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4"/>
  </p:notesMasterIdLst>
  <p:sldIdLst>
    <p:sldId id="256" r:id="rId2"/>
    <p:sldId id="272" r:id="rId3"/>
    <p:sldId id="1585" r:id="rId4"/>
    <p:sldId id="269" r:id="rId5"/>
    <p:sldId id="358" r:id="rId6"/>
    <p:sldId id="997" r:id="rId7"/>
    <p:sldId id="327" r:id="rId8"/>
    <p:sldId id="267" r:id="rId9"/>
    <p:sldId id="268" r:id="rId10"/>
    <p:sldId id="263" r:id="rId11"/>
    <p:sldId id="438" r:id="rId12"/>
    <p:sldId id="696" r:id="rId13"/>
    <p:sldId id="1562" r:id="rId14"/>
    <p:sldId id="1563" r:id="rId15"/>
    <p:sldId id="1564" r:id="rId16"/>
    <p:sldId id="1565" r:id="rId17"/>
    <p:sldId id="1566" r:id="rId18"/>
    <p:sldId id="1567" r:id="rId19"/>
    <p:sldId id="1568" r:id="rId20"/>
    <p:sldId id="1569" r:id="rId21"/>
    <p:sldId id="1571" r:id="rId22"/>
    <p:sldId id="1572" r:id="rId23"/>
    <p:sldId id="1573" r:id="rId24"/>
    <p:sldId id="1579" r:id="rId25"/>
    <p:sldId id="1574" r:id="rId26"/>
    <p:sldId id="1575" r:id="rId27"/>
    <p:sldId id="1576" r:id="rId28"/>
    <p:sldId id="1577" r:id="rId29"/>
    <p:sldId id="1578" r:id="rId30"/>
    <p:sldId id="1580" r:id="rId31"/>
    <p:sldId id="1581" r:id="rId32"/>
    <p:sldId id="1582" r:id="rId33"/>
    <p:sldId id="1583" r:id="rId34"/>
    <p:sldId id="1584" r:id="rId35"/>
    <p:sldId id="708" r:id="rId36"/>
    <p:sldId id="862" r:id="rId37"/>
    <p:sldId id="1362" r:id="rId38"/>
    <p:sldId id="732" r:id="rId39"/>
    <p:sldId id="861" r:id="rId40"/>
    <p:sldId id="1363" r:id="rId41"/>
    <p:sldId id="1366" r:id="rId42"/>
    <p:sldId id="1367" r:id="rId43"/>
    <p:sldId id="1368" r:id="rId44"/>
    <p:sldId id="733" r:id="rId45"/>
    <p:sldId id="1364" r:id="rId46"/>
    <p:sldId id="1365" r:id="rId47"/>
    <p:sldId id="735" r:id="rId48"/>
    <p:sldId id="935" r:id="rId49"/>
    <p:sldId id="936" r:id="rId50"/>
    <p:sldId id="937" r:id="rId51"/>
    <p:sldId id="938" r:id="rId52"/>
    <p:sldId id="940" r:id="rId53"/>
    <p:sldId id="941" r:id="rId54"/>
    <p:sldId id="943" r:id="rId55"/>
    <p:sldId id="942" r:id="rId56"/>
    <p:sldId id="944" r:id="rId57"/>
    <p:sldId id="945" r:id="rId58"/>
    <p:sldId id="946" r:id="rId59"/>
    <p:sldId id="730" r:id="rId60"/>
    <p:sldId id="741" r:id="rId61"/>
    <p:sldId id="864" r:id="rId62"/>
    <p:sldId id="863" r:id="rId63"/>
    <p:sldId id="930" r:id="rId64"/>
    <p:sldId id="742" r:id="rId65"/>
    <p:sldId id="743" r:id="rId66"/>
    <p:sldId id="744" r:id="rId67"/>
    <p:sldId id="929" r:id="rId68"/>
    <p:sldId id="947" r:id="rId69"/>
    <p:sldId id="731" r:id="rId70"/>
    <p:sldId id="709" r:id="rId71"/>
    <p:sldId id="745" r:id="rId72"/>
    <p:sldId id="707" r:id="rId73"/>
    <p:sldId id="948" r:id="rId74"/>
    <p:sldId id="927" r:id="rId75"/>
    <p:sldId id="692" r:id="rId76"/>
    <p:sldId id="924" r:id="rId77"/>
    <p:sldId id="1358" r:id="rId78"/>
    <p:sldId id="1360" r:id="rId79"/>
    <p:sldId id="1359" r:id="rId80"/>
    <p:sldId id="1361" r:id="rId81"/>
    <p:sldId id="353" r:id="rId82"/>
    <p:sldId id="700" r:id="rId83"/>
    <p:sldId id="928" r:id="rId84"/>
    <p:sldId id="693" r:id="rId85"/>
    <p:sldId id="782" r:id="rId86"/>
    <p:sldId id="691" r:id="rId87"/>
    <p:sldId id="865" r:id="rId88"/>
    <p:sldId id="867" r:id="rId89"/>
    <p:sldId id="868" r:id="rId90"/>
    <p:sldId id="866" r:id="rId91"/>
    <p:sldId id="869" r:id="rId92"/>
    <p:sldId id="870" r:id="rId93"/>
    <p:sldId id="885" r:id="rId94"/>
    <p:sldId id="886" r:id="rId95"/>
    <p:sldId id="887" r:id="rId96"/>
    <p:sldId id="888" r:id="rId97"/>
    <p:sldId id="889" r:id="rId98"/>
    <p:sldId id="958" r:id="rId99"/>
    <p:sldId id="890" r:id="rId100"/>
    <p:sldId id="959" r:id="rId101"/>
    <p:sldId id="891" r:id="rId102"/>
    <p:sldId id="960" r:id="rId103"/>
    <p:sldId id="893" r:id="rId104"/>
    <p:sldId id="961" r:id="rId105"/>
    <p:sldId id="894" r:id="rId106"/>
    <p:sldId id="962" r:id="rId107"/>
    <p:sldId id="963" r:id="rId108"/>
    <p:sldId id="895" r:id="rId109"/>
    <p:sldId id="896" r:id="rId110"/>
    <p:sldId id="897" r:id="rId111"/>
    <p:sldId id="1096" r:id="rId112"/>
    <p:sldId id="899" r:id="rId113"/>
    <p:sldId id="900" r:id="rId114"/>
    <p:sldId id="901" r:id="rId115"/>
    <p:sldId id="902" r:id="rId116"/>
    <p:sldId id="905" r:id="rId117"/>
    <p:sldId id="926" r:id="rId118"/>
    <p:sldId id="1097" r:id="rId119"/>
    <p:sldId id="903" r:id="rId120"/>
    <p:sldId id="904" r:id="rId121"/>
    <p:sldId id="1098" r:id="rId122"/>
    <p:sldId id="908" r:id="rId123"/>
    <p:sldId id="907" r:id="rId124"/>
    <p:sldId id="964" r:id="rId125"/>
    <p:sldId id="1542" r:id="rId126"/>
    <p:sldId id="909" r:id="rId127"/>
    <p:sldId id="1543" r:id="rId128"/>
    <p:sldId id="910" r:id="rId129"/>
    <p:sldId id="1099" r:id="rId130"/>
    <p:sldId id="911" r:id="rId131"/>
    <p:sldId id="912" r:id="rId132"/>
    <p:sldId id="916" r:id="rId133"/>
    <p:sldId id="917" r:id="rId134"/>
    <p:sldId id="918" r:id="rId135"/>
    <p:sldId id="921" r:id="rId136"/>
    <p:sldId id="925" r:id="rId137"/>
    <p:sldId id="919" r:id="rId138"/>
    <p:sldId id="1101" r:id="rId139"/>
    <p:sldId id="1100" r:id="rId140"/>
    <p:sldId id="920" r:id="rId141"/>
    <p:sldId id="922" r:id="rId142"/>
    <p:sldId id="923" r:id="rId143"/>
    <p:sldId id="271" r:id="rId144"/>
    <p:sldId id="354" r:id="rId145"/>
    <p:sldId id="956" r:id="rId146"/>
    <p:sldId id="275" r:id="rId147"/>
    <p:sldId id="957" r:id="rId148"/>
    <p:sldId id="337" r:id="rId149"/>
    <p:sldId id="277" r:id="rId150"/>
    <p:sldId id="952" r:id="rId151"/>
    <p:sldId id="951" r:id="rId152"/>
    <p:sldId id="953" r:id="rId153"/>
    <p:sldId id="954" r:id="rId154"/>
    <p:sldId id="955" r:id="rId155"/>
    <p:sldId id="356" r:id="rId156"/>
    <p:sldId id="276" r:id="rId157"/>
    <p:sldId id="355" r:id="rId158"/>
    <p:sldId id="448" r:id="rId159"/>
    <p:sldId id="965" r:id="rId160"/>
    <p:sldId id="966" r:id="rId161"/>
    <p:sldId id="287" r:id="rId162"/>
    <p:sldId id="1369" r:id="rId163"/>
    <p:sldId id="967" r:id="rId164"/>
    <p:sldId id="336" r:id="rId165"/>
    <p:sldId id="969" r:id="rId166"/>
    <p:sldId id="995" r:id="rId167"/>
    <p:sldId id="971" r:id="rId168"/>
    <p:sldId id="978" r:id="rId169"/>
    <p:sldId id="289" r:id="rId170"/>
    <p:sldId id="980" r:id="rId171"/>
    <p:sldId id="979" r:id="rId172"/>
    <p:sldId id="998" r:id="rId173"/>
    <p:sldId id="278" r:id="rId174"/>
    <p:sldId id="292" r:id="rId175"/>
    <p:sldId id="282" r:id="rId176"/>
    <p:sldId id="987" r:id="rId177"/>
    <p:sldId id="986" r:id="rId178"/>
    <p:sldId id="973" r:id="rId179"/>
    <p:sldId id="988" r:id="rId180"/>
    <p:sldId id="974" r:id="rId181"/>
    <p:sldId id="976" r:id="rId182"/>
    <p:sldId id="999" r:id="rId183"/>
    <p:sldId id="972" r:id="rId184"/>
    <p:sldId id="985" r:id="rId185"/>
    <p:sldId id="993" r:id="rId186"/>
    <p:sldId id="989" r:id="rId187"/>
    <p:sldId id="990" r:id="rId188"/>
    <p:sldId id="991" r:id="rId189"/>
    <p:sldId id="994" r:id="rId190"/>
    <p:sldId id="992" r:id="rId191"/>
    <p:sldId id="1000" r:id="rId192"/>
    <p:sldId id="1001" r:id="rId193"/>
    <p:sldId id="1002" r:id="rId194"/>
    <p:sldId id="1544" r:id="rId195"/>
    <p:sldId id="1003" r:id="rId196"/>
    <p:sldId id="1004" r:id="rId197"/>
    <p:sldId id="283" r:id="rId198"/>
    <p:sldId id="996" r:id="rId199"/>
    <p:sldId id="1010" r:id="rId200"/>
    <p:sldId id="1009" r:id="rId201"/>
    <p:sldId id="1011" r:id="rId202"/>
    <p:sldId id="1012" r:id="rId203"/>
    <p:sldId id="1006" r:id="rId204"/>
    <p:sldId id="1017" r:id="rId205"/>
    <p:sldId id="1014" r:id="rId206"/>
    <p:sldId id="280" r:id="rId207"/>
    <p:sldId id="1015" r:id="rId208"/>
    <p:sldId id="1016" r:id="rId209"/>
    <p:sldId id="1018" r:id="rId210"/>
    <p:sldId id="1019" r:id="rId211"/>
    <p:sldId id="1020" r:id="rId212"/>
    <p:sldId id="1021" r:id="rId213"/>
    <p:sldId id="1553" r:id="rId214"/>
    <p:sldId id="1552" r:id="rId215"/>
    <p:sldId id="295" r:id="rId216"/>
    <p:sldId id="1022" r:id="rId217"/>
    <p:sldId id="1025" r:id="rId218"/>
    <p:sldId id="1026" r:id="rId219"/>
    <p:sldId id="1027" r:id="rId220"/>
    <p:sldId id="1028" r:id="rId221"/>
    <p:sldId id="1024" r:id="rId222"/>
    <p:sldId id="1029" r:id="rId223"/>
    <p:sldId id="1030" r:id="rId224"/>
    <p:sldId id="1551" r:id="rId225"/>
    <p:sldId id="1033" r:id="rId226"/>
    <p:sldId id="1034" r:id="rId227"/>
    <p:sldId id="1413" r:id="rId228"/>
    <p:sldId id="1032" r:id="rId229"/>
    <p:sldId id="1035" r:id="rId230"/>
    <p:sldId id="1036" r:id="rId231"/>
    <p:sldId id="1037" r:id="rId232"/>
    <p:sldId id="1038" r:id="rId233"/>
    <p:sldId id="1039" r:id="rId234"/>
    <p:sldId id="302" r:id="rId235"/>
    <p:sldId id="1040" r:id="rId236"/>
    <p:sldId id="1041" r:id="rId237"/>
    <p:sldId id="1042" r:id="rId238"/>
    <p:sldId id="1043" r:id="rId239"/>
    <p:sldId id="303" r:id="rId240"/>
    <p:sldId id="1046" r:id="rId241"/>
    <p:sldId id="1044" r:id="rId242"/>
    <p:sldId id="1047" r:id="rId243"/>
    <p:sldId id="1048" r:id="rId244"/>
    <p:sldId id="304" r:id="rId245"/>
    <p:sldId id="1049" r:id="rId246"/>
    <p:sldId id="1050" r:id="rId247"/>
    <p:sldId id="1051" r:id="rId248"/>
    <p:sldId id="1052" r:id="rId249"/>
    <p:sldId id="1054" r:id="rId250"/>
    <p:sldId id="1055" r:id="rId251"/>
    <p:sldId id="1056" r:id="rId252"/>
    <p:sldId id="376" r:id="rId253"/>
    <p:sldId id="305" r:id="rId254"/>
    <p:sldId id="1057" r:id="rId255"/>
    <p:sldId id="1058" r:id="rId256"/>
    <p:sldId id="301" r:id="rId257"/>
    <p:sldId id="306" r:id="rId258"/>
    <p:sldId id="1059" r:id="rId259"/>
    <p:sldId id="307" r:id="rId260"/>
    <p:sldId id="1060" r:id="rId261"/>
    <p:sldId id="1062" r:id="rId262"/>
    <p:sldId id="1063" r:id="rId263"/>
    <p:sldId id="1064" r:id="rId264"/>
    <p:sldId id="1065" r:id="rId265"/>
    <p:sldId id="1066" r:id="rId266"/>
    <p:sldId id="1067" r:id="rId267"/>
    <p:sldId id="1068" r:id="rId268"/>
    <p:sldId id="1069" r:id="rId269"/>
    <p:sldId id="1070" r:id="rId270"/>
    <p:sldId id="1071" r:id="rId271"/>
    <p:sldId id="1072" r:id="rId272"/>
    <p:sldId id="1073" r:id="rId273"/>
    <p:sldId id="1074" r:id="rId274"/>
    <p:sldId id="1545" r:id="rId275"/>
    <p:sldId id="1547" r:id="rId276"/>
    <p:sldId id="1077" r:id="rId277"/>
    <p:sldId id="1078" r:id="rId278"/>
    <p:sldId id="1079" r:id="rId279"/>
    <p:sldId id="1082" r:id="rId280"/>
    <p:sldId id="1083" r:id="rId281"/>
    <p:sldId id="1084" r:id="rId282"/>
    <p:sldId id="1085" r:id="rId283"/>
    <p:sldId id="378" r:id="rId284"/>
    <p:sldId id="347" r:id="rId285"/>
    <p:sldId id="349" r:id="rId286"/>
    <p:sldId id="1087" r:id="rId287"/>
    <p:sldId id="1088" r:id="rId288"/>
    <p:sldId id="370" r:id="rId289"/>
    <p:sldId id="348" r:id="rId290"/>
    <p:sldId id="1089" r:id="rId291"/>
    <p:sldId id="1086" r:id="rId292"/>
    <p:sldId id="380" r:id="rId293"/>
    <p:sldId id="386" r:id="rId294"/>
    <p:sldId id="1091" r:id="rId295"/>
    <p:sldId id="1092" r:id="rId296"/>
    <p:sldId id="1090" r:id="rId297"/>
    <p:sldId id="1093" r:id="rId298"/>
    <p:sldId id="1095" r:id="rId299"/>
    <p:sldId id="1094" r:id="rId300"/>
    <p:sldId id="1111" r:id="rId301"/>
    <p:sldId id="1112" r:id="rId302"/>
    <p:sldId id="1117" r:id="rId303"/>
    <p:sldId id="1118" r:id="rId304"/>
    <p:sldId id="1102" r:id="rId305"/>
    <p:sldId id="1105" r:id="rId306"/>
    <p:sldId id="383" r:id="rId307"/>
    <p:sldId id="1109" r:id="rId308"/>
    <p:sldId id="1110" r:id="rId309"/>
    <p:sldId id="385" r:id="rId310"/>
    <p:sldId id="1114" r:id="rId311"/>
    <p:sldId id="1127" r:id="rId312"/>
    <p:sldId id="391" r:id="rId313"/>
    <p:sldId id="1128" r:id="rId314"/>
    <p:sldId id="1121" r:id="rId315"/>
    <p:sldId id="1122" r:id="rId316"/>
    <p:sldId id="1124" r:id="rId317"/>
    <p:sldId id="1123" r:id="rId318"/>
    <p:sldId id="1125" r:id="rId319"/>
    <p:sldId id="1126" r:id="rId320"/>
    <p:sldId id="1129" r:id="rId321"/>
    <p:sldId id="389" r:id="rId322"/>
    <p:sldId id="396" r:id="rId323"/>
    <p:sldId id="1130" r:id="rId324"/>
    <p:sldId id="1131" r:id="rId325"/>
    <p:sldId id="1132" r:id="rId326"/>
    <p:sldId id="1135" r:id="rId327"/>
    <p:sldId id="1605" r:id="rId328"/>
    <p:sldId id="1606" r:id="rId329"/>
    <p:sldId id="1133" r:id="rId330"/>
    <p:sldId id="1139" r:id="rId331"/>
    <p:sldId id="1140" r:id="rId332"/>
    <p:sldId id="1142" r:id="rId333"/>
    <p:sldId id="1143" r:id="rId334"/>
    <p:sldId id="1144" r:id="rId335"/>
    <p:sldId id="1145" r:id="rId336"/>
    <p:sldId id="1146" r:id="rId337"/>
    <p:sldId id="1147" r:id="rId338"/>
    <p:sldId id="1148" r:id="rId339"/>
    <p:sldId id="1149" r:id="rId340"/>
    <p:sldId id="1151" r:id="rId341"/>
    <p:sldId id="1150" r:id="rId342"/>
    <p:sldId id="1152" r:id="rId343"/>
    <p:sldId id="1153" r:id="rId344"/>
    <p:sldId id="415" r:id="rId345"/>
    <p:sldId id="416" r:id="rId346"/>
    <p:sldId id="417" r:id="rId347"/>
    <p:sldId id="1160" r:id="rId348"/>
    <p:sldId id="418" r:id="rId349"/>
    <p:sldId id="419" r:id="rId350"/>
    <p:sldId id="422" r:id="rId351"/>
    <p:sldId id="423" r:id="rId352"/>
    <p:sldId id="428" r:id="rId353"/>
    <p:sldId id="1163" r:id="rId354"/>
    <p:sldId id="1164" r:id="rId355"/>
    <p:sldId id="1165" r:id="rId356"/>
    <p:sldId id="1171" r:id="rId357"/>
    <p:sldId id="1554" r:id="rId358"/>
    <p:sldId id="1555" r:id="rId359"/>
    <p:sldId id="1166" r:id="rId360"/>
    <p:sldId id="1176" r:id="rId361"/>
    <p:sldId id="1169" r:id="rId362"/>
    <p:sldId id="1170" r:id="rId363"/>
    <p:sldId id="1181" r:id="rId364"/>
    <p:sldId id="1556" r:id="rId365"/>
    <p:sldId id="1558" r:id="rId366"/>
    <p:sldId id="1559" r:id="rId367"/>
    <p:sldId id="1560" r:id="rId368"/>
    <p:sldId id="1189" r:id="rId369"/>
    <p:sldId id="1190" r:id="rId370"/>
    <p:sldId id="1185" r:id="rId371"/>
    <p:sldId id="1186" r:id="rId372"/>
    <p:sldId id="1187" r:id="rId373"/>
    <p:sldId id="1188" r:id="rId374"/>
    <p:sldId id="404" r:id="rId375"/>
    <p:sldId id="405" r:id="rId376"/>
    <p:sldId id="406" r:id="rId377"/>
    <p:sldId id="1192" r:id="rId378"/>
    <p:sldId id="1194" r:id="rId379"/>
    <p:sldId id="1193" r:id="rId380"/>
    <p:sldId id="1195" r:id="rId381"/>
    <p:sldId id="1200" r:id="rId382"/>
    <p:sldId id="497" r:id="rId383"/>
    <p:sldId id="506" r:id="rId384"/>
    <p:sldId id="1205" r:id="rId385"/>
    <p:sldId id="461" r:id="rId386"/>
    <p:sldId id="1208" r:id="rId387"/>
    <p:sldId id="1209" r:id="rId388"/>
    <p:sldId id="1210" r:id="rId389"/>
    <p:sldId id="1211" r:id="rId390"/>
    <p:sldId id="1212" r:id="rId391"/>
    <p:sldId id="1213" r:id="rId392"/>
    <p:sldId id="1224" r:id="rId393"/>
    <p:sldId id="1229" r:id="rId394"/>
    <p:sldId id="1216" r:id="rId395"/>
    <p:sldId id="1217" r:id="rId396"/>
    <p:sldId id="1226" r:id="rId397"/>
    <p:sldId id="1230" r:id="rId398"/>
    <p:sldId id="1231" r:id="rId399"/>
    <p:sldId id="1232" r:id="rId400"/>
    <p:sldId id="1233" r:id="rId401"/>
    <p:sldId id="1234" r:id="rId402"/>
    <p:sldId id="1236" r:id="rId403"/>
    <p:sldId id="1237" r:id="rId404"/>
    <p:sldId id="1238" r:id="rId405"/>
    <p:sldId id="1239" r:id="rId406"/>
    <p:sldId id="1240" r:id="rId407"/>
    <p:sldId id="1241" r:id="rId408"/>
    <p:sldId id="1242" r:id="rId409"/>
    <p:sldId id="1243" r:id="rId410"/>
    <p:sldId id="1244" r:id="rId411"/>
    <p:sldId id="1245" r:id="rId412"/>
    <p:sldId id="1246" r:id="rId413"/>
    <p:sldId id="1247" r:id="rId414"/>
    <p:sldId id="1248" r:id="rId415"/>
    <p:sldId id="1548" r:id="rId416"/>
    <p:sldId id="1259" r:id="rId417"/>
    <p:sldId id="1416" r:id="rId418"/>
    <p:sldId id="1417" r:id="rId419"/>
    <p:sldId id="1418" r:id="rId420"/>
    <p:sldId id="1419" r:id="rId421"/>
    <p:sldId id="1420" r:id="rId422"/>
    <p:sldId id="1421" r:id="rId423"/>
    <p:sldId id="1422" r:id="rId424"/>
    <p:sldId id="1423" r:id="rId425"/>
    <p:sldId id="1415" r:id="rId426"/>
    <p:sldId id="1424" r:id="rId427"/>
    <p:sldId id="1252" r:id="rId428"/>
    <p:sldId id="1254" r:id="rId429"/>
    <p:sldId id="1255" r:id="rId430"/>
    <p:sldId id="1256" r:id="rId431"/>
    <p:sldId id="1257" r:id="rId432"/>
    <p:sldId id="1260" r:id="rId433"/>
    <p:sldId id="1263" r:id="rId434"/>
    <p:sldId id="1264" r:id="rId435"/>
    <p:sldId id="1261" r:id="rId436"/>
    <p:sldId id="1265" r:id="rId437"/>
    <p:sldId id="1266" r:id="rId438"/>
    <p:sldId id="1267" r:id="rId439"/>
    <p:sldId id="1250" r:id="rId440"/>
    <p:sldId id="1268" r:id="rId441"/>
    <p:sldId id="1269" r:id="rId442"/>
    <p:sldId id="1272" r:id="rId443"/>
    <p:sldId id="1273" r:id="rId444"/>
    <p:sldId id="1274" r:id="rId445"/>
    <p:sldId id="1275" r:id="rId446"/>
    <p:sldId id="1276" r:id="rId447"/>
    <p:sldId id="1280" r:id="rId448"/>
    <p:sldId id="1281" r:id="rId449"/>
    <p:sldId id="1282" r:id="rId450"/>
    <p:sldId id="1283" r:id="rId451"/>
    <p:sldId id="1284" r:id="rId452"/>
    <p:sldId id="1285" r:id="rId453"/>
    <p:sldId id="1286" r:id="rId454"/>
    <p:sldId id="1288" r:id="rId455"/>
    <p:sldId id="1289" r:id="rId456"/>
    <p:sldId id="1290" r:id="rId457"/>
    <p:sldId id="1425" r:id="rId458"/>
    <p:sldId id="1291" r:id="rId459"/>
    <p:sldId id="478" r:id="rId460"/>
    <p:sldId id="1292" r:id="rId461"/>
    <p:sldId id="480" r:id="rId462"/>
    <p:sldId id="1293" r:id="rId463"/>
    <p:sldId id="1294" r:id="rId464"/>
    <p:sldId id="1295" r:id="rId465"/>
    <p:sldId id="1296" r:id="rId466"/>
    <p:sldId id="1297" r:id="rId467"/>
    <p:sldId id="1298" r:id="rId468"/>
    <p:sldId id="1204" r:id="rId469"/>
    <p:sldId id="505" r:id="rId470"/>
    <p:sldId id="1203" r:id="rId471"/>
    <p:sldId id="1299" r:id="rId472"/>
    <p:sldId id="593" r:id="rId473"/>
    <p:sldId id="1301" r:id="rId474"/>
    <p:sldId id="1302" r:id="rId475"/>
    <p:sldId id="1304" r:id="rId476"/>
    <p:sldId id="1305" r:id="rId477"/>
    <p:sldId id="1306" r:id="rId478"/>
    <p:sldId id="1300" r:id="rId479"/>
    <p:sldId id="1307" r:id="rId480"/>
    <p:sldId id="1308" r:id="rId481"/>
    <p:sldId id="1310" r:id="rId482"/>
    <p:sldId id="1309" r:id="rId483"/>
    <p:sldId id="1311" r:id="rId484"/>
    <p:sldId id="1312" r:id="rId485"/>
    <p:sldId id="1313" r:id="rId486"/>
    <p:sldId id="1316" r:id="rId487"/>
    <p:sldId id="1315" r:id="rId488"/>
    <p:sldId id="1314" r:id="rId489"/>
    <p:sldId id="1323" r:id="rId490"/>
    <p:sldId id="1325" r:id="rId491"/>
    <p:sldId id="1318" r:id="rId492"/>
    <p:sldId id="1329" r:id="rId493"/>
    <p:sldId id="1319" r:id="rId494"/>
    <p:sldId id="1321" r:id="rId495"/>
    <p:sldId id="1317" r:id="rId496"/>
    <p:sldId id="1322" r:id="rId497"/>
    <p:sldId id="1324" r:id="rId498"/>
    <p:sldId id="1326" r:id="rId499"/>
    <p:sldId id="1327" r:id="rId500"/>
    <p:sldId id="1370" r:id="rId501"/>
    <p:sldId id="512" r:id="rId502"/>
    <p:sldId id="1330" r:id="rId503"/>
    <p:sldId id="1333" r:id="rId504"/>
    <p:sldId id="510" r:id="rId505"/>
    <p:sldId id="1334" r:id="rId506"/>
    <p:sldId id="1328" r:id="rId507"/>
    <p:sldId id="1335" r:id="rId508"/>
    <p:sldId id="1336" r:id="rId509"/>
    <p:sldId id="453" r:id="rId510"/>
    <p:sldId id="1337" r:id="rId511"/>
    <p:sldId id="1339" r:id="rId512"/>
    <p:sldId id="1340" r:id="rId513"/>
    <p:sldId id="1341" r:id="rId514"/>
    <p:sldId id="1342" r:id="rId515"/>
    <p:sldId id="1343" r:id="rId516"/>
    <p:sldId id="1345" r:id="rId517"/>
    <p:sldId id="1346" r:id="rId518"/>
    <p:sldId id="1347" r:id="rId519"/>
    <p:sldId id="1348" r:id="rId520"/>
    <p:sldId id="1344" r:id="rId521"/>
    <p:sldId id="481" r:id="rId522"/>
    <p:sldId id="626" r:id="rId523"/>
    <p:sldId id="600" r:id="rId524"/>
    <p:sldId id="640" r:id="rId525"/>
    <p:sldId id="1355" r:id="rId526"/>
    <p:sldId id="1356" r:id="rId527"/>
    <p:sldId id="643" r:id="rId528"/>
    <p:sldId id="644" r:id="rId529"/>
    <p:sldId id="645" r:id="rId530"/>
    <p:sldId id="646" r:id="rId531"/>
    <p:sldId id="647" r:id="rId532"/>
    <p:sldId id="648" r:id="rId533"/>
    <p:sldId id="728" r:id="rId534"/>
    <p:sldId id="649" r:id="rId535"/>
    <p:sldId id="650" r:id="rId536"/>
    <p:sldId id="651" r:id="rId537"/>
    <p:sldId id="652" r:id="rId538"/>
    <p:sldId id="653" r:id="rId539"/>
    <p:sldId id="654" r:id="rId540"/>
    <p:sldId id="605" r:id="rId541"/>
    <p:sldId id="656" r:id="rId542"/>
    <p:sldId id="658" r:id="rId543"/>
    <p:sldId id="660" r:id="rId544"/>
    <p:sldId id="661" r:id="rId545"/>
    <p:sldId id="710" r:id="rId546"/>
    <p:sldId id="662" r:id="rId547"/>
    <p:sldId id="664" r:id="rId548"/>
    <p:sldId id="665" r:id="rId549"/>
    <p:sldId id="663" r:id="rId550"/>
    <p:sldId id="712" r:id="rId551"/>
    <p:sldId id="666" r:id="rId552"/>
    <p:sldId id="667" r:id="rId553"/>
    <p:sldId id="668" r:id="rId554"/>
    <p:sldId id="669" r:id="rId555"/>
    <p:sldId id="671" r:id="rId556"/>
    <p:sldId id="715" r:id="rId557"/>
    <p:sldId id="670" r:id="rId558"/>
    <p:sldId id="672" r:id="rId559"/>
    <p:sldId id="673" r:id="rId560"/>
    <p:sldId id="675" r:id="rId561"/>
    <p:sldId id="676" r:id="rId562"/>
    <p:sldId id="677" r:id="rId563"/>
    <p:sldId id="678" r:id="rId564"/>
    <p:sldId id="680" r:id="rId565"/>
    <p:sldId id="679" r:id="rId566"/>
    <p:sldId id="681" r:id="rId567"/>
    <p:sldId id="682" r:id="rId568"/>
    <p:sldId id="687" r:id="rId569"/>
    <p:sldId id="683" r:id="rId570"/>
    <p:sldId id="1426" r:id="rId571"/>
    <p:sldId id="1427" r:id="rId572"/>
    <p:sldId id="1428" r:id="rId573"/>
    <p:sldId id="688" r:id="rId574"/>
    <p:sldId id="630" r:id="rId575"/>
    <p:sldId id="633" r:id="rId576"/>
    <p:sldId id="628" r:id="rId577"/>
    <p:sldId id="631" r:id="rId578"/>
    <p:sldId id="689" r:id="rId579"/>
    <p:sldId id="494" r:id="rId580"/>
    <p:sldId id="533" r:id="rId581"/>
    <p:sldId id="534" r:id="rId582"/>
    <p:sldId id="535" r:id="rId583"/>
    <p:sldId id="498" r:id="rId584"/>
    <p:sldId id="515" r:id="rId585"/>
    <p:sldId id="1372" r:id="rId586"/>
    <p:sldId id="1373" r:id="rId587"/>
    <p:sldId id="519" r:id="rId588"/>
    <p:sldId id="1374" r:id="rId589"/>
    <p:sldId id="1375" r:id="rId590"/>
    <p:sldId id="1377" r:id="rId591"/>
    <p:sldId id="1383" r:id="rId592"/>
    <p:sldId id="1378" r:id="rId593"/>
    <p:sldId id="1381" r:id="rId594"/>
    <p:sldId id="1382" r:id="rId595"/>
    <p:sldId id="1384" r:id="rId596"/>
    <p:sldId id="1385" r:id="rId597"/>
    <p:sldId id="1386" r:id="rId598"/>
    <p:sldId id="1387" r:id="rId599"/>
    <p:sldId id="1388" r:id="rId600"/>
    <p:sldId id="1389" r:id="rId601"/>
    <p:sldId id="1390" r:id="rId602"/>
    <p:sldId id="1391" r:id="rId603"/>
    <p:sldId id="1392" r:id="rId604"/>
    <p:sldId id="1412" r:id="rId605"/>
    <p:sldId id="516" r:id="rId606"/>
    <p:sldId id="1411" r:id="rId607"/>
    <p:sldId id="518" r:id="rId608"/>
    <p:sldId id="1393" r:id="rId609"/>
    <p:sldId id="1549" r:id="rId610"/>
    <p:sldId id="1394" r:id="rId611"/>
    <p:sldId id="1396" r:id="rId612"/>
    <p:sldId id="1397" r:id="rId613"/>
    <p:sldId id="1398" r:id="rId614"/>
    <p:sldId id="1399" r:id="rId615"/>
    <p:sldId id="1400" r:id="rId616"/>
    <p:sldId id="1401" r:id="rId617"/>
    <p:sldId id="1402" r:id="rId618"/>
    <p:sldId id="1403" r:id="rId619"/>
    <p:sldId id="1404" r:id="rId620"/>
    <p:sldId id="1405" r:id="rId621"/>
    <p:sldId id="1407" r:id="rId622"/>
    <p:sldId id="1408" r:id="rId623"/>
    <p:sldId id="1409" r:id="rId624"/>
    <p:sldId id="531" r:id="rId625"/>
    <p:sldId id="1410" r:id="rId626"/>
    <p:sldId id="778" r:id="rId627"/>
    <p:sldId id="727" r:id="rId628"/>
    <p:sldId id="1350" r:id="rId629"/>
    <p:sldId id="1352" r:id="rId630"/>
    <p:sldId id="1353" r:id="rId631"/>
    <p:sldId id="752" r:id="rId632"/>
    <p:sldId id="1354" r:id="rId633"/>
    <p:sldId id="761" r:id="rId634"/>
    <p:sldId id="760" r:id="rId635"/>
    <p:sldId id="762" r:id="rId636"/>
    <p:sldId id="764" r:id="rId637"/>
    <p:sldId id="765" r:id="rId638"/>
    <p:sldId id="766" r:id="rId639"/>
    <p:sldId id="767" r:id="rId640"/>
    <p:sldId id="1561" r:id="rId641"/>
    <p:sldId id="768" r:id="rId642"/>
    <p:sldId id="717" r:id="rId643"/>
    <p:sldId id="1429" r:id="rId644"/>
    <p:sldId id="1430" r:id="rId645"/>
    <p:sldId id="1431" r:id="rId646"/>
    <p:sldId id="1432" r:id="rId647"/>
    <p:sldId id="1433" r:id="rId648"/>
    <p:sldId id="1434" r:id="rId649"/>
    <p:sldId id="1435" r:id="rId650"/>
    <p:sldId id="725" r:id="rId651"/>
    <p:sldId id="774" r:id="rId652"/>
    <p:sldId id="719" r:id="rId653"/>
    <p:sldId id="785" r:id="rId654"/>
    <p:sldId id="788" r:id="rId655"/>
    <p:sldId id="1441" r:id="rId656"/>
    <p:sldId id="1440" r:id="rId657"/>
    <p:sldId id="1439" r:id="rId658"/>
    <p:sldId id="1438" r:id="rId659"/>
    <p:sldId id="1437" r:id="rId660"/>
    <p:sldId id="1436" r:id="rId661"/>
    <p:sldId id="802" r:id="rId662"/>
    <p:sldId id="786" r:id="rId663"/>
    <p:sldId id="809" r:id="rId664"/>
    <p:sldId id="721" r:id="rId665"/>
    <p:sldId id="810" r:id="rId666"/>
    <p:sldId id="1463" r:id="rId667"/>
    <p:sldId id="1464" r:id="rId668"/>
    <p:sldId id="1465" r:id="rId669"/>
    <p:sldId id="1466" r:id="rId670"/>
    <p:sldId id="1467" r:id="rId671"/>
    <p:sldId id="1462" r:id="rId672"/>
    <p:sldId id="819" r:id="rId673"/>
    <p:sldId id="820" r:id="rId674"/>
    <p:sldId id="722" r:id="rId675"/>
    <p:sldId id="1470" r:id="rId676"/>
    <p:sldId id="1471" r:id="rId677"/>
    <p:sldId id="1472" r:id="rId678"/>
    <p:sldId id="1473" r:id="rId679"/>
    <p:sldId id="1474" r:id="rId680"/>
    <p:sldId id="1475" r:id="rId681"/>
    <p:sldId id="1476" r:id="rId682"/>
    <p:sldId id="825" r:id="rId683"/>
    <p:sldId id="827" r:id="rId684"/>
    <p:sldId id="828" r:id="rId685"/>
    <p:sldId id="831" r:id="rId686"/>
    <p:sldId id="830" r:id="rId687"/>
    <p:sldId id="832" r:id="rId688"/>
    <p:sldId id="833" r:id="rId689"/>
    <p:sldId id="849" r:id="rId690"/>
    <p:sldId id="850" r:id="rId691"/>
    <p:sldId id="1444" r:id="rId692"/>
    <p:sldId id="1445" r:id="rId693"/>
    <p:sldId id="1446" r:id="rId694"/>
    <p:sldId id="1447" r:id="rId695"/>
    <p:sldId id="1448" r:id="rId696"/>
    <p:sldId id="1451" r:id="rId697"/>
    <p:sldId id="1452" r:id="rId698"/>
    <p:sldId id="1453" r:id="rId699"/>
    <p:sldId id="1454" r:id="rId700"/>
    <p:sldId id="1455" r:id="rId701"/>
    <p:sldId id="1456" r:id="rId702"/>
    <p:sldId id="1457" r:id="rId703"/>
    <p:sldId id="1458" r:id="rId704"/>
    <p:sldId id="1459" r:id="rId705"/>
    <p:sldId id="1460" r:id="rId706"/>
    <p:sldId id="1461" r:id="rId707"/>
    <p:sldId id="884" r:id="rId708"/>
    <p:sldId id="780" r:id="rId709"/>
    <p:sldId id="532" r:id="rId710"/>
    <p:sldId id="537" r:id="rId711"/>
    <p:sldId id="1586" r:id="rId712"/>
    <p:sldId id="1595" r:id="rId713"/>
    <p:sldId id="1594" r:id="rId714"/>
    <p:sldId id="1596" r:id="rId715"/>
    <p:sldId id="1597" r:id="rId716"/>
    <p:sldId id="1598" r:id="rId717"/>
    <p:sldId id="1587" r:id="rId718"/>
    <p:sldId id="1588" r:id="rId719"/>
    <p:sldId id="1589" r:id="rId720"/>
    <p:sldId id="1599" r:id="rId721"/>
    <p:sldId id="1590" r:id="rId722"/>
    <p:sldId id="1591" r:id="rId723"/>
    <p:sldId id="546" r:id="rId724"/>
    <p:sldId id="1592" r:id="rId725"/>
    <p:sldId id="1593" r:id="rId726"/>
    <p:sldId id="1601" r:id="rId727"/>
    <p:sldId id="1602" r:id="rId728"/>
    <p:sldId id="544" r:id="rId729"/>
    <p:sldId id="542" r:id="rId730"/>
    <p:sldId id="550" r:id="rId731"/>
    <p:sldId id="551" r:id="rId732"/>
    <p:sldId id="558" r:id="rId733"/>
    <p:sldId id="1477" r:id="rId734"/>
    <p:sldId id="1478" r:id="rId735"/>
    <p:sldId id="1479" r:id="rId736"/>
    <p:sldId id="1480" r:id="rId737"/>
    <p:sldId id="1481" r:id="rId738"/>
    <p:sldId id="1482" r:id="rId739"/>
    <p:sldId id="1484" r:id="rId740"/>
    <p:sldId id="1485" r:id="rId741"/>
    <p:sldId id="1486" r:id="rId742"/>
    <p:sldId id="1487" r:id="rId743"/>
    <p:sldId id="592" r:id="rId744"/>
    <p:sldId id="724" r:id="rId745"/>
    <p:sldId id="538" r:id="rId746"/>
    <p:sldId id="565" r:id="rId747"/>
    <p:sldId id="567" r:id="rId748"/>
    <p:sldId id="569" r:id="rId749"/>
    <p:sldId id="1603" r:id="rId750"/>
    <p:sldId id="570" r:id="rId751"/>
    <p:sldId id="564" r:id="rId752"/>
    <p:sldId id="566" r:id="rId753"/>
    <p:sldId id="1490" r:id="rId754"/>
    <p:sldId id="1489" r:id="rId755"/>
    <p:sldId id="1492" r:id="rId756"/>
    <p:sldId id="536" r:id="rId757"/>
    <p:sldId id="571" r:id="rId758"/>
    <p:sldId id="1493" r:id="rId759"/>
    <p:sldId id="1526" r:id="rId760"/>
    <p:sldId id="1527" r:id="rId761"/>
    <p:sldId id="1528" r:id="rId762"/>
    <p:sldId id="1529" r:id="rId763"/>
    <p:sldId id="1530" r:id="rId764"/>
    <p:sldId id="1531" r:id="rId765"/>
    <p:sldId id="1532" r:id="rId766"/>
    <p:sldId id="1533" r:id="rId767"/>
    <p:sldId id="1534" r:id="rId768"/>
    <p:sldId id="1535" r:id="rId769"/>
    <p:sldId id="1536" r:id="rId770"/>
    <p:sldId id="1537" r:id="rId771"/>
    <p:sldId id="1538" r:id="rId772"/>
    <p:sldId id="1539" r:id="rId773"/>
    <p:sldId id="583" r:id="rId774"/>
    <p:sldId id="587" r:id="rId775"/>
    <p:sldId id="1512" r:id="rId776"/>
    <p:sldId id="1511" r:id="rId777"/>
    <p:sldId id="1523" r:id="rId778"/>
    <p:sldId id="1522" r:id="rId779"/>
    <p:sldId id="1521" r:id="rId780"/>
    <p:sldId id="1520" r:id="rId781"/>
    <p:sldId id="1519" r:id="rId782"/>
    <p:sldId id="1518" r:id="rId783"/>
    <p:sldId id="1517" r:id="rId784"/>
    <p:sldId id="1516" r:id="rId785"/>
    <p:sldId id="1515" r:id="rId786"/>
    <p:sldId id="1514" r:id="rId787"/>
    <p:sldId id="1513" r:id="rId788"/>
    <p:sldId id="1540" r:id="rId789"/>
    <p:sldId id="1541" r:id="rId790"/>
    <p:sldId id="584" r:id="rId791"/>
    <p:sldId id="573" r:id="rId792"/>
    <p:sldId id="591" r:id="rId7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F90C9-A223-4370-B5DE-070C19AFF69B}" v="13" dt="2025-01-06T12:27:41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4" d="100"/>
          <a:sy n="114" d="100"/>
        </p:scale>
        <p:origin x="10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theme" Target="theme/theme1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notesMaster" Target="notesMasters/notesMaster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viewProps" Target="viewProps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tableStyles" Target="tableStyles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presProps" Target="pres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637" Type="http://schemas.openxmlformats.org/officeDocument/2006/relationships/slide" Target="slides/slide63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microsoft.com/office/2015/10/relationships/revisionInfo" Target="revisionInfo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737" Type="http://schemas.openxmlformats.org/officeDocument/2006/relationships/slide" Target="slides/slide736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F4A46-3430-8E45-ABEE-D25C6B33E12C}" type="datetimeFigureOut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3B6BE-DD43-A04C-A995-2233C0BC22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4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7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1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8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0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1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2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3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4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5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6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7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8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1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3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4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5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6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7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8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0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1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2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3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4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6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8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0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1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2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3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4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5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6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0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1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2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3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4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5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6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7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8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0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1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2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3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4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5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6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8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1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2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3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4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5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6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7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8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0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1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2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3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4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5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6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8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0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1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3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4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5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6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7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8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0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1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2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5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6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7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8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0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1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2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3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4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5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6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7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0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1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77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7354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1148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652729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0377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8302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62831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1333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37365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8938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11957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75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71742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7539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27351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4849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00631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4414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8626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3559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38080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021756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4114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3333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7917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7738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9435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7471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60757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8277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19694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2970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8891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969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39307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87552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27402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599985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90285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85279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1935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94899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97666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3206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077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09984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035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5466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902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77924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80396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20447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8581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663491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186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18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20849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154083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43363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22321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997832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22062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6910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6016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56118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52783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825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53357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7182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46925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355219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592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944916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314741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234303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453297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23381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848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7126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62664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554085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87864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79327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45809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765493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19251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5690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611390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53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2750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6240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46425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92059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92179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8635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30752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861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427544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1140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108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37352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2120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15094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46449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4491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57338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4851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823204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07204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0051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004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8934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896105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150434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614338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020784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0474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12952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49046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634083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826405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4234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36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300841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72582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07199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129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948645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571454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49750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737799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897050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63518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86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00574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164684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04719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31852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74922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68192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122194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66317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93754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2921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907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57957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041277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980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2058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49983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05354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905042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57173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93116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36647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783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10785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47100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004872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07536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70161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49967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933355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76700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73302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437025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03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8406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518084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07168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86580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583268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70811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93780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014383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846069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0819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127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640614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27840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219603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17586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390906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12211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5917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11988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4550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6498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89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64705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133112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71347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2848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6053372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56058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7372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71526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94702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19657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2207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613817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6820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332637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7034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54311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089685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947205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73217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58728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4565539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5121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3214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86313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041857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947712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49890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69299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92459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2959796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87298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11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67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199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88815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27638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960870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1779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0950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86261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758613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07363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412080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82671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643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819616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43656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2989940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138118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66674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999758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872350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593559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353795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11936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4462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347372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422299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15358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44990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12700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327414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237629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28056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941116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838504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232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16150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5575832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314762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942753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017097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463224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571412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2561469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08230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8990452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7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4412090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53100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712867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5065260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102066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18405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9677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83398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6875815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478375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021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936598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751826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8712415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11214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123808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221758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866656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0519203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59414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599325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91403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99182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906666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827237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87891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2642587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783916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504670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2698056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579362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538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3679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751787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0867648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228248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347211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2591798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854990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113180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43023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6088176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98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422927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5923659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6678678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74323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465137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297729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2544365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2315755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491435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9897838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745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825092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302358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4669778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8776210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158418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7681838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56639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58135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392143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603422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403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312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4188964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793484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7436345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75225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9819786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1129971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5071444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41452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5471412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144173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348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3638175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438297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4762599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527302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159011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674304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7193302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107609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84540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459951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989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127490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2604872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07573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185720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405552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544475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8989542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0155414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942054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964450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1144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959759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222134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455122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23428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9682067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8476555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014249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163891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022011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8727979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0094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658665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126377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8816763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822360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945403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1591056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709721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900011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359266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6255056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529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8074419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2306954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46657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7027156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25652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5164600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618000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978970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9116909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535056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423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4880835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573348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669428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591237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202991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7824548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964305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359912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9310671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662898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961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6115851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612680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092687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3070284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451990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658310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112996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2488527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0250702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0494942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822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498024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689805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6468174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651520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937960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030010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210993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3095654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0162562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105372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1698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714794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878321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3772056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910665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49011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369467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429859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038737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1524581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13158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499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7355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9496125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003696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1621758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981246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47468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4358243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743148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434060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0803276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8663110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5377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209185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1633805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173591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458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0814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595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995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664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6121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13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87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87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929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3259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1870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46584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0207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8718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2030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504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05591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8768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8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6681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30770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653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9708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5339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41597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7464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4376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8744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5577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00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67039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52388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9613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323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7182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38223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2477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98000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52460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7253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293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649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727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9124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63026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7863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629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01588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4460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01780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6302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3B6BE-DD43-A04C-A995-2233C0BC22E4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44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1B26B-5442-4442-8A6A-B23710125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772AF9-63C6-1243-A914-E6BF1BD85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CD6F2-C484-9645-AE8A-543CBC9F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E309-5CF7-0F46-8A2D-100A7986B986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652FE-BAE4-134B-8D87-AC8D5CDF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08FED-9E59-4848-AE30-F37D1B60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145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00DA5-6DF0-DF44-AE89-139C07F1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F1903B-8026-AF4D-948F-7AF1C3BA5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5DDB2-0FBA-3648-AFA6-B86042ED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D251-84E0-FC4A-9009-1881340E1C43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364F4-9A8C-DE46-9B70-75A1BF9F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183A9-43E3-4541-92A4-62B53722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11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385276-54EE-8B46-8596-7A4A7A22A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686D4-314F-B549-8248-47F112658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C7339-EB58-B04F-9C60-BA4178E7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EC06-C07A-1642-84B4-113B69861769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DA91A-EB29-3942-AF29-EEBCF037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4A769-0649-D144-A55F-F135F867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70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A5B1D-FB2F-774A-89CD-1A797EEE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E2E32-C7AD-FA47-AE6E-538DAF9F2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9BC52-1B7C-BE42-84FD-8612F154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2B14-66FF-6545-84B6-82803B7E7311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1DF0B-D627-B543-B709-E849513D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4EF43-8E6B-FF4C-94C8-867FB51F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6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38467-38B8-D146-B7EA-2C0ACA67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C71B97-C1CB-B74A-85D0-139193F27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794B5-1A79-CB4F-832F-5D4EF019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44B5B-4C5F-3B45-B069-58D4F06EAABA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47600-ED7C-3C46-941D-1A2DDAE1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DF375A-1CAE-3A4E-A805-FE04ED36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5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AEDFA-19AD-1B46-A356-5CC87212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953D2-071D-694E-BE1B-E2D8C6817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C80E8-1ADB-9D47-A2CA-0496382DE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3CE2C-B41C-724B-B9C8-E0DC4FC2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1593-9E71-3D4B-BB4C-BE1ECF7453E7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6B82A-939A-6E43-BEAB-F47EC56B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8C4A53-9B43-6847-8137-C714DC1F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64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72BF-3ADC-5248-A437-B6E43FCC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0556E-0A5F-2F42-AE0A-650F4CE1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047BEC-D6B6-E749-A925-2FA249EA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8EA59-2C47-0D46-8880-3DF800CA7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0338E2-E8BE-354F-B4C0-1B5F4DD74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124F0-F565-BD4F-8FF6-4AC7E486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52832-8FAE-1549-B39E-D9141A129C66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1FAB62-57A4-EC44-9B95-FB2163BA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CC6B02-8C06-C541-A6D5-0E16AB35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59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67676-B72F-9A4F-A8DC-237EE3C3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625FBC-5C8C-534B-9793-6AED3C65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8C99-4E00-8046-9DE3-6FD05319CF33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4CC832-46A1-B34F-ACA3-7EBDFC86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0FA2D-2F86-A046-928C-BC4FD9D7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36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924B49-1107-A041-88C4-AA49126D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046EE-73ED-FC41-BFA1-F3B1E92AB03D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44EE47-1169-AC44-8C1B-F38BD7B4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58633-E4D3-1C46-873E-77E3C702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495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05804-652F-974B-80C3-D6A488F4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86509-1B47-5149-AF2D-C89DF1AD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682F7-A43B-CD4C-A251-F389AFE73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E8D1E5-4055-8649-A8DD-EB800EA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D80E-A05F-A145-9483-A30547A82372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BD1A7-524E-814D-9058-DC5C9A73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AFF8E-E366-D64F-9AF0-C29A97D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97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20C54-9EE2-F149-BEFF-8BE30D70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479953-394B-3040-9881-5FA88D526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EC7DBF-588C-4449-A522-850CAC6CE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2522E0-828B-5E48-9C0D-0D32623F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DAE8-4A5D-F446-BFCD-C47CE443884A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C4988B-F845-9A46-812F-3D71753A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BBB0A-AC11-6E4B-9842-4492FAA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105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47A469-C49F-6A4D-A7B6-4122EDD4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EF478E-AA6C-3741-81F9-F2FDE475E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D0BB3-58FA-D243-A602-7C5155AD5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62E7-4B96-ED4C-8D06-B724E84C355C}" type="datetime1">
              <a:rPr kumimoji="1" lang="ko-KR" altLang="en-US" smtClean="0"/>
              <a:t>2025. 1. 28.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C1E4F-76BD-FE49-BA24-72097D514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F983F-BAE9-544D-BEC2-8EB3882C2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649B-EB14-7340-8B4B-46B978A524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2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apache/kafka" TargetMode="External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D08D4-8459-B34B-BCCD-799B9E6DA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err="1">
                <a:ea typeface="맑은 고딕"/>
              </a:rPr>
              <a:t>스프링부트로</a:t>
            </a:r>
            <a:r>
              <a:rPr kumimoji="1" lang="ko-KR" altLang="en-US">
                <a:ea typeface="맑은 고딕"/>
              </a:rPr>
              <a:t> 직접 만들면서</a:t>
            </a:r>
            <a:br>
              <a:rPr kumimoji="1" lang="ko-KR" altLang="en-US">
                <a:ea typeface="맑은 고딕"/>
              </a:rPr>
            </a:br>
            <a:r>
              <a:rPr kumimoji="1" lang="ko-KR" altLang="en-US">
                <a:ea typeface="맑은 고딕"/>
              </a:rPr>
              <a:t>배우는 대규모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25B137-54D9-194A-9AC7-646788217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71047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BD81E-3BA8-AE42-B255-DC2B1630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시스템 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5DF77-AD51-A040-8766-B4603D23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Distributed Relational Database - MySQL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Distributed In-memory Database - Redis Cluster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Distributed Event Streaming Platform - Kafka Cluster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MySQL, Redis, Kafka</a:t>
            </a:r>
            <a:r>
              <a:rPr kumimoji="1" lang="ko-KR" altLang="en-US"/>
              <a:t> 도구에 대해서는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고성능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안정성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고가용성 위한 분산 시스템이 구성되어 있다고 가정한다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각 도구가 무엇이고, 어떻게 대규모 시스템을 지탱할 수 있는지 학습해본다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/>
              <a:t>강의에서는 </a:t>
            </a:r>
            <a:r>
              <a:rPr kumimoji="1" lang="en-US" altLang="ko-KR"/>
              <a:t>Docker</a:t>
            </a:r>
            <a:r>
              <a:rPr kumimoji="1" lang="ko-KR" altLang="en-US"/>
              <a:t> 이용하여 로컬에 개발 환경 간단히 구성한다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0240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샤드에</a:t>
            </a:r>
            <a:r>
              <a:rPr kumimoji="1" lang="ko-KR" altLang="en-US"/>
              <a:t> 데이터가 분산 저장되므로 성능 및 공간 이점이 생긴다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데이터의 분리로 인해 조인 또는 트랜잭션 관리가 복잡해질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수평으로 분할되므로 수평적 확장에 용이하다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28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69878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F2D634-7B07-3C47-A681-CE78D67252E4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4B32BD-F1A5-834A-821C-7317CD2A46AD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F4F61B-D2C7-AF4F-82B3-72C2A348E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46765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=5001~10000)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5CBA219-895F-3B48-9A2E-233E576F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92806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=1~5000)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3241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E41C4B96-F815-7A4A-A437-9DD33565A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2462"/>
              </p:ext>
            </p:extLst>
          </p:nvPr>
        </p:nvGraphicFramePr>
        <p:xfrm>
          <a:off x="2158260" y="2274225"/>
          <a:ext cx="7875480" cy="17283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97369487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4143721454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2025064248"/>
                    </a:ext>
                  </a:extLst>
                </a:gridCol>
              </a:tblGrid>
              <a:tr h="345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수직 </a:t>
                      </a:r>
                      <a:r>
                        <a:rPr lang="ko-KR" altLang="en-US" sz="1400" err="1"/>
                        <a:t>샤딩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수평 </a:t>
                      </a:r>
                      <a:r>
                        <a:rPr lang="ko-KR" altLang="en-US" sz="1400" err="1"/>
                        <a:t>샤딩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612103"/>
                  </a:ext>
                </a:extLst>
              </a:tr>
              <a:tr h="34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샤딩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수직으로 분할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컬럼 단위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수평으로 분할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행 단위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159271"/>
                  </a:ext>
                </a:extLst>
              </a:tr>
              <a:tr h="34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확장성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용이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373038"/>
                  </a:ext>
                </a:extLst>
              </a:tr>
              <a:tr h="34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장점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각 </a:t>
                      </a:r>
                      <a:r>
                        <a:rPr lang="ko-KR" altLang="en-US" sz="1400" err="1"/>
                        <a:t>샤드로</a:t>
                      </a:r>
                      <a:r>
                        <a:rPr lang="ko-KR" altLang="en-US" sz="1400"/>
                        <a:t> 데이터 분산되므로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성능 및 공간 이점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03449"/>
                  </a:ext>
                </a:extLst>
              </a:tr>
              <a:tr h="34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단점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조인 또는 트랜잭션 관리 등의 어려움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3345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92E8E08-D5C0-A14C-9A56-73BBD65DF99A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수직 </a:t>
            </a:r>
            <a:r>
              <a:rPr kumimoji="1" lang="ko-KR" altLang="en-US" err="1"/>
              <a:t>샤딩과</a:t>
            </a:r>
            <a:r>
              <a:rPr kumimoji="1" lang="ko-KR" altLang="en-US"/>
              <a:t> 수평 </a:t>
            </a:r>
            <a:r>
              <a:rPr kumimoji="1" lang="ko-KR" altLang="en-US" err="1"/>
              <a:t>샤딩의</a:t>
            </a:r>
            <a:r>
              <a:rPr kumimoji="1" lang="ko-KR" altLang="en-US"/>
              <a:t> 특성을 이해하고</a:t>
            </a:r>
            <a:r>
              <a:rPr kumimoji="1" lang="en-US" altLang="ko-KR"/>
              <a:t>, </a:t>
            </a:r>
            <a:r>
              <a:rPr kumimoji="1" lang="ko-KR" altLang="en-US"/>
              <a:t>적절히 선택</a:t>
            </a:r>
            <a:r>
              <a:rPr kumimoji="1" lang="en-US" altLang="ko-KR"/>
              <a:t>(</a:t>
            </a:r>
            <a:r>
              <a:rPr kumimoji="1" lang="ko-KR" altLang="en-US"/>
              <a:t>또는 혼합</a:t>
            </a:r>
            <a:r>
              <a:rPr kumimoji="1" lang="en-US" altLang="ko-KR"/>
              <a:t>)</a:t>
            </a:r>
            <a:r>
              <a:rPr kumimoji="1" lang="ko-KR" altLang="en-US"/>
              <a:t>하여 사용할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위 개념들을 적용한 몇 가지 구체적인 </a:t>
            </a:r>
            <a:r>
              <a:rPr kumimoji="1" lang="ko-KR" altLang="en-US" err="1"/>
              <a:t>샤딩</a:t>
            </a:r>
            <a:r>
              <a:rPr kumimoji="1" lang="ko-KR" altLang="en-US"/>
              <a:t> 기법을 살펴보자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6046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17667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Range-based Sharding(</a:t>
            </a:r>
            <a:r>
              <a:rPr kumimoji="1" lang="ko-KR" altLang="en-US"/>
              <a:t>범위 기반 </a:t>
            </a:r>
            <a:r>
              <a:rPr kumimoji="1" lang="ko-KR" altLang="en-US" err="1"/>
              <a:t>샤딩</a:t>
            </a:r>
            <a:r>
              <a:rPr kumimoji="1" lang="en-US" altLang="ko-KR"/>
              <a:t>) : </a:t>
            </a:r>
            <a:r>
              <a:rPr kumimoji="1" lang="ko-KR" altLang="en-US"/>
              <a:t>데이터를 특정 값</a:t>
            </a:r>
            <a:r>
              <a:rPr kumimoji="1" lang="en-US" altLang="ko-KR"/>
              <a:t>(Shard Key)</a:t>
            </a:r>
            <a:r>
              <a:rPr kumimoji="1" lang="ko-KR" altLang="en-US"/>
              <a:t>의 특정 범위에 따라 분할하는 기법</a:t>
            </a:r>
            <a:endParaRPr kumimoji="1" lang="en-US" altLang="ko-KR"/>
          </a:p>
          <a:p>
            <a:pPr algn="ctr"/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 = 1 ~ 5000</a:t>
            </a:r>
          </a:p>
          <a:p>
            <a:pPr algn="ctr"/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 = 5001 ~ 10000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096681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=5001~10000)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40681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=1~5000)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47AF2D-C22B-E24D-BA8D-377C2F8B549D}"/>
              </a:ext>
            </a:extLst>
          </p:cNvPr>
          <p:cNvSpPr txBox="1"/>
          <p:nvPr/>
        </p:nvSpPr>
        <p:spPr>
          <a:xfrm>
            <a:off x="194871" y="2776755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98086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9251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범위 데이터 조회 유리</a:t>
            </a:r>
            <a:endParaRPr kumimoji="1" lang="en-US" altLang="ko-KR"/>
          </a:p>
          <a:p>
            <a:pPr algn="ctr"/>
            <a:r>
              <a:rPr kumimoji="1" lang="en-US" altLang="ko-KR"/>
              <a:t>-&gt; </a:t>
            </a:r>
            <a:r>
              <a:rPr kumimoji="1" lang="en-US" altLang="ko-KR" err="1"/>
              <a:t>article_id</a:t>
            </a:r>
            <a:r>
              <a:rPr kumimoji="1" lang="en-US" altLang="ko-KR"/>
              <a:t>=100</a:t>
            </a:r>
            <a:r>
              <a:rPr kumimoji="1" lang="ko-KR" altLang="en-US" err="1"/>
              <a:t>부터</a:t>
            </a:r>
            <a:r>
              <a:rPr kumimoji="1" lang="ko-KR" altLang="en-US"/>
              <a:t> </a:t>
            </a:r>
            <a:r>
              <a:rPr kumimoji="1" lang="en-US" altLang="ko-KR"/>
              <a:t>30</a:t>
            </a:r>
            <a:r>
              <a:rPr kumimoji="1" lang="ko-KR" altLang="en-US"/>
              <a:t>개 조회한다면 좌측 </a:t>
            </a:r>
            <a:r>
              <a:rPr kumimoji="1" lang="ko-KR" altLang="en-US" err="1"/>
              <a:t>샤드에서</a:t>
            </a:r>
            <a:r>
              <a:rPr kumimoji="1" lang="ko-KR" altLang="en-US"/>
              <a:t> 모든 데이터를 찾을 수 있음</a:t>
            </a:r>
            <a:endParaRPr kumimoji="1" lang="en-US" altLang="ko-KR"/>
          </a:p>
          <a:p>
            <a:pPr algn="ctr"/>
            <a:endParaRPr kumimoji="1" lang="en-US" altLang="ko-KR"/>
          </a:p>
          <a:p>
            <a:pPr algn="ctr"/>
            <a:r>
              <a:rPr kumimoji="1" lang="ko-KR" altLang="en-US"/>
              <a:t>데이터 쏠림 현상 발생 가능</a:t>
            </a:r>
            <a:endParaRPr kumimoji="1" lang="en-US" altLang="ko-KR"/>
          </a:p>
          <a:p>
            <a:pPr algn="ctr"/>
            <a:r>
              <a:rPr kumimoji="1" lang="en-US" altLang="ko-KR"/>
              <a:t>-&gt;</a:t>
            </a:r>
            <a:r>
              <a:rPr kumimoji="1" lang="ko-KR" altLang="en-US"/>
              <a:t> 데이터가 </a:t>
            </a:r>
            <a:r>
              <a:rPr kumimoji="1" lang="en-US" altLang="ko-KR"/>
              <a:t>6,000</a:t>
            </a:r>
            <a:r>
              <a:rPr kumimoji="1" lang="ko-KR" altLang="en-US"/>
              <a:t>개만 있다면</a:t>
            </a:r>
            <a:r>
              <a:rPr kumimoji="1" lang="en-US" altLang="ko-KR"/>
              <a:t>, </a:t>
            </a:r>
            <a:r>
              <a:rPr kumimoji="1" lang="ko-KR" altLang="en-US"/>
              <a:t>우측 </a:t>
            </a:r>
            <a:r>
              <a:rPr kumimoji="1" lang="ko-KR" altLang="en-US" err="1"/>
              <a:t>샤드에는</a:t>
            </a:r>
            <a:r>
              <a:rPr kumimoji="1" lang="ko-KR" altLang="en-US"/>
              <a:t> </a:t>
            </a:r>
            <a:r>
              <a:rPr kumimoji="1" lang="en-US" altLang="ko-KR"/>
              <a:t>1,000</a:t>
            </a:r>
            <a:r>
              <a:rPr kumimoji="1" lang="ko-KR" altLang="en-US"/>
              <a:t>개만 저장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33927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=5001~10000)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55443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=1~5000)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47AF2D-C22B-E24D-BA8D-377C2F8B549D}"/>
              </a:ext>
            </a:extLst>
          </p:cNvPr>
          <p:cNvSpPr txBox="1"/>
          <p:nvPr/>
        </p:nvSpPr>
        <p:spPr>
          <a:xfrm>
            <a:off x="194871" y="2776755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7100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39035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Hash-based Sharding(</a:t>
            </a:r>
            <a:r>
              <a:rPr kumimoji="1" lang="ko-KR" altLang="en-US"/>
              <a:t>해시 기반 </a:t>
            </a:r>
            <a:r>
              <a:rPr kumimoji="1" lang="ko-KR" altLang="en-US" err="1"/>
              <a:t>샤딩</a:t>
            </a:r>
            <a:r>
              <a:rPr kumimoji="1" lang="en-US" altLang="ko-KR"/>
              <a:t>) : </a:t>
            </a:r>
            <a:r>
              <a:rPr kumimoji="1" lang="ko-KR" altLang="en-US"/>
              <a:t>데이터를 특정 값</a:t>
            </a:r>
            <a:r>
              <a:rPr kumimoji="1" lang="en-US" altLang="ko-KR"/>
              <a:t>(Shard Key)</a:t>
            </a:r>
            <a:r>
              <a:rPr kumimoji="1" lang="ko-KR" altLang="en-US"/>
              <a:t>의 해시 함수에 따라 분할하는 기법</a:t>
            </a:r>
            <a:endParaRPr kumimoji="1" lang="en-US" altLang="ko-KR"/>
          </a:p>
          <a:p>
            <a:pPr algn="ctr"/>
            <a:r>
              <a:rPr kumimoji="1" lang="en-US" altLang="ko-KR" err="1"/>
              <a:t>hash_function</a:t>
            </a:r>
            <a:r>
              <a:rPr kumimoji="1" lang="en-US" altLang="ko-KR"/>
              <a:t> = </a:t>
            </a:r>
            <a:r>
              <a:rPr kumimoji="1" lang="en-US" altLang="ko-KR" err="1"/>
              <a:t>article_id</a:t>
            </a:r>
            <a:r>
              <a:rPr kumimoji="1" lang="en-US" altLang="ko-KR"/>
              <a:t> -&gt; </a:t>
            </a:r>
            <a:r>
              <a:rPr kumimoji="1" lang="en-US" altLang="ko-KR" err="1"/>
              <a:t>article_id</a:t>
            </a:r>
            <a:r>
              <a:rPr kumimoji="1" lang="en-US" altLang="ko-KR"/>
              <a:t> % 2 </a:t>
            </a:r>
            <a:r>
              <a:rPr kumimoji="1" lang="ko-KR" altLang="en-US"/>
              <a:t>라면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en-US" altLang="ko-KR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 = 1, 3 ,5, …</a:t>
            </a:r>
          </a:p>
          <a:p>
            <a:pPr algn="ctr"/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 = 2, 4, 6, …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77849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=2, 4, 6, …)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305511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=1, 3, 5, …)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194871" y="2776755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18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96557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균등한 분산을 위한 </a:t>
            </a:r>
            <a:r>
              <a:rPr kumimoji="1" lang="en-US" altLang="ko-KR"/>
              <a:t>Shard Key</a:t>
            </a:r>
            <a:r>
              <a:rPr kumimoji="1" lang="ko-KR" altLang="en-US"/>
              <a:t>와 해시 함수가 필요하다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균등하게 분산되지 않으면</a:t>
            </a:r>
            <a:r>
              <a:rPr kumimoji="1" lang="en-US" altLang="ko-KR"/>
              <a:t>, </a:t>
            </a:r>
            <a:r>
              <a:rPr kumimoji="1" lang="ko-KR" altLang="en-US"/>
              <a:t>데이터 쏠림 현상 발생 가능</a:t>
            </a:r>
            <a:endParaRPr kumimoji="1" lang="en-US" altLang="ko-KR"/>
          </a:p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 err="1"/>
              <a:t>board_id</a:t>
            </a:r>
            <a:r>
              <a:rPr kumimoji="1" lang="ko-KR" altLang="en-US"/>
              <a:t>가 </a:t>
            </a:r>
            <a:r>
              <a:rPr kumimoji="1" lang="en-US" altLang="ko-KR"/>
              <a:t>Shard Key </a:t>
            </a:r>
            <a:r>
              <a:rPr kumimoji="1" lang="ko-KR" altLang="en-US"/>
              <a:t>라면</a:t>
            </a:r>
            <a:r>
              <a:rPr kumimoji="1" lang="en-US" altLang="ko-KR"/>
              <a:t>? </a:t>
            </a:r>
            <a:r>
              <a:rPr kumimoji="1" lang="ko-KR" altLang="en-US"/>
              <a:t>인기 많은 게시판에 데이터가 몰릴 수 있음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07797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=2, 4, 6, …)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82429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=1, 3, 5, …)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194871" y="2776755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02607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45115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범위 데이터 조회에 불리할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shard_key</a:t>
            </a:r>
            <a:r>
              <a:rPr kumimoji="1" lang="en-US" altLang="ko-KR"/>
              <a:t> =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 상황에 게시판의 게시글 목록을 조회하려면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-&gt;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기준으로 데이터가 분산되었기 때문에 모든 </a:t>
            </a:r>
            <a:r>
              <a:rPr kumimoji="1" lang="ko-KR" altLang="en-US" err="1"/>
              <a:t>샤드에</a:t>
            </a:r>
            <a:r>
              <a:rPr kumimoji="1" lang="ko-KR" altLang="en-US"/>
              <a:t> 요청 </a:t>
            </a:r>
            <a:r>
              <a:rPr kumimoji="1" lang="ko-KR" altLang="en-US" err="1"/>
              <a:t>해야할</a:t>
            </a:r>
            <a:r>
              <a:rPr kumimoji="1" lang="ko-KR" altLang="en-US"/>
              <a:t> 수도 있다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  <a:p>
            <a:pPr algn="ctr"/>
            <a:r>
              <a:rPr kumimoji="1" lang="ko-KR" altLang="en-US"/>
              <a:t>시스템 특성에 따라서 적절한 </a:t>
            </a:r>
            <a:r>
              <a:rPr kumimoji="1" lang="en-US" altLang="ko-KR"/>
              <a:t>Shard Key</a:t>
            </a:r>
            <a:r>
              <a:rPr kumimoji="1" lang="ko-KR" altLang="en-US"/>
              <a:t>와 해시 함수를 </a:t>
            </a:r>
            <a:r>
              <a:rPr kumimoji="1" lang="ko-KR" altLang="en-US" err="1"/>
              <a:t>선정해야한다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67419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=2, 4, 6, …)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69372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=1, 3, 5, …)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194871" y="2776755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03274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90101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Directory-based Sharding(</a:t>
            </a:r>
            <a:r>
              <a:rPr kumimoji="1" lang="ko-KR" altLang="en-US"/>
              <a:t>디렉토리 기반 </a:t>
            </a:r>
            <a:r>
              <a:rPr kumimoji="1" lang="ko-KR" altLang="en-US" err="1"/>
              <a:t>샤딩</a:t>
            </a:r>
            <a:r>
              <a:rPr kumimoji="1" lang="en-US" altLang="ko-KR"/>
              <a:t>) : </a:t>
            </a:r>
            <a:r>
              <a:rPr kumimoji="1" lang="ko-KR" altLang="en-US"/>
              <a:t>디렉토리를 이용하여 데이터가 저장된 </a:t>
            </a:r>
            <a:r>
              <a:rPr kumimoji="1" lang="ko-KR" altLang="en-US" err="1"/>
              <a:t>샤드를</a:t>
            </a:r>
            <a:r>
              <a:rPr kumimoji="1" lang="ko-KR" altLang="en-US"/>
              <a:t> 관리하는 기법</a:t>
            </a:r>
            <a:endParaRPr kumimoji="1" lang="en-US" altLang="ko-KR"/>
          </a:p>
          <a:p>
            <a:pPr algn="ctr"/>
            <a:r>
              <a:rPr kumimoji="1" lang="ko-KR" altLang="en-US"/>
              <a:t>매핑 테이블을 이용하여 각 데이터가 저장된 </a:t>
            </a:r>
            <a:r>
              <a:rPr kumimoji="1" lang="ko-KR" altLang="en-US" err="1"/>
              <a:t>샤드를</a:t>
            </a:r>
            <a:r>
              <a:rPr kumimoji="1" lang="ko-KR" altLang="en-US"/>
              <a:t> 관리한다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en-US" altLang="ko-KR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 = 1, 4</a:t>
            </a:r>
          </a:p>
          <a:p>
            <a:pPr algn="ctr"/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 = 2, 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87303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=2, 3)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30244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=1, 4)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37E4ED-4CEC-404E-9E19-53F9F8273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062899"/>
              </p:ext>
            </p:extLst>
          </p:nvPr>
        </p:nvGraphicFramePr>
        <p:xfrm>
          <a:off x="285595" y="2054475"/>
          <a:ext cx="1929906" cy="152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4953">
                  <a:extLst>
                    <a:ext uri="{9D8B030D-6E8A-4147-A177-3AD203B41FA5}">
                      <a16:colId xmlns:a16="http://schemas.microsoft.com/office/drawing/2014/main" val="3313818120"/>
                    </a:ext>
                  </a:extLst>
                </a:gridCol>
                <a:gridCol w="964953">
                  <a:extLst>
                    <a:ext uri="{9D8B030D-6E8A-4147-A177-3AD203B41FA5}">
                      <a16:colId xmlns:a16="http://schemas.microsoft.com/office/drawing/2014/main" val="2730394497"/>
                    </a:ext>
                  </a:extLst>
                </a:gridCol>
              </a:tblGrid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shard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17641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46131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266678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864392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3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2645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55166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디렉토리 관리 비용 있으나</a:t>
            </a:r>
            <a:r>
              <a:rPr kumimoji="1" lang="en-US" altLang="ko-KR"/>
              <a:t>, </a:t>
            </a:r>
            <a:r>
              <a:rPr kumimoji="1" lang="ko-KR" altLang="en-US"/>
              <a:t>데이터 규모에 따라 유연한 관리가 가능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E1C0214-4E97-FC48-9B36-64FEF0789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29396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=2, 3)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C6C921B-1C58-D74D-B635-1527DA1C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375343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=1, 4)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37E4ED-4CEC-404E-9E19-53F9F8273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1823"/>
              </p:ext>
            </p:extLst>
          </p:nvPr>
        </p:nvGraphicFramePr>
        <p:xfrm>
          <a:off x="285595" y="2054475"/>
          <a:ext cx="1929906" cy="152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4953">
                  <a:extLst>
                    <a:ext uri="{9D8B030D-6E8A-4147-A177-3AD203B41FA5}">
                      <a16:colId xmlns:a16="http://schemas.microsoft.com/office/drawing/2014/main" val="3313818120"/>
                    </a:ext>
                  </a:extLst>
                </a:gridCol>
                <a:gridCol w="964953">
                  <a:extLst>
                    <a:ext uri="{9D8B030D-6E8A-4147-A177-3AD203B41FA5}">
                      <a16:colId xmlns:a16="http://schemas.microsoft.com/office/drawing/2014/main" val="2730394497"/>
                    </a:ext>
                  </a:extLst>
                </a:gridCol>
              </a:tblGrid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shard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17641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46131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266678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864392"/>
                  </a:ext>
                </a:extLst>
              </a:tr>
              <a:tr h="25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3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7013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50904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6499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08713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외에도 데이터의 특성 또는 시스템 요구사항에 따라 다양한 </a:t>
            </a:r>
            <a:r>
              <a:rPr kumimoji="1" lang="ko-KR" altLang="en-US" err="1"/>
              <a:t>샤딩</a:t>
            </a:r>
            <a:r>
              <a:rPr kumimoji="1" lang="ko-KR" altLang="en-US"/>
              <a:t> 기법이 있고</a:t>
            </a:r>
            <a:r>
              <a:rPr kumimoji="1" lang="en-US" altLang="ko-KR"/>
              <a:t>, </a:t>
            </a:r>
          </a:p>
          <a:p>
            <a:pPr algn="ctr"/>
            <a:r>
              <a:rPr kumimoji="1" lang="ko-KR" altLang="en-US"/>
              <a:t>자신의 시스템에 알맞은 </a:t>
            </a:r>
            <a:r>
              <a:rPr kumimoji="1" lang="ko-KR" altLang="en-US" err="1"/>
              <a:t>샤딩</a:t>
            </a:r>
            <a:r>
              <a:rPr kumimoji="1" lang="ko-KR" altLang="en-US"/>
              <a:t> 기법을 직접 만들 수도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/>
              <a:t>샤딩의</a:t>
            </a:r>
            <a:r>
              <a:rPr kumimoji="1" lang="ko-KR" altLang="en-US"/>
              <a:t> 개념과 각 기법의 특성을 이해하고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시스템 특성에 따라 적절한 기법을 선택하는 것이 중요하다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519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#Relational_Database #MySQL #Shard #Replication #Index #Clustered_Index #Secondary_Index #Covering_Index #Query_Plan #Query_Optimization #Primary_Key #Transaction #(De)Normalization #dbms_schema_design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#Adjacency_list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#Path_enumeration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#database_collation #Lock #Optimistic_Lock #Pessimistic_Lock #Record_Lock #Concurrency_Problem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#In-memory_database #NoSQL </a:t>
            </a:r>
            <a:r>
              <a:rPr kumimoji="1" lang="en-US">
                <a:latin typeface="Malgun Gothic"/>
                <a:ea typeface="Malgun Gothic"/>
              </a:rPr>
              <a:t>#Redis </a:t>
            </a:r>
            <a:r>
              <a:rPr kumimoji="1" lang="en-US" sz="2200">
                <a:latin typeface="Malgun Gothic"/>
                <a:ea typeface="Malgun Gothic"/>
              </a:rPr>
              <a:t>#Data_Structure</a:t>
            </a:r>
            <a:r>
              <a:rPr kumimoji="1" lang="en-US">
                <a:latin typeface="Malgun Gothic"/>
                <a:ea typeface="Malgun Gothic"/>
              </a:rPr>
              <a:t> #Distributed_Lock 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#Event_Streaming #Stream_Processing #Async #Kafka #Distributed_Transaction</a:t>
            </a:r>
            <a:endParaRPr lang="en-US" altLang="ko-KR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#Transctional_Messaging #Two_Phase_Commit #Transactional_Outbox #CDC #Transaction_Log_Tailing #CQRS </a:t>
            </a:r>
            <a:r>
              <a:rPr kumimoji="1" lang="en-US">
                <a:latin typeface="Malgun Gothic"/>
                <a:ea typeface="Malgun Gothic"/>
              </a:rPr>
              <a:t>#Cache </a:t>
            </a:r>
            <a:r>
              <a:rPr kumimoji="1" lang="en-US" altLang="ko-KR">
                <a:ea typeface="맑은 고딕"/>
              </a:rPr>
              <a:t>#Request_Collapsing #Distributed_System #Microservice_Architecture #Event_Driven_Architecture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6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36024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76125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79641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/>
              <a:t>이번에는 물리적 </a:t>
            </a:r>
            <a:r>
              <a:rPr kumimoji="1" lang="ko-KR" altLang="en-US" err="1"/>
              <a:t>샤드와</a:t>
            </a:r>
            <a:r>
              <a:rPr kumimoji="1" lang="ko-KR" altLang="en-US"/>
              <a:t> 논리적 </a:t>
            </a:r>
            <a:r>
              <a:rPr kumimoji="1" lang="ko-KR" altLang="en-US" err="1"/>
              <a:t>샤드의</a:t>
            </a:r>
            <a:r>
              <a:rPr kumimoji="1" lang="ko-KR" altLang="en-US"/>
              <a:t> 개념을 살펴보자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데이터베이스의 확장성과 연관된 개념.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91432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7990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24842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610080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위 그림에서는 </a:t>
            </a:r>
            <a:r>
              <a:rPr kumimoji="1" lang="en-US" altLang="ko-KR"/>
              <a:t>DB</a:t>
            </a:r>
            <a:r>
              <a:rPr kumimoji="1" lang="ko-KR" altLang="en-US"/>
              <a:t>가 </a:t>
            </a:r>
            <a:r>
              <a:rPr kumimoji="1" lang="en-US" altLang="ko-KR"/>
              <a:t>2</a:t>
            </a:r>
            <a:r>
              <a:rPr kumimoji="1" lang="ko-KR" altLang="en-US"/>
              <a:t>대로 물리적 분리되었다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개의 물리적 </a:t>
            </a:r>
            <a:r>
              <a:rPr kumimoji="1" lang="ko-KR" altLang="en-US" err="1"/>
              <a:t>샤드</a:t>
            </a:r>
            <a:r>
              <a:rPr kumimoji="1" lang="en-US" altLang="ko-KR"/>
              <a:t>(Physical Shard)</a:t>
            </a:r>
            <a:r>
              <a:rPr kumimoji="1" lang="ko-KR" altLang="en-US" err="1"/>
              <a:t>를</a:t>
            </a:r>
            <a:r>
              <a:rPr kumimoji="1" lang="ko-KR" altLang="en-US"/>
              <a:t> 가지는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348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2332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샤드가</a:t>
            </a:r>
            <a:r>
              <a:rPr kumimoji="1" lang="ko-KR" altLang="en-US"/>
              <a:t> </a:t>
            </a:r>
            <a:r>
              <a:rPr kumimoji="1" lang="en-US" altLang="ko-KR"/>
              <a:t>2</a:t>
            </a:r>
            <a:r>
              <a:rPr kumimoji="1" lang="ko-KR" altLang="en-US"/>
              <a:t>개인 위 상황에서 </a:t>
            </a:r>
            <a:r>
              <a:rPr kumimoji="1" lang="en-US" altLang="ko-KR"/>
              <a:t>Hash-based Sharding</a:t>
            </a:r>
            <a:r>
              <a:rPr kumimoji="1" lang="ko-KR" altLang="en-US"/>
              <a:t>을 적용해보자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개의 </a:t>
            </a:r>
            <a:r>
              <a:rPr kumimoji="1" lang="ko-KR" altLang="en-US" err="1"/>
              <a:t>샤드에</a:t>
            </a:r>
            <a:r>
              <a:rPr kumimoji="1" lang="ko-KR" altLang="en-US"/>
              <a:t> 균등한 분산을 위해 아래와 같은 해시 함수를 적용한다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hash_function</a:t>
            </a:r>
            <a:r>
              <a:rPr kumimoji="1" lang="en-US" altLang="ko-KR"/>
              <a:t> = </a:t>
            </a:r>
            <a:r>
              <a:rPr kumimoji="1" lang="en-US" altLang="ko-KR" err="1"/>
              <a:t>article_id</a:t>
            </a:r>
            <a:r>
              <a:rPr kumimoji="1" lang="en-US" altLang="ko-KR"/>
              <a:t> -&gt; </a:t>
            </a:r>
            <a:r>
              <a:rPr kumimoji="1" lang="en-US" altLang="ko-KR" err="1"/>
              <a:t>article_id</a:t>
            </a:r>
            <a:r>
              <a:rPr kumimoji="1" lang="en-US" altLang="ko-KR"/>
              <a:t> % 2</a:t>
            </a:r>
          </a:p>
          <a:p>
            <a:pPr algn="ctr"/>
            <a:r>
              <a:rPr kumimoji="1" lang="en-US" altLang="ko-KR"/>
              <a:t>8</a:t>
            </a:r>
            <a:r>
              <a:rPr kumimoji="1" lang="ko-KR" altLang="en-US"/>
              <a:t>개의 데이터는 </a:t>
            </a:r>
            <a:r>
              <a:rPr kumimoji="1" lang="en-US" altLang="ko-KR"/>
              <a:t>2</a:t>
            </a:r>
            <a:r>
              <a:rPr kumimoji="1" lang="ko-KR" altLang="en-US"/>
              <a:t>개의 </a:t>
            </a:r>
            <a:r>
              <a:rPr kumimoji="1" lang="ko-KR" altLang="en-US" err="1"/>
              <a:t>샤드에</a:t>
            </a:r>
            <a:r>
              <a:rPr kumimoji="1" lang="ko-KR" altLang="en-US"/>
              <a:t> </a:t>
            </a:r>
            <a:r>
              <a:rPr kumimoji="1" lang="en-US" altLang="ko-KR"/>
              <a:t>4</a:t>
            </a:r>
            <a:r>
              <a:rPr kumimoji="1" lang="ko-KR" altLang="en-US"/>
              <a:t>개씩 균등하게 분산되었다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405109" y="1900510"/>
            <a:ext cx="237921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906175"/>
            <a:ext cx="150128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57CE212-89AE-AD4E-A093-5C741E6ACE35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900747"/>
            <a:ext cx="1551675" cy="32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EBD30-AF5B-BA4E-89B5-E6C3AC97DD1D}"/>
              </a:ext>
            </a:extLst>
          </p:cNvPr>
          <p:cNvSpPr/>
          <p:nvPr/>
        </p:nvSpPr>
        <p:spPr>
          <a:xfrm>
            <a:off x="6458067" y="1895082"/>
            <a:ext cx="237921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0E4A52-96E8-C447-B4AC-4CFC4A9B24E3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93331"/>
              </p:ext>
            </p:extLst>
          </p:nvPr>
        </p:nvGraphicFramePr>
        <p:xfrm>
          <a:off x="4008295" y="2228785"/>
          <a:ext cx="1172840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E15BC37-AC41-2541-8C1C-DF3339DD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792118"/>
              </p:ext>
            </p:extLst>
          </p:nvPr>
        </p:nvGraphicFramePr>
        <p:xfrm>
          <a:off x="7061253" y="2259008"/>
          <a:ext cx="1172840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2994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54057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샤드가</a:t>
            </a:r>
            <a:r>
              <a:rPr kumimoji="1" lang="ko-KR" altLang="en-US"/>
              <a:t> 더이상 데이터를 감당할 수 없어서</a:t>
            </a:r>
            <a:r>
              <a:rPr kumimoji="1" lang="en-US" altLang="ko-KR"/>
              <a:t>, </a:t>
            </a:r>
            <a:r>
              <a:rPr kumimoji="1" lang="ko-KR" altLang="en-US" err="1"/>
              <a:t>샤드를</a:t>
            </a:r>
            <a:r>
              <a:rPr kumimoji="1" lang="ko-KR" altLang="en-US"/>
              <a:t> </a:t>
            </a:r>
            <a:r>
              <a:rPr kumimoji="1" lang="ko-KR" altLang="en-US" err="1"/>
              <a:t>늘려야하는</a:t>
            </a:r>
            <a:r>
              <a:rPr kumimoji="1" lang="ko-KR" altLang="en-US"/>
              <a:t> 상황이 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샤드를</a:t>
            </a:r>
            <a:r>
              <a:rPr kumimoji="1" lang="ko-KR" altLang="en-US"/>
              <a:t> </a:t>
            </a:r>
            <a:r>
              <a:rPr kumimoji="1" lang="en-US" altLang="ko-KR"/>
              <a:t>4</a:t>
            </a:r>
            <a:r>
              <a:rPr kumimoji="1" lang="ko-KR" altLang="en-US"/>
              <a:t>개로 늘려보자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4022941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894954" y="3884052"/>
            <a:ext cx="1201046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567900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1716720" y="1522592"/>
            <a:ext cx="8758559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07449"/>
            <a:ext cx="0" cy="1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8869D-231A-2049-88BB-04083C8BE4AD}"/>
              </a:ext>
            </a:extLst>
          </p:cNvPr>
          <p:cNvSpPr/>
          <p:nvPr/>
        </p:nvSpPr>
        <p:spPr>
          <a:xfrm>
            <a:off x="2021244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288E2F-AB54-AB46-801A-643F50752F40}"/>
              </a:ext>
            </a:extLst>
          </p:cNvPr>
          <p:cNvSpPr/>
          <p:nvPr/>
        </p:nvSpPr>
        <p:spPr>
          <a:xfrm>
            <a:off x="2566203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10F95E-008A-5B49-94B3-7C00400851EF}"/>
              </a:ext>
            </a:extLst>
          </p:cNvPr>
          <p:cNvSpPr/>
          <p:nvPr/>
        </p:nvSpPr>
        <p:spPr>
          <a:xfrm>
            <a:off x="6432675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FAA42-1AAA-E848-A674-4ED7FAF2FA1A}"/>
              </a:ext>
            </a:extLst>
          </p:cNvPr>
          <p:cNvSpPr/>
          <p:nvPr/>
        </p:nvSpPr>
        <p:spPr>
          <a:xfrm>
            <a:off x="6977634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DE8CF-258D-1B48-B013-A66A47F6FE9C}"/>
              </a:ext>
            </a:extLst>
          </p:cNvPr>
          <p:cNvSpPr/>
          <p:nvPr/>
        </p:nvSpPr>
        <p:spPr>
          <a:xfrm>
            <a:off x="8471474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455CF-F753-444C-A6C2-96DB90A033C7}"/>
              </a:ext>
            </a:extLst>
          </p:cNvPr>
          <p:cNvSpPr/>
          <p:nvPr/>
        </p:nvSpPr>
        <p:spPr>
          <a:xfrm>
            <a:off x="9016433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8A6CAD-574D-0F4F-B27A-09D0F14370D9}"/>
              </a:ext>
            </a:extLst>
          </p:cNvPr>
          <p:cNvCxnSpPr>
            <a:cxnSpLocks/>
            <a:stCxn id="23" idx="2"/>
            <a:endCxn id="36" idx="2"/>
          </p:cNvCxnSpPr>
          <p:nvPr/>
        </p:nvCxnSpPr>
        <p:spPr>
          <a:xfrm flipH="1" flipV="1">
            <a:off x="2893257" y="3884052"/>
            <a:ext cx="320274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825FF43-0531-8C42-9342-474A094E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00269"/>
              </p:ext>
            </p:extLst>
          </p:nvPr>
        </p:nvGraphicFramePr>
        <p:xfrm>
          <a:off x="2317853" y="2232854"/>
          <a:ext cx="1172840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4E3E6DB-8012-0742-81B6-D9154B4C6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4639"/>
              </p:ext>
            </p:extLst>
          </p:nvPr>
        </p:nvGraphicFramePr>
        <p:xfrm>
          <a:off x="4350207" y="2232854"/>
          <a:ext cx="1172840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749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195131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늘어난 </a:t>
            </a:r>
            <a:r>
              <a:rPr kumimoji="1" lang="en-US" altLang="ko-KR"/>
              <a:t>4</a:t>
            </a:r>
            <a:r>
              <a:rPr kumimoji="1" lang="ko-KR" altLang="en-US"/>
              <a:t>개의 </a:t>
            </a:r>
            <a:r>
              <a:rPr kumimoji="1" lang="ko-KR" altLang="en-US" err="1"/>
              <a:t>샤드에</a:t>
            </a:r>
            <a:r>
              <a:rPr kumimoji="1" lang="ko-KR" altLang="en-US"/>
              <a:t> 균등한 분산을 위해 아래와 같은 해시 함수를 적용한다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hash_function</a:t>
            </a:r>
            <a:r>
              <a:rPr kumimoji="1" lang="en-US" altLang="ko-KR"/>
              <a:t> = </a:t>
            </a:r>
            <a:r>
              <a:rPr kumimoji="1" lang="en-US" altLang="ko-KR" err="1"/>
              <a:t>article_id</a:t>
            </a:r>
            <a:r>
              <a:rPr kumimoji="1" lang="en-US" altLang="ko-KR"/>
              <a:t> -&gt; </a:t>
            </a:r>
            <a:r>
              <a:rPr kumimoji="1" lang="en-US" altLang="ko-KR" err="1"/>
              <a:t>article_id</a:t>
            </a:r>
            <a:r>
              <a:rPr kumimoji="1" lang="en-US" altLang="ko-KR"/>
              <a:t> % 4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 = 3, 7, 4, 8</a:t>
            </a:r>
            <a:r>
              <a:rPr kumimoji="1" lang="ko-KR" altLang="en-US"/>
              <a:t>은 데이터 재배치가 필요하다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4022941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894954" y="3884052"/>
            <a:ext cx="1201046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567900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1716720" y="1522592"/>
            <a:ext cx="8758559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07449"/>
            <a:ext cx="0" cy="1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8869D-231A-2049-88BB-04083C8BE4AD}"/>
              </a:ext>
            </a:extLst>
          </p:cNvPr>
          <p:cNvSpPr/>
          <p:nvPr/>
        </p:nvSpPr>
        <p:spPr>
          <a:xfrm>
            <a:off x="2021244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288E2F-AB54-AB46-801A-643F50752F40}"/>
              </a:ext>
            </a:extLst>
          </p:cNvPr>
          <p:cNvSpPr/>
          <p:nvPr/>
        </p:nvSpPr>
        <p:spPr>
          <a:xfrm>
            <a:off x="2566203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10F95E-008A-5B49-94B3-7C00400851EF}"/>
              </a:ext>
            </a:extLst>
          </p:cNvPr>
          <p:cNvSpPr/>
          <p:nvPr/>
        </p:nvSpPr>
        <p:spPr>
          <a:xfrm>
            <a:off x="6432675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FAA42-1AAA-E848-A674-4ED7FAF2FA1A}"/>
              </a:ext>
            </a:extLst>
          </p:cNvPr>
          <p:cNvSpPr/>
          <p:nvPr/>
        </p:nvSpPr>
        <p:spPr>
          <a:xfrm>
            <a:off x="6977634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DE8CF-258D-1B48-B013-A66A47F6FE9C}"/>
              </a:ext>
            </a:extLst>
          </p:cNvPr>
          <p:cNvSpPr/>
          <p:nvPr/>
        </p:nvSpPr>
        <p:spPr>
          <a:xfrm>
            <a:off x="8471474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455CF-F753-444C-A6C2-96DB90A033C7}"/>
              </a:ext>
            </a:extLst>
          </p:cNvPr>
          <p:cNvSpPr/>
          <p:nvPr/>
        </p:nvSpPr>
        <p:spPr>
          <a:xfrm>
            <a:off x="9016433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8A6CAD-574D-0F4F-B27A-09D0F14370D9}"/>
              </a:ext>
            </a:extLst>
          </p:cNvPr>
          <p:cNvCxnSpPr>
            <a:cxnSpLocks/>
            <a:stCxn id="23" idx="2"/>
            <a:endCxn id="36" idx="2"/>
          </p:cNvCxnSpPr>
          <p:nvPr/>
        </p:nvCxnSpPr>
        <p:spPr>
          <a:xfrm flipH="1" flipV="1">
            <a:off x="2893257" y="3884052"/>
            <a:ext cx="320274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825FF43-0531-8C42-9342-474A094E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008413"/>
              </p:ext>
            </p:extLst>
          </p:nvPr>
        </p:nvGraphicFramePr>
        <p:xfrm>
          <a:off x="2281561" y="2232854"/>
          <a:ext cx="1209132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09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=7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4E3E6DB-8012-0742-81B6-D9154B4C6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227073"/>
              </p:ext>
            </p:extLst>
          </p:nvPr>
        </p:nvGraphicFramePr>
        <p:xfrm>
          <a:off x="4287915" y="2232854"/>
          <a:ext cx="1235132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=8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2406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64574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8</a:t>
            </a:r>
            <a:r>
              <a:rPr kumimoji="1" lang="ko-KR" altLang="en-US"/>
              <a:t>개의 데이터 중 </a:t>
            </a:r>
            <a:r>
              <a:rPr kumimoji="1" lang="en-US" altLang="ko-KR"/>
              <a:t>4</a:t>
            </a:r>
            <a:r>
              <a:rPr kumimoji="1" lang="ko-KR" altLang="en-US"/>
              <a:t>개의 데이터가 새로운 </a:t>
            </a:r>
            <a:r>
              <a:rPr kumimoji="1" lang="ko-KR" altLang="en-US" err="1"/>
              <a:t>샤드로</a:t>
            </a:r>
            <a:r>
              <a:rPr kumimoji="1" lang="ko-KR" altLang="en-US"/>
              <a:t> 균등하게 재배치되었다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4022941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894954" y="3884052"/>
            <a:ext cx="1201046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567900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1716720" y="1522592"/>
            <a:ext cx="8758559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07449"/>
            <a:ext cx="0" cy="1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8869D-231A-2049-88BB-04083C8BE4AD}"/>
              </a:ext>
            </a:extLst>
          </p:cNvPr>
          <p:cNvSpPr/>
          <p:nvPr/>
        </p:nvSpPr>
        <p:spPr>
          <a:xfrm>
            <a:off x="2021244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288E2F-AB54-AB46-801A-643F50752F40}"/>
              </a:ext>
            </a:extLst>
          </p:cNvPr>
          <p:cNvSpPr/>
          <p:nvPr/>
        </p:nvSpPr>
        <p:spPr>
          <a:xfrm>
            <a:off x="2566203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10F95E-008A-5B49-94B3-7C00400851EF}"/>
              </a:ext>
            </a:extLst>
          </p:cNvPr>
          <p:cNvSpPr/>
          <p:nvPr/>
        </p:nvSpPr>
        <p:spPr>
          <a:xfrm>
            <a:off x="6432675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FAA42-1AAA-E848-A674-4ED7FAF2FA1A}"/>
              </a:ext>
            </a:extLst>
          </p:cNvPr>
          <p:cNvSpPr/>
          <p:nvPr/>
        </p:nvSpPr>
        <p:spPr>
          <a:xfrm>
            <a:off x="6977634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DE8CF-258D-1B48-B013-A66A47F6FE9C}"/>
              </a:ext>
            </a:extLst>
          </p:cNvPr>
          <p:cNvSpPr/>
          <p:nvPr/>
        </p:nvSpPr>
        <p:spPr>
          <a:xfrm>
            <a:off x="8471474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455CF-F753-444C-A6C2-96DB90A033C7}"/>
              </a:ext>
            </a:extLst>
          </p:cNvPr>
          <p:cNvSpPr/>
          <p:nvPr/>
        </p:nvSpPr>
        <p:spPr>
          <a:xfrm>
            <a:off x="9016433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8A6CAD-574D-0F4F-B27A-09D0F14370D9}"/>
              </a:ext>
            </a:extLst>
          </p:cNvPr>
          <p:cNvCxnSpPr>
            <a:cxnSpLocks/>
            <a:stCxn id="23" idx="2"/>
            <a:endCxn id="36" idx="2"/>
          </p:cNvCxnSpPr>
          <p:nvPr/>
        </p:nvCxnSpPr>
        <p:spPr>
          <a:xfrm flipH="1" flipV="1">
            <a:off x="2893257" y="3884052"/>
            <a:ext cx="320274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825FF43-0531-8C42-9342-474A094E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87109"/>
              </p:ext>
            </p:extLst>
          </p:nvPr>
        </p:nvGraphicFramePr>
        <p:xfrm>
          <a:off x="2281561" y="2232854"/>
          <a:ext cx="1209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09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=5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4E3E6DB-8012-0742-81B6-D9154B4C6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38197"/>
              </p:ext>
            </p:extLst>
          </p:nvPr>
        </p:nvGraphicFramePr>
        <p:xfrm>
          <a:off x="4287915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=6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F520622-B998-D14A-A0C7-FBAE71993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145332"/>
              </p:ext>
            </p:extLst>
          </p:nvPr>
        </p:nvGraphicFramePr>
        <p:xfrm>
          <a:off x="6700344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=7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7F8DB66-43D1-D34A-8EAB-E920CBCA1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01531"/>
              </p:ext>
            </p:extLst>
          </p:nvPr>
        </p:nvGraphicFramePr>
        <p:xfrm>
          <a:off x="8787098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=8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8359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81847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 이제 </a:t>
            </a:r>
            <a:r>
              <a:rPr kumimoji="1" lang="en-US" altLang="ko-KR"/>
              <a:t>4</a:t>
            </a:r>
            <a:r>
              <a:rPr kumimoji="1" lang="ko-KR" altLang="en-US"/>
              <a:t>개의 </a:t>
            </a:r>
            <a:r>
              <a:rPr kumimoji="1" lang="en-US" altLang="ko-KR"/>
              <a:t>Shard</a:t>
            </a:r>
            <a:r>
              <a:rPr kumimoji="1" lang="ko-KR" altLang="en-US"/>
              <a:t>로 요청해야 하므로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애플리케이션 코드를 수정하는 등 새로운 </a:t>
            </a:r>
            <a:r>
              <a:rPr kumimoji="1" lang="en-US" altLang="ko-KR"/>
              <a:t>Shard</a:t>
            </a:r>
            <a:r>
              <a:rPr kumimoji="1" lang="ko-KR" altLang="en-US"/>
              <a:t>의 정보를 </a:t>
            </a:r>
            <a:r>
              <a:rPr kumimoji="1" lang="ko-KR" altLang="en-US" err="1"/>
              <a:t>알아야한다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4022941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894954" y="3884052"/>
            <a:ext cx="1201046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57CE212-89AE-AD4E-A093-5C741E6ACE35}"/>
              </a:ext>
            </a:extLst>
          </p:cNvPr>
          <p:cNvCxnSpPr>
            <a:cxnSpLocks/>
            <a:stCxn id="23" idx="2"/>
            <a:endCxn id="41" idx="2"/>
          </p:cNvCxnSpPr>
          <p:nvPr/>
        </p:nvCxnSpPr>
        <p:spPr>
          <a:xfrm flipV="1">
            <a:off x="6096000" y="3901807"/>
            <a:ext cx="1208688" cy="3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567900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1716720" y="1522592"/>
            <a:ext cx="8758559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07449"/>
            <a:ext cx="0" cy="1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8869D-231A-2049-88BB-04083C8BE4AD}"/>
              </a:ext>
            </a:extLst>
          </p:cNvPr>
          <p:cNvSpPr/>
          <p:nvPr/>
        </p:nvSpPr>
        <p:spPr>
          <a:xfrm>
            <a:off x="2021244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288E2F-AB54-AB46-801A-643F50752F40}"/>
              </a:ext>
            </a:extLst>
          </p:cNvPr>
          <p:cNvSpPr/>
          <p:nvPr/>
        </p:nvSpPr>
        <p:spPr>
          <a:xfrm>
            <a:off x="2566203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10F95E-008A-5B49-94B3-7C00400851EF}"/>
              </a:ext>
            </a:extLst>
          </p:cNvPr>
          <p:cNvSpPr/>
          <p:nvPr/>
        </p:nvSpPr>
        <p:spPr>
          <a:xfrm>
            <a:off x="6432675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FAA42-1AAA-E848-A674-4ED7FAF2FA1A}"/>
              </a:ext>
            </a:extLst>
          </p:cNvPr>
          <p:cNvSpPr/>
          <p:nvPr/>
        </p:nvSpPr>
        <p:spPr>
          <a:xfrm>
            <a:off x="6977634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DE8CF-258D-1B48-B013-A66A47F6FE9C}"/>
              </a:ext>
            </a:extLst>
          </p:cNvPr>
          <p:cNvSpPr/>
          <p:nvPr/>
        </p:nvSpPr>
        <p:spPr>
          <a:xfrm>
            <a:off x="8471474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455CF-F753-444C-A6C2-96DB90A033C7}"/>
              </a:ext>
            </a:extLst>
          </p:cNvPr>
          <p:cNvSpPr/>
          <p:nvPr/>
        </p:nvSpPr>
        <p:spPr>
          <a:xfrm>
            <a:off x="9016433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C70B83F-4737-B44E-8C81-1FA709284733}"/>
              </a:ext>
            </a:extLst>
          </p:cNvPr>
          <p:cNvCxnSpPr>
            <a:cxnSpLocks/>
            <a:stCxn id="23" idx="2"/>
            <a:endCxn id="44" idx="2"/>
          </p:cNvCxnSpPr>
          <p:nvPr/>
        </p:nvCxnSpPr>
        <p:spPr>
          <a:xfrm flipV="1">
            <a:off x="6096000" y="3901807"/>
            <a:ext cx="3247487" cy="3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8A6CAD-574D-0F4F-B27A-09D0F14370D9}"/>
              </a:ext>
            </a:extLst>
          </p:cNvPr>
          <p:cNvCxnSpPr>
            <a:cxnSpLocks/>
            <a:stCxn id="23" idx="2"/>
            <a:endCxn id="36" idx="2"/>
          </p:cNvCxnSpPr>
          <p:nvPr/>
        </p:nvCxnSpPr>
        <p:spPr>
          <a:xfrm flipH="1" flipV="1">
            <a:off x="2893257" y="3884052"/>
            <a:ext cx="320274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825FF43-0531-8C42-9342-474A094E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26765"/>
              </p:ext>
            </p:extLst>
          </p:nvPr>
        </p:nvGraphicFramePr>
        <p:xfrm>
          <a:off x="2281561" y="2232854"/>
          <a:ext cx="1209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09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=5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4E3E6DB-8012-0742-81B6-D9154B4C6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969939"/>
              </p:ext>
            </p:extLst>
          </p:nvPr>
        </p:nvGraphicFramePr>
        <p:xfrm>
          <a:off x="4287915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=6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F520622-B998-D14A-A0C7-FBAE71993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365975"/>
              </p:ext>
            </p:extLst>
          </p:nvPr>
        </p:nvGraphicFramePr>
        <p:xfrm>
          <a:off x="6700344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=7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7F8DB66-43D1-D34A-8EAB-E920CBCA1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292371"/>
              </p:ext>
            </p:extLst>
          </p:nvPr>
        </p:nvGraphicFramePr>
        <p:xfrm>
          <a:off x="8787098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=8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076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65953"/>
              </p:ext>
            </p:extLst>
          </p:nvPr>
        </p:nvGraphicFramePr>
        <p:xfrm>
          <a:off x="10767380" y="155303"/>
          <a:ext cx="1175004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5004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데이터베이스의 확장</a:t>
            </a:r>
            <a:r>
              <a:rPr kumimoji="1" lang="en-US" altLang="ko-KR"/>
              <a:t>(</a:t>
            </a:r>
            <a:r>
              <a:rPr kumimoji="1" lang="ko-KR" altLang="en-US"/>
              <a:t>변경</a:t>
            </a:r>
            <a:r>
              <a:rPr kumimoji="1" lang="en-US" altLang="ko-KR"/>
              <a:t>)</a:t>
            </a:r>
            <a:r>
              <a:rPr kumimoji="1" lang="ko-KR" altLang="en-US" err="1"/>
              <a:t>으로</a:t>
            </a:r>
            <a:r>
              <a:rPr kumimoji="1" lang="ko-KR" altLang="en-US"/>
              <a:t> 인해 </a:t>
            </a:r>
            <a:r>
              <a:rPr kumimoji="1" lang="en-US" altLang="ko-KR"/>
              <a:t>Client</a:t>
            </a:r>
            <a:r>
              <a:rPr kumimoji="1" lang="ko-KR" altLang="en-US"/>
              <a:t>의 수정도 필요했다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와 데이터베이스는 독립적으로 구성 및 운영될 수 있는 시스템이다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의 수정 없이 </a:t>
            </a:r>
            <a:r>
              <a:rPr kumimoji="1" lang="en-US" altLang="ko-KR"/>
              <a:t>DB</a:t>
            </a:r>
            <a:r>
              <a:rPr kumimoji="1" lang="ko-KR" altLang="en-US"/>
              <a:t>만 유연하게 확장하는 방법은 없을까</a:t>
            </a:r>
            <a:r>
              <a:rPr kumimoji="1" lang="en-US" altLang="ko-KR"/>
              <a:t>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4022941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894954" y="3884052"/>
            <a:ext cx="1201046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57CE212-89AE-AD4E-A093-5C741E6ACE35}"/>
              </a:ext>
            </a:extLst>
          </p:cNvPr>
          <p:cNvCxnSpPr>
            <a:cxnSpLocks/>
            <a:stCxn id="23" idx="2"/>
            <a:endCxn id="41" idx="2"/>
          </p:cNvCxnSpPr>
          <p:nvPr/>
        </p:nvCxnSpPr>
        <p:spPr>
          <a:xfrm flipV="1">
            <a:off x="6096000" y="3901807"/>
            <a:ext cx="1208688" cy="3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567900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1716720" y="1522592"/>
            <a:ext cx="8758559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07449"/>
            <a:ext cx="0" cy="1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8869D-231A-2049-88BB-04083C8BE4AD}"/>
              </a:ext>
            </a:extLst>
          </p:cNvPr>
          <p:cNvSpPr/>
          <p:nvPr/>
        </p:nvSpPr>
        <p:spPr>
          <a:xfrm>
            <a:off x="2021244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288E2F-AB54-AB46-801A-643F50752F40}"/>
              </a:ext>
            </a:extLst>
          </p:cNvPr>
          <p:cNvSpPr/>
          <p:nvPr/>
        </p:nvSpPr>
        <p:spPr>
          <a:xfrm>
            <a:off x="2566203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10F95E-008A-5B49-94B3-7C00400851EF}"/>
              </a:ext>
            </a:extLst>
          </p:cNvPr>
          <p:cNvSpPr/>
          <p:nvPr/>
        </p:nvSpPr>
        <p:spPr>
          <a:xfrm>
            <a:off x="6432675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FAA42-1AAA-E848-A674-4ED7FAF2FA1A}"/>
              </a:ext>
            </a:extLst>
          </p:cNvPr>
          <p:cNvSpPr/>
          <p:nvPr/>
        </p:nvSpPr>
        <p:spPr>
          <a:xfrm>
            <a:off x="6977634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DE8CF-258D-1B48-B013-A66A47F6FE9C}"/>
              </a:ext>
            </a:extLst>
          </p:cNvPr>
          <p:cNvSpPr/>
          <p:nvPr/>
        </p:nvSpPr>
        <p:spPr>
          <a:xfrm>
            <a:off x="8471474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455CF-F753-444C-A6C2-96DB90A033C7}"/>
              </a:ext>
            </a:extLst>
          </p:cNvPr>
          <p:cNvSpPr/>
          <p:nvPr/>
        </p:nvSpPr>
        <p:spPr>
          <a:xfrm>
            <a:off x="9016433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C70B83F-4737-B44E-8C81-1FA709284733}"/>
              </a:ext>
            </a:extLst>
          </p:cNvPr>
          <p:cNvCxnSpPr>
            <a:cxnSpLocks/>
            <a:stCxn id="23" idx="2"/>
            <a:endCxn id="44" idx="2"/>
          </p:cNvCxnSpPr>
          <p:nvPr/>
        </p:nvCxnSpPr>
        <p:spPr>
          <a:xfrm flipV="1">
            <a:off x="6096000" y="3901807"/>
            <a:ext cx="3247487" cy="3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8A6CAD-574D-0F4F-B27A-09D0F14370D9}"/>
              </a:ext>
            </a:extLst>
          </p:cNvPr>
          <p:cNvCxnSpPr>
            <a:cxnSpLocks/>
            <a:stCxn id="23" idx="2"/>
            <a:endCxn id="36" idx="2"/>
          </p:cNvCxnSpPr>
          <p:nvPr/>
        </p:nvCxnSpPr>
        <p:spPr>
          <a:xfrm flipH="1" flipV="1">
            <a:off x="2893257" y="3884052"/>
            <a:ext cx="320274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825FF43-0531-8C42-9342-474A094E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44501"/>
              </p:ext>
            </p:extLst>
          </p:nvPr>
        </p:nvGraphicFramePr>
        <p:xfrm>
          <a:off x="2281561" y="2232854"/>
          <a:ext cx="1209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09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=5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4E3E6DB-8012-0742-81B6-D9154B4C6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782845"/>
              </p:ext>
            </p:extLst>
          </p:nvPr>
        </p:nvGraphicFramePr>
        <p:xfrm>
          <a:off x="4287915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=6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F520622-B998-D14A-A0C7-FBAE71993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48376"/>
              </p:ext>
            </p:extLst>
          </p:nvPr>
        </p:nvGraphicFramePr>
        <p:xfrm>
          <a:off x="6700344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=7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7F8DB66-43D1-D34A-8EAB-E920CBCA1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16361"/>
              </p:ext>
            </p:extLst>
          </p:nvPr>
        </p:nvGraphicFramePr>
        <p:xfrm>
          <a:off x="8787098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=8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191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84308"/>
              </p:ext>
            </p:extLst>
          </p:nvPr>
        </p:nvGraphicFramePr>
        <p:xfrm>
          <a:off x="10767380" y="155303"/>
          <a:ext cx="1175004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5004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논리적 </a:t>
            </a:r>
            <a:r>
              <a:rPr kumimoji="1" lang="ko-KR" altLang="en-US" err="1"/>
              <a:t>샤드</a:t>
            </a:r>
            <a:r>
              <a:rPr kumimoji="1" lang="en-US" altLang="ko-KR"/>
              <a:t>(Logical Shard)</a:t>
            </a:r>
            <a:r>
              <a:rPr kumimoji="1" lang="ko-KR" altLang="en-US"/>
              <a:t>라는 개념을 알아보자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4022941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894954" y="3884052"/>
            <a:ext cx="1201046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57CE212-89AE-AD4E-A093-5C741E6ACE35}"/>
              </a:ext>
            </a:extLst>
          </p:cNvPr>
          <p:cNvCxnSpPr>
            <a:cxnSpLocks/>
            <a:stCxn id="23" idx="2"/>
            <a:endCxn id="41" idx="2"/>
          </p:cNvCxnSpPr>
          <p:nvPr/>
        </p:nvCxnSpPr>
        <p:spPr>
          <a:xfrm flipV="1">
            <a:off x="6096000" y="3901807"/>
            <a:ext cx="1208688" cy="3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567900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1716720" y="1522592"/>
            <a:ext cx="8758559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07449"/>
            <a:ext cx="0" cy="1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8869D-231A-2049-88BB-04083C8BE4AD}"/>
              </a:ext>
            </a:extLst>
          </p:cNvPr>
          <p:cNvSpPr/>
          <p:nvPr/>
        </p:nvSpPr>
        <p:spPr>
          <a:xfrm>
            <a:off x="2021244" y="1878387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288E2F-AB54-AB46-801A-643F50752F40}"/>
              </a:ext>
            </a:extLst>
          </p:cNvPr>
          <p:cNvSpPr/>
          <p:nvPr/>
        </p:nvSpPr>
        <p:spPr>
          <a:xfrm>
            <a:off x="2566203" y="172224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10F95E-008A-5B49-94B3-7C00400851EF}"/>
              </a:ext>
            </a:extLst>
          </p:cNvPr>
          <p:cNvSpPr/>
          <p:nvPr/>
        </p:nvSpPr>
        <p:spPr>
          <a:xfrm>
            <a:off x="6432675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FAA42-1AAA-E848-A674-4ED7FAF2FA1A}"/>
              </a:ext>
            </a:extLst>
          </p:cNvPr>
          <p:cNvSpPr/>
          <p:nvPr/>
        </p:nvSpPr>
        <p:spPr>
          <a:xfrm>
            <a:off x="6977634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DE8CF-258D-1B48-B013-A66A47F6FE9C}"/>
              </a:ext>
            </a:extLst>
          </p:cNvPr>
          <p:cNvSpPr/>
          <p:nvPr/>
        </p:nvSpPr>
        <p:spPr>
          <a:xfrm>
            <a:off x="8471474" y="1896142"/>
            <a:ext cx="174402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455CF-F753-444C-A6C2-96DB90A033C7}"/>
              </a:ext>
            </a:extLst>
          </p:cNvPr>
          <p:cNvSpPr/>
          <p:nvPr/>
        </p:nvSpPr>
        <p:spPr>
          <a:xfrm>
            <a:off x="9016433" y="174000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C70B83F-4737-B44E-8C81-1FA709284733}"/>
              </a:ext>
            </a:extLst>
          </p:cNvPr>
          <p:cNvCxnSpPr>
            <a:cxnSpLocks/>
            <a:stCxn id="23" idx="2"/>
            <a:endCxn id="44" idx="2"/>
          </p:cNvCxnSpPr>
          <p:nvPr/>
        </p:nvCxnSpPr>
        <p:spPr>
          <a:xfrm flipV="1">
            <a:off x="6096000" y="3901807"/>
            <a:ext cx="3247487" cy="3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8A6CAD-574D-0F4F-B27A-09D0F14370D9}"/>
              </a:ext>
            </a:extLst>
          </p:cNvPr>
          <p:cNvCxnSpPr>
            <a:cxnSpLocks/>
            <a:stCxn id="23" idx="2"/>
            <a:endCxn id="36" idx="2"/>
          </p:cNvCxnSpPr>
          <p:nvPr/>
        </p:nvCxnSpPr>
        <p:spPr>
          <a:xfrm flipH="1" flipV="1">
            <a:off x="2893257" y="3884052"/>
            <a:ext cx="320274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825FF43-0531-8C42-9342-474A094E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88951"/>
              </p:ext>
            </p:extLst>
          </p:nvPr>
        </p:nvGraphicFramePr>
        <p:xfrm>
          <a:off x="2281561" y="2232854"/>
          <a:ext cx="1209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09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=5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4E3E6DB-8012-0742-81B6-D9154B4C6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44990"/>
              </p:ext>
            </p:extLst>
          </p:nvPr>
        </p:nvGraphicFramePr>
        <p:xfrm>
          <a:off x="4287915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=6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F520622-B998-D14A-A0C7-FBAE71993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349357"/>
              </p:ext>
            </p:extLst>
          </p:nvPr>
        </p:nvGraphicFramePr>
        <p:xfrm>
          <a:off x="6700344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=7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7F8DB66-43D1-D34A-8EAB-E920CBCA1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36760"/>
              </p:ext>
            </p:extLst>
          </p:nvPr>
        </p:nvGraphicFramePr>
        <p:xfrm>
          <a:off x="8787098" y="2232854"/>
          <a:ext cx="1235132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35132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FF0000"/>
                          </a:solidFill>
                        </a:rPr>
                        <a:t>article_id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=8</a:t>
                      </a:r>
                      <a:endParaRPr lang="ko-KR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93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34127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다시 처음으로 돌아가보자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샤드는</a:t>
            </a:r>
            <a:r>
              <a:rPr kumimoji="1" lang="ko-KR" altLang="en-US"/>
              <a:t> 여전히 </a:t>
            </a:r>
            <a:r>
              <a:rPr kumimoji="1" lang="en-US" altLang="ko-KR"/>
              <a:t>2</a:t>
            </a:r>
            <a:r>
              <a:rPr kumimoji="1" lang="ko-KR" altLang="en-US"/>
              <a:t>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405109" y="1900510"/>
            <a:ext cx="237921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1E50AD-D655-6749-94DA-26AF2DC2E5E2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906175"/>
            <a:ext cx="1501283" cy="3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57CE212-89AE-AD4E-A093-5C741E6ACE35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900747"/>
            <a:ext cx="1551675" cy="32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EBD30-AF5B-BA4E-89B5-E6C3AC97DD1D}"/>
              </a:ext>
            </a:extLst>
          </p:cNvPr>
          <p:cNvSpPr/>
          <p:nvPr/>
        </p:nvSpPr>
        <p:spPr>
          <a:xfrm>
            <a:off x="6458067" y="1895082"/>
            <a:ext cx="2379216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0E4A52-96E8-C447-B4AC-4CFC4A9B24E3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53245"/>
              </p:ext>
            </p:extLst>
          </p:nvPr>
        </p:nvGraphicFramePr>
        <p:xfrm>
          <a:off x="4008295" y="2228785"/>
          <a:ext cx="1172840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E15BC37-AC41-2541-8C1C-DF3339DD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18038"/>
              </p:ext>
            </p:extLst>
          </p:nvPr>
        </p:nvGraphicFramePr>
        <p:xfrm>
          <a:off x="7061253" y="2259008"/>
          <a:ext cx="1172840" cy="13726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51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수강하기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절대 쉬운 강의는 아닙니다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초급에서 중급 또는 고급으로 넘어가기 위한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하지만 일부만 소화하더라도</a:t>
            </a:r>
            <a:r>
              <a:rPr kumimoji="1" lang="en-US" altLang="ko-KR"/>
              <a:t>,</a:t>
            </a:r>
            <a:r>
              <a:rPr kumimoji="1" lang="ko-KR" altLang="en-US"/>
              <a:t> 시야가 넓어지고</a:t>
            </a:r>
            <a:r>
              <a:rPr kumimoji="1" lang="en-US" altLang="ko-KR"/>
              <a:t> </a:t>
            </a:r>
            <a:r>
              <a:rPr kumimoji="1" lang="ko-KR" altLang="en-US"/>
              <a:t>많은 걸 얻어갈 수 있을 것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방대한 범위이므로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부족한 부분은 추가 학습하면서 수강하는 자세가 필요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무엇을 모르는지 알게 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오히려 코드 작성하는 시간보다</a:t>
            </a:r>
            <a:r>
              <a:rPr kumimoji="1" lang="en-US" altLang="ko-KR"/>
              <a:t> </a:t>
            </a:r>
            <a:r>
              <a:rPr kumimoji="1" lang="ko-KR" altLang="en-US"/>
              <a:t>이론 설명이 많을 수 있습니다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물론</a:t>
            </a:r>
            <a:r>
              <a:rPr kumimoji="1" lang="en-US" altLang="ko-KR"/>
              <a:t>, </a:t>
            </a:r>
            <a:r>
              <a:rPr kumimoji="1" lang="ko-KR" altLang="en-US"/>
              <a:t>이론 공부는 지루하다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잘 동작하는 코드를 만들려면</a:t>
            </a:r>
            <a:r>
              <a:rPr kumimoji="1" lang="en-US" altLang="ko-KR"/>
              <a:t>, </a:t>
            </a:r>
            <a:r>
              <a:rPr kumimoji="1" lang="ko-KR" altLang="en-US"/>
              <a:t>이론도 중요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200525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85215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이번에는 실제 물리적인 </a:t>
            </a:r>
            <a:r>
              <a:rPr kumimoji="1" lang="ko-KR" altLang="en-US" err="1"/>
              <a:t>샤드의</a:t>
            </a:r>
            <a:r>
              <a:rPr kumimoji="1" lang="ko-KR" altLang="en-US"/>
              <a:t> 개수와 관계없이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개념적으로 데이터를 분할하는 가상의 </a:t>
            </a:r>
            <a:r>
              <a:rPr kumimoji="1" lang="ko-KR" altLang="en-US" err="1"/>
              <a:t>샤드가</a:t>
            </a:r>
            <a:r>
              <a:rPr kumimoji="1" lang="ko-KR" altLang="en-US"/>
              <a:t> </a:t>
            </a:r>
            <a:r>
              <a:rPr kumimoji="1" lang="en-US" altLang="ko-KR"/>
              <a:t>4</a:t>
            </a:r>
            <a:r>
              <a:rPr kumimoji="1" lang="ko-KR" altLang="en-US"/>
              <a:t>개 있다고 가정해보자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샤드는</a:t>
            </a:r>
            <a:r>
              <a:rPr kumimoji="1" lang="ko-KR" altLang="en-US"/>
              <a:t> </a:t>
            </a:r>
            <a:r>
              <a:rPr kumimoji="1" lang="en-US" altLang="ko-KR"/>
              <a:t>2</a:t>
            </a:r>
            <a:r>
              <a:rPr kumimoji="1" lang="ko-KR" altLang="en-US"/>
              <a:t>개이지만</a:t>
            </a:r>
            <a:r>
              <a:rPr kumimoji="1" lang="en-US" altLang="ko-KR"/>
              <a:t>, Client</a:t>
            </a:r>
            <a:r>
              <a:rPr kumimoji="1" lang="ko-KR" altLang="en-US"/>
              <a:t>는 </a:t>
            </a:r>
            <a:r>
              <a:rPr kumimoji="1" lang="en-US" altLang="ko-KR"/>
              <a:t>4</a:t>
            </a:r>
            <a:r>
              <a:rPr kumimoji="1" lang="ko-KR" altLang="en-US"/>
              <a:t>개의 </a:t>
            </a:r>
            <a:r>
              <a:rPr kumimoji="1" lang="ko-KR" altLang="en-US" err="1"/>
              <a:t>샤드가</a:t>
            </a:r>
            <a:r>
              <a:rPr kumimoji="1" lang="ko-KR" altLang="en-US"/>
              <a:t> 있다고 가정하고 분리하는 것이다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900510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89341"/>
              </p:ext>
            </p:extLst>
          </p:nvPr>
        </p:nvGraphicFramePr>
        <p:xfrm>
          <a:off x="3308412" y="2474844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33522-0D6C-8D48-84E1-ECB89A97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01528"/>
              </p:ext>
            </p:extLst>
          </p:nvPr>
        </p:nvGraphicFramePr>
        <p:xfrm>
          <a:off x="4672681" y="24805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898877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50C104-ADB0-E645-8C81-038683C84802}"/>
              </a:ext>
            </a:extLst>
          </p:cNvPr>
          <p:cNvSpPr/>
          <p:nvPr/>
        </p:nvSpPr>
        <p:spPr>
          <a:xfrm>
            <a:off x="7454744" y="174273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C42EE13-7B58-174A-9B43-0538EE95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412038"/>
              </p:ext>
            </p:extLst>
          </p:nvPr>
        </p:nvGraphicFramePr>
        <p:xfrm>
          <a:off x="6489576" y="247321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388FCF1-3BD0-E14E-AE77-FF9E1B3CA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28425"/>
              </p:ext>
            </p:extLst>
          </p:nvPr>
        </p:nvGraphicFramePr>
        <p:xfrm>
          <a:off x="7853845" y="2478907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34" idx="2"/>
          </p:cNvCxnSpPr>
          <p:nvPr/>
        </p:nvCxnSpPr>
        <p:spPr>
          <a:xfrm flipH="1" flipV="1">
            <a:off x="3894832" y="3161188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flipV="1">
            <a:off x="4523172" y="3166884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flipV="1">
            <a:off x="7704336" y="3165251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2" idx="2"/>
          </p:cNvCxnSpPr>
          <p:nvPr/>
        </p:nvCxnSpPr>
        <p:spPr>
          <a:xfrm flipH="1" flipV="1">
            <a:off x="7075996" y="3159555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stCxn id="23" idx="2"/>
            <a:endCxn id="18" idx="2"/>
          </p:cNvCxnSpPr>
          <p:nvPr/>
        </p:nvCxnSpPr>
        <p:spPr>
          <a:xfrm flipH="1" flipV="1">
            <a:off x="4523172" y="3906175"/>
            <a:ext cx="1572828" cy="323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3" idx="2"/>
            <a:endCxn id="29" idx="2"/>
          </p:cNvCxnSpPr>
          <p:nvPr/>
        </p:nvCxnSpPr>
        <p:spPr>
          <a:xfrm flipV="1">
            <a:off x="6096000" y="3904542"/>
            <a:ext cx="1608336" cy="3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461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71922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가상의 </a:t>
            </a:r>
            <a:r>
              <a:rPr kumimoji="1" lang="ko-KR" altLang="en-US" err="1"/>
              <a:t>샤드를</a:t>
            </a:r>
            <a:r>
              <a:rPr kumimoji="1" lang="ko-KR" altLang="en-US"/>
              <a:t> 논리적 </a:t>
            </a:r>
            <a:r>
              <a:rPr kumimoji="1" lang="ko-KR" altLang="en-US" err="1"/>
              <a:t>샤드라고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물리적으로 </a:t>
            </a:r>
            <a:r>
              <a:rPr kumimoji="1" lang="en-US" altLang="ko-KR"/>
              <a:t>2</a:t>
            </a:r>
            <a:r>
              <a:rPr kumimoji="1" lang="ko-KR" altLang="en-US"/>
              <a:t>개의 </a:t>
            </a:r>
            <a:r>
              <a:rPr kumimoji="1" lang="ko-KR" altLang="en-US" err="1"/>
              <a:t>샤드로</a:t>
            </a:r>
            <a:r>
              <a:rPr kumimoji="1" lang="ko-KR" altLang="en-US"/>
              <a:t> 분산되지만</a:t>
            </a:r>
            <a:r>
              <a:rPr kumimoji="1" lang="en-US" altLang="ko-KR"/>
              <a:t>, Client</a:t>
            </a:r>
            <a:r>
              <a:rPr kumimoji="1" lang="ko-KR" altLang="en-US"/>
              <a:t>는 </a:t>
            </a:r>
            <a:r>
              <a:rPr kumimoji="1" lang="en-US" altLang="ko-KR"/>
              <a:t>4</a:t>
            </a:r>
            <a:r>
              <a:rPr kumimoji="1" lang="ko-KR" altLang="en-US"/>
              <a:t>개의 </a:t>
            </a:r>
            <a:r>
              <a:rPr kumimoji="1" lang="ko-KR" altLang="en-US" err="1"/>
              <a:t>샤드로</a:t>
            </a:r>
            <a:r>
              <a:rPr kumimoji="1" lang="ko-KR" altLang="en-US"/>
              <a:t> 분산된 것으로 인지한다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 논리적 </a:t>
            </a:r>
            <a:r>
              <a:rPr kumimoji="1" lang="ko-KR" altLang="en-US" err="1"/>
              <a:t>샤드의</a:t>
            </a:r>
            <a:r>
              <a:rPr kumimoji="1" lang="ko-KR" altLang="en-US"/>
              <a:t> 접근 방법으로만 </a:t>
            </a:r>
            <a:r>
              <a:rPr kumimoji="1" lang="en-US" altLang="ko-KR"/>
              <a:t>DB</a:t>
            </a:r>
            <a:r>
              <a:rPr kumimoji="1" lang="ko-KR" altLang="en-US" err="1"/>
              <a:t>에</a:t>
            </a:r>
            <a:r>
              <a:rPr kumimoji="1" lang="ko-KR" altLang="en-US"/>
              <a:t> 연결하는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hash_function</a:t>
            </a:r>
            <a:r>
              <a:rPr kumimoji="1" lang="en-US" altLang="ko-KR"/>
              <a:t> = </a:t>
            </a:r>
            <a:r>
              <a:rPr kumimoji="1" lang="en-US" altLang="ko-KR" err="1"/>
              <a:t>article_id</a:t>
            </a:r>
            <a:r>
              <a:rPr kumimoji="1" lang="en-US" altLang="ko-KR"/>
              <a:t> -&gt; </a:t>
            </a:r>
            <a:r>
              <a:rPr kumimoji="1" lang="en-US" altLang="ko-KR" err="1"/>
              <a:t>article_id</a:t>
            </a:r>
            <a:r>
              <a:rPr kumimoji="1" lang="en-US" altLang="ko-KR"/>
              <a:t> % 4</a:t>
            </a:r>
          </a:p>
          <a:p>
            <a:pPr algn="ctr"/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900510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173239"/>
              </p:ext>
            </p:extLst>
          </p:nvPr>
        </p:nvGraphicFramePr>
        <p:xfrm>
          <a:off x="3308412" y="2474844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33522-0D6C-8D48-84E1-ECB89A97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118003"/>
              </p:ext>
            </p:extLst>
          </p:nvPr>
        </p:nvGraphicFramePr>
        <p:xfrm>
          <a:off x="4672681" y="24805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898877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50C104-ADB0-E645-8C81-038683C84802}"/>
              </a:ext>
            </a:extLst>
          </p:cNvPr>
          <p:cNvSpPr/>
          <p:nvPr/>
        </p:nvSpPr>
        <p:spPr>
          <a:xfrm>
            <a:off x="7454744" y="174273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C42EE13-7B58-174A-9B43-0538EE95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37250"/>
              </p:ext>
            </p:extLst>
          </p:nvPr>
        </p:nvGraphicFramePr>
        <p:xfrm>
          <a:off x="6489576" y="247321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388FCF1-3BD0-E14E-AE77-FF9E1B3CA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09677"/>
              </p:ext>
            </p:extLst>
          </p:nvPr>
        </p:nvGraphicFramePr>
        <p:xfrm>
          <a:off x="7853845" y="2478907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34" idx="2"/>
          </p:cNvCxnSpPr>
          <p:nvPr/>
        </p:nvCxnSpPr>
        <p:spPr>
          <a:xfrm flipH="1" flipV="1">
            <a:off x="3894832" y="3161188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flipV="1">
            <a:off x="4523172" y="3166884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flipV="1">
            <a:off x="7704336" y="3165251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2" idx="2"/>
          </p:cNvCxnSpPr>
          <p:nvPr/>
        </p:nvCxnSpPr>
        <p:spPr>
          <a:xfrm flipH="1" flipV="1">
            <a:off x="7075996" y="3159555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stCxn id="23" idx="2"/>
            <a:endCxn id="18" idx="2"/>
          </p:cNvCxnSpPr>
          <p:nvPr/>
        </p:nvCxnSpPr>
        <p:spPr>
          <a:xfrm flipH="1" flipV="1">
            <a:off x="4523172" y="3906175"/>
            <a:ext cx="1572828" cy="323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3" idx="2"/>
            <a:endCxn id="29" idx="2"/>
          </p:cNvCxnSpPr>
          <p:nvPr/>
        </p:nvCxnSpPr>
        <p:spPr>
          <a:xfrm flipV="1">
            <a:off x="6096000" y="3904542"/>
            <a:ext cx="1608336" cy="3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008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637191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Client</a:t>
            </a:r>
            <a:r>
              <a:rPr kumimoji="1" lang="ko-KR" altLang="en-US"/>
              <a:t>가 요청한 논리적 </a:t>
            </a:r>
            <a:r>
              <a:rPr kumimoji="1" lang="ko-KR" altLang="en-US" err="1"/>
              <a:t>샤드가</a:t>
            </a:r>
            <a:r>
              <a:rPr kumimoji="1" lang="ko-KR" altLang="en-US"/>
              <a:t> 어떤 물리적 </a:t>
            </a:r>
            <a:r>
              <a:rPr kumimoji="1" lang="ko-KR" altLang="en-US" err="1"/>
              <a:t>샤드에</a:t>
            </a:r>
            <a:r>
              <a:rPr kumimoji="1" lang="ko-KR" altLang="en-US"/>
              <a:t> </a:t>
            </a:r>
            <a:r>
              <a:rPr kumimoji="1" lang="ko-KR" altLang="en-US" err="1"/>
              <a:t>속해있는지</a:t>
            </a:r>
            <a:r>
              <a:rPr kumimoji="1" lang="ko-KR" altLang="en-US"/>
              <a:t> </a:t>
            </a:r>
            <a:r>
              <a:rPr kumimoji="1" lang="ko-KR" altLang="en-US" err="1"/>
              <a:t>알아야한다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그래야 직접적으로 데이터에 접근할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라우팅을 위한 라우터는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 </a:t>
            </a:r>
            <a:r>
              <a:rPr kumimoji="1" lang="en-US" altLang="ko-KR"/>
              <a:t>DB </a:t>
            </a:r>
            <a:r>
              <a:rPr kumimoji="1" lang="ko-KR" altLang="en-US"/>
              <a:t>시스템 내부 또는 </a:t>
            </a:r>
            <a:r>
              <a:rPr kumimoji="1" lang="en-US" altLang="ko-KR"/>
              <a:t>DB</a:t>
            </a:r>
            <a:r>
              <a:rPr kumimoji="1" lang="ko-KR" altLang="en-US"/>
              <a:t>와 </a:t>
            </a:r>
            <a:r>
              <a:rPr kumimoji="1" lang="en-US" altLang="ko-KR"/>
              <a:t>Client</a:t>
            </a:r>
            <a:r>
              <a:rPr kumimoji="1" lang="ko-KR" altLang="en-US" err="1"/>
              <a:t>를</a:t>
            </a:r>
            <a:r>
              <a:rPr kumimoji="1" lang="ko-KR" altLang="en-US"/>
              <a:t> 연결해주는 중간에 독립적으로 만들어질 수 있다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900510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65900"/>
              </p:ext>
            </p:extLst>
          </p:nvPr>
        </p:nvGraphicFramePr>
        <p:xfrm>
          <a:off x="3308412" y="2474844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33522-0D6C-8D48-84E1-ECB89A97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75924"/>
              </p:ext>
            </p:extLst>
          </p:nvPr>
        </p:nvGraphicFramePr>
        <p:xfrm>
          <a:off x="4672681" y="24805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898877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50C104-ADB0-E645-8C81-038683C84802}"/>
              </a:ext>
            </a:extLst>
          </p:cNvPr>
          <p:cNvSpPr/>
          <p:nvPr/>
        </p:nvSpPr>
        <p:spPr>
          <a:xfrm>
            <a:off x="7454744" y="174273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C42EE13-7B58-174A-9B43-0538EE95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88052"/>
              </p:ext>
            </p:extLst>
          </p:nvPr>
        </p:nvGraphicFramePr>
        <p:xfrm>
          <a:off x="6489576" y="247321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388FCF1-3BD0-E14E-AE77-FF9E1B3CA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39059"/>
              </p:ext>
            </p:extLst>
          </p:nvPr>
        </p:nvGraphicFramePr>
        <p:xfrm>
          <a:off x="7853845" y="2478907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34" idx="2"/>
          </p:cNvCxnSpPr>
          <p:nvPr/>
        </p:nvCxnSpPr>
        <p:spPr>
          <a:xfrm flipH="1" flipV="1">
            <a:off x="3894832" y="3161188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flipV="1">
            <a:off x="4523172" y="3166884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flipV="1">
            <a:off x="7704336" y="3165251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2" idx="2"/>
          </p:cNvCxnSpPr>
          <p:nvPr/>
        </p:nvCxnSpPr>
        <p:spPr>
          <a:xfrm flipH="1" flipV="1">
            <a:off x="7075996" y="3159555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stCxn id="23" idx="2"/>
            <a:endCxn id="18" idx="2"/>
          </p:cNvCxnSpPr>
          <p:nvPr/>
        </p:nvCxnSpPr>
        <p:spPr>
          <a:xfrm flipH="1" flipV="1">
            <a:off x="4523172" y="3906175"/>
            <a:ext cx="1572828" cy="323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3" idx="2"/>
            <a:endCxn id="29" idx="2"/>
          </p:cNvCxnSpPr>
          <p:nvPr/>
        </p:nvCxnSpPr>
        <p:spPr>
          <a:xfrm flipV="1">
            <a:off x="6096000" y="3904542"/>
            <a:ext cx="1608336" cy="3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557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여기서는 이러한 </a:t>
            </a:r>
            <a:r>
              <a:rPr kumimoji="1" lang="en-US" altLang="ko-KR"/>
              <a:t>Router</a:t>
            </a:r>
            <a:r>
              <a:rPr kumimoji="1" lang="ko-KR" altLang="en-US"/>
              <a:t>가 </a:t>
            </a:r>
            <a:r>
              <a:rPr kumimoji="1" lang="en-US" altLang="ko-KR"/>
              <a:t>DB </a:t>
            </a:r>
            <a:r>
              <a:rPr kumimoji="1" lang="ko-KR" altLang="en-US"/>
              <a:t>시스템 내부에 포함된다고 가정한다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DB </a:t>
            </a:r>
            <a:r>
              <a:rPr kumimoji="1" lang="ko-KR" altLang="en-US"/>
              <a:t>시스템 내부에 논리적 </a:t>
            </a:r>
            <a:r>
              <a:rPr kumimoji="1" lang="ko-KR" altLang="en-US" err="1"/>
              <a:t>샤드의</a:t>
            </a:r>
            <a:r>
              <a:rPr kumimoji="1" lang="ko-KR" altLang="en-US"/>
              <a:t> 실제 물리적 </a:t>
            </a:r>
            <a:r>
              <a:rPr kumimoji="1" lang="ko-KR" altLang="en-US" err="1"/>
              <a:t>샤드로</a:t>
            </a:r>
            <a:r>
              <a:rPr kumimoji="1" lang="ko-KR" altLang="en-US"/>
              <a:t> 라우팅해주는</a:t>
            </a:r>
            <a:r>
              <a:rPr kumimoji="1" lang="en-US" altLang="ko-KR"/>
              <a:t>, Shard Router</a:t>
            </a:r>
            <a:r>
              <a:rPr kumimoji="1" lang="ko-KR" altLang="en-US" err="1"/>
              <a:t>를</a:t>
            </a:r>
            <a:r>
              <a:rPr kumimoji="1" lang="ko-KR" altLang="en-US"/>
              <a:t> 만들어본다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731834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575692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62951"/>
              </p:ext>
            </p:extLst>
          </p:nvPr>
        </p:nvGraphicFramePr>
        <p:xfrm>
          <a:off x="3308412" y="2306168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33522-0D6C-8D48-84E1-ECB89A97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722"/>
              </p:ext>
            </p:extLst>
          </p:nvPr>
        </p:nvGraphicFramePr>
        <p:xfrm>
          <a:off x="4672681" y="2311864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730201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50C104-ADB0-E645-8C81-038683C84802}"/>
              </a:ext>
            </a:extLst>
          </p:cNvPr>
          <p:cNvSpPr/>
          <p:nvPr/>
        </p:nvSpPr>
        <p:spPr>
          <a:xfrm>
            <a:off x="7454744" y="157405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C42EE13-7B58-174A-9B43-0538EE95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00115"/>
              </p:ext>
            </p:extLst>
          </p:nvPr>
        </p:nvGraphicFramePr>
        <p:xfrm>
          <a:off x="6489576" y="230453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388FCF1-3BD0-E14E-AE77-FF9E1B3CA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94164"/>
              </p:ext>
            </p:extLst>
          </p:nvPr>
        </p:nvGraphicFramePr>
        <p:xfrm>
          <a:off x="7853845" y="231023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34" idx="2"/>
          </p:cNvCxnSpPr>
          <p:nvPr/>
        </p:nvCxnSpPr>
        <p:spPr>
          <a:xfrm flipH="1" flipV="1">
            <a:off x="3894832" y="2992512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flipV="1">
            <a:off x="4523172" y="2998208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flipV="1">
            <a:off x="7704336" y="2996575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2" idx="2"/>
          </p:cNvCxnSpPr>
          <p:nvPr/>
        </p:nvCxnSpPr>
        <p:spPr>
          <a:xfrm flipH="1" flipV="1">
            <a:off x="7075996" y="2990879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4523172" y="3737499"/>
            <a:ext cx="1572829" cy="23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5" idx="0"/>
            <a:endCxn id="29" idx="2"/>
          </p:cNvCxnSpPr>
          <p:nvPr/>
        </p:nvCxnSpPr>
        <p:spPr>
          <a:xfrm flipV="1">
            <a:off x="6096001" y="3735866"/>
            <a:ext cx="1608335" cy="23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50E30E0-EE28-6246-BE3A-21BFEC171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5886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0179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</a:t>
            </a:r>
            <a:r>
              <a:rPr kumimoji="1" lang="en-US" altLang="ko-KR"/>
              <a:t> </a:t>
            </a:r>
            <a:r>
              <a:rPr kumimoji="1" lang="ko-KR" altLang="en-US"/>
              <a:t>논리적 </a:t>
            </a:r>
            <a:r>
              <a:rPr kumimoji="1" lang="ko-KR" altLang="en-US" err="1"/>
              <a:t>샤드를</a:t>
            </a:r>
            <a:r>
              <a:rPr kumimoji="1" lang="ko-KR" altLang="en-US"/>
              <a:t> 기반으로 </a:t>
            </a:r>
            <a:r>
              <a:rPr kumimoji="1" lang="en-US" altLang="ko-KR"/>
              <a:t>Router</a:t>
            </a:r>
            <a:r>
              <a:rPr kumimoji="1" lang="ko-KR" altLang="en-US" err="1"/>
              <a:t>에</a:t>
            </a:r>
            <a:r>
              <a:rPr kumimoji="1" lang="ko-KR" altLang="en-US"/>
              <a:t> 요청하면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DB </a:t>
            </a:r>
            <a:r>
              <a:rPr kumimoji="1" lang="ko-KR" altLang="en-US"/>
              <a:t>시스템 내부의 </a:t>
            </a:r>
            <a:r>
              <a:rPr kumimoji="1" lang="en-US" altLang="ko-KR"/>
              <a:t>Router</a:t>
            </a:r>
            <a:r>
              <a:rPr kumimoji="1" lang="ko-KR" altLang="en-US"/>
              <a:t>는 물리적 </a:t>
            </a:r>
            <a:r>
              <a:rPr kumimoji="1" lang="ko-KR" altLang="en-US" err="1"/>
              <a:t>샤드로</a:t>
            </a:r>
            <a:r>
              <a:rPr kumimoji="1" lang="ko-KR" altLang="en-US"/>
              <a:t> 라우팅해준다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731834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575692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47526"/>
              </p:ext>
            </p:extLst>
          </p:nvPr>
        </p:nvGraphicFramePr>
        <p:xfrm>
          <a:off x="3308412" y="2306168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33522-0D6C-8D48-84E1-ECB89A97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10009"/>
              </p:ext>
            </p:extLst>
          </p:nvPr>
        </p:nvGraphicFramePr>
        <p:xfrm>
          <a:off x="4672681" y="2311864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730201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50C104-ADB0-E645-8C81-038683C84802}"/>
              </a:ext>
            </a:extLst>
          </p:cNvPr>
          <p:cNvSpPr/>
          <p:nvPr/>
        </p:nvSpPr>
        <p:spPr>
          <a:xfrm>
            <a:off x="7454744" y="157405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C42EE13-7B58-174A-9B43-0538EE95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00039"/>
              </p:ext>
            </p:extLst>
          </p:nvPr>
        </p:nvGraphicFramePr>
        <p:xfrm>
          <a:off x="6489576" y="230453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388FCF1-3BD0-E14E-AE77-FF9E1B3CA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24533"/>
              </p:ext>
            </p:extLst>
          </p:nvPr>
        </p:nvGraphicFramePr>
        <p:xfrm>
          <a:off x="7853845" y="231023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34" idx="2"/>
          </p:cNvCxnSpPr>
          <p:nvPr/>
        </p:nvCxnSpPr>
        <p:spPr>
          <a:xfrm flipH="1" flipV="1">
            <a:off x="3894832" y="2992512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flipV="1">
            <a:off x="4523172" y="2998208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flipV="1">
            <a:off x="7704336" y="2996575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2" idx="2"/>
          </p:cNvCxnSpPr>
          <p:nvPr/>
        </p:nvCxnSpPr>
        <p:spPr>
          <a:xfrm flipH="1" flipV="1">
            <a:off x="7075996" y="2990879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4523172" y="3737499"/>
            <a:ext cx="1572829" cy="23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5" idx="0"/>
            <a:endCxn id="29" idx="2"/>
          </p:cNvCxnSpPr>
          <p:nvPr/>
        </p:nvCxnSpPr>
        <p:spPr>
          <a:xfrm flipV="1">
            <a:off x="6096001" y="3735866"/>
            <a:ext cx="1608335" cy="23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29B912D-5CA8-6340-9678-E4A8C487B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94482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0567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예를 들어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= 5</a:t>
            </a:r>
            <a:r>
              <a:rPr kumimoji="1" lang="ko-KR" altLang="en-US"/>
              <a:t> 데이터를 요청하려면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Client </a:t>
            </a:r>
            <a:r>
              <a:rPr kumimoji="1" lang="ko-KR" altLang="en-US"/>
              <a:t>입장에서는 </a:t>
            </a:r>
            <a:r>
              <a:rPr kumimoji="1" lang="en-US" altLang="ko-KR"/>
              <a:t>4</a:t>
            </a:r>
            <a:r>
              <a:rPr kumimoji="1" lang="ko-KR" altLang="en-US"/>
              <a:t>개의 논리적 </a:t>
            </a:r>
            <a:r>
              <a:rPr kumimoji="1" lang="ko-KR" altLang="en-US" err="1"/>
              <a:t>샤드가</a:t>
            </a:r>
            <a:r>
              <a:rPr kumimoji="1" lang="ko-KR" altLang="en-US"/>
              <a:t> 있으므로 </a:t>
            </a:r>
            <a:r>
              <a:rPr kumimoji="1" lang="en-US" altLang="ko-KR"/>
              <a:t>5 % 4 = 1</a:t>
            </a:r>
            <a:r>
              <a:rPr kumimoji="1" lang="ko-KR" altLang="en-US"/>
              <a:t>번 </a:t>
            </a:r>
            <a:r>
              <a:rPr kumimoji="1" lang="ko-KR" altLang="en-US" err="1"/>
              <a:t>샤드로</a:t>
            </a:r>
            <a:r>
              <a:rPr kumimoji="1" lang="ko-KR" altLang="en-US"/>
              <a:t> </a:t>
            </a:r>
            <a:r>
              <a:rPr kumimoji="1" lang="en-US" altLang="ko-KR"/>
              <a:t>Router</a:t>
            </a:r>
            <a:r>
              <a:rPr kumimoji="1" lang="ko-KR" altLang="en-US" err="1"/>
              <a:t>에</a:t>
            </a:r>
            <a:r>
              <a:rPr kumimoji="1" lang="ko-KR" altLang="en-US"/>
              <a:t> 요청한다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Router</a:t>
            </a:r>
            <a:r>
              <a:rPr kumimoji="1" lang="ko-KR" altLang="en-US"/>
              <a:t>는 </a:t>
            </a:r>
            <a:r>
              <a:rPr kumimoji="1" lang="en-US" altLang="ko-KR"/>
              <a:t>1</a:t>
            </a:r>
            <a:r>
              <a:rPr kumimoji="1" lang="ko-KR" altLang="en-US"/>
              <a:t>번 논리적 </a:t>
            </a:r>
            <a:r>
              <a:rPr kumimoji="1" lang="ko-KR" altLang="en-US" err="1"/>
              <a:t>샤드에</a:t>
            </a:r>
            <a:r>
              <a:rPr kumimoji="1" lang="ko-KR" altLang="en-US"/>
              <a:t> 대한 요청을 받아서</a:t>
            </a:r>
            <a:r>
              <a:rPr kumimoji="1" lang="en-US" altLang="ko-KR"/>
              <a:t>, </a:t>
            </a:r>
            <a:r>
              <a:rPr kumimoji="1" lang="ko-KR" altLang="en-US"/>
              <a:t>좌측 물리적 </a:t>
            </a:r>
            <a:r>
              <a:rPr kumimoji="1" lang="ko-KR" altLang="en-US" err="1"/>
              <a:t>샤드로</a:t>
            </a:r>
            <a:r>
              <a:rPr kumimoji="1" lang="ko-KR" altLang="en-US"/>
              <a:t> 라우팅한다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731834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4273580" y="1575692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C36DB01-B4EB-444B-AA81-1AE6FA0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31209"/>
              </p:ext>
            </p:extLst>
          </p:nvPr>
        </p:nvGraphicFramePr>
        <p:xfrm>
          <a:off x="3308412" y="2306168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33522-0D6C-8D48-84E1-ECB89A97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64579"/>
              </p:ext>
            </p:extLst>
          </p:nvPr>
        </p:nvGraphicFramePr>
        <p:xfrm>
          <a:off x="4672681" y="2311864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730201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50C104-ADB0-E645-8C81-038683C84802}"/>
              </a:ext>
            </a:extLst>
          </p:cNvPr>
          <p:cNvSpPr/>
          <p:nvPr/>
        </p:nvSpPr>
        <p:spPr>
          <a:xfrm>
            <a:off x="7454744" y="157405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C42EE13-7B58-174A-9B43-0538EE95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67488"/>
              </p:ext>
            </p:extLst>
          </p:nvPr>
        </p:nvGraphicFramePr>
        <p:xfrm>
          <a:off x="6489576" y="230453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9388FCF1-3BD0-E14E-AE77-FF9E1B3CA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816511"/>
              </p:ext>
            </p:extLst>
          </p:nvPr>
        </p:nvGraphicFramePr>
        <p:xfrm>
          <a:off x="7853845" y="231023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34" idx="2"/>
          </p:cNvCxnSpPr>
          <p:nvPr/>
        </p:nvCxnSpPr>
        <p:spPr>
          <a:xfrm flipH="1" flipV="1">
            <a:off x="3894832" y="2992512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flipV="1">
            <a:off x="4523172" y="2998208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flipV="1">
            <a:off x="7704336" y="2996575"/>
            <a:ext cx="735929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2" idx="2"/>
          </p:cNvCxnSpPr>
          <p:nvPr/>
        </p:nvCxnSpPr>
        <p:spPr>
          <a:xfrm flipH="1" flipV="1">
            <a:off x="7075996" y="2990879"/>
            <a:ext cx="62834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 flipH="1" flipV="1">
            <a:off x="4523172" y="3737499"/>
            <a:ext cx="1572829" cy="23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5" idx="0"/>
            <a:endCxn id="29" idx="2"/>
          </p:cNvCxnSpPr>
          <p:nvPr/>
        </p:nvCxnSpPr>
        <p:spPr>
          <a:xfrm flipV="1">
            <a:off x="6096001" y="3735866"/>
            <a:ext cx="1608335" cy="23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29B912D-5CA8-6340-9678-E4A8C487B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97879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34CABD-E6A4-FA4A-ADDC-47E4CCBCC425}"/>
              </a:ext>
            </a:extLst>
          </p:cNvPr>
          <p:cNvSpPr txBox="1"/>
          <p:nvPr/>
        </p:nvSpPr>
        <p:spPr>
          <a:xfrm>
            <a:off x="5079389" y="19297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</a:rPr>
              <a:t>1</a:t>
            </a:r>
            <a:endParaRPr kumimoji="1" lang="ko-KR" altLang="en-US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DC1D9-FEEE-834A-9492-DED252E48935}"/>
              </a:ext>
            </a:extLst>
          </p:cNvPr>
          <p:cNvSpPr txBox="1"/>
          <p:nvPr/>
        </p:nvSpPr>
        <p:spPr>
          <a:xfrm>
            <a:off x="3735974" y="19053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</a:rPr>
              <a:t>0</a:t>
            </a:r>
            <a:endParaRPr kumimoji="1" lang="ko-KR" altLang="en-US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E89AC-FDD4-D841-AE0D-830EBC04875B}"/>
              </a:ext>
            </a:extLst>
          </p:cNvPr>
          <p:cNvSpPr txBox="1"/>
          <p:nvPr/>
        </p:nvSpPr>
        <p:spPr>
          <a:xfrm>
            <a:off x="6919121" y="19312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</a:rPr>
              <a:t>2</a:t>
            </a:r>
            <a:endParaRPr kumimoji="1" lang="ko-KR" altLang="en-US" b="1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7DEB14-E2B7-154A-AB8E-62C353223E6F}"/>
              </a:ext>
            </a:extLst>
          </p:cNvPr>
          <p:cNvSpPr txBox="1"/>
          <p:nvPr/>
        </p:nvSpPr>
        <p:spPr>
          <a:xfrm>
            <a:off x="8281407" y="19318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</a:rPr>
              <a:t>3</a:t>
            </a:r>
            <a:endParaRPr kumimoji="1"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896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이번에도 데이터베이스 확장이 필요한 상황이 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샤드를</a:t>
            </a:r>
            <a:r>
              <a:rPr kumimoji="1" lang="ko-KR" altLang="en-US"/>
              <a:t> </a:t>
            </a:r>
            <a:r>
              <a:rPr kumimoji="1" lang="en-US" altLang="ko-KR"/>
              <a:t>4</a:t>
            </a:r>
            <a:r>
              <a:rPr kumimoji="1" lang="ko-KR" altLang="en-US"/>
              <a:t>개로 늘려보자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논리적으로 </a:t>
            </a:r>
            <a:r>
              <a:rPr kumimoji="1" lang="en-US" altLang="ko-KR"/>
              <a:t>4</a:t>
            </a:r>
            <a:r>
              <a:rPr kumimoji="1" lang="ko-KR" altLang="en-US"/>
              <a:t>개의 </a:t>
            </a:r>
            <a:r>
              <a:rPr kumimoji="1" lang="ko-KR" altLang="en-US" err="1"/>
              <a:t>샤드로</a:t>
            </a:r>
            <a:r>
              <a:rPr kumimoji="1" lang="ko-KR" altLang="en-US"/>
              <a:t> 분산되어 있지만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샤드가</a:t>
            </a:r>
            <a:r>
              <a:rPr kumimoji="1" lang="ko-KR" altLang="en-US"/>
              <a:t> 늘어남에 따라서 데이터를 물리적으로 다시 재배치할 수 있다</a:t>
            </a:r>
            <a:r>
              <a:rPr kumimoji="1" lang="en-US" altLang="ko-KR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798670" y="1544715"/>
            <a:ext cx="1072453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2076548" y="3756371"/>
            <a:ext cx="4019453" cy="21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1CAAE3-818A-3243-AD0D-FC9EC36088D3}"/>
              </a:ext>
            </a:extLst>
          </p:cNvPr>
          <p:cNvSpPr/>
          <p:nvPr/>
        </p:nvSpPr>
        <p:spPr>
          <a:xfrm>
            <a:off x="860818" y="1750706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9EC541-0699-5344-A718-981FAA25CDA1}"/>
              </a:ext>
            </a:extLst>
          </p:cNvPr>
          <p:cNvSpPr/>
          <p:nvPr/>
        </p:nvSpPr>
        <p:spPr>
          <a:xfrm>
            <a:off x="1710575" y="1594564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1BE89DF-5C82-6D49-A7ED-89180CD4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60728"/>
              </p:ext>
            </p:extLst>
          </p:nvPr>
        </p:nvGraphicFramePr>
        <p:xfrm>
          <a:off x="860817" y="23250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1DB8E42-8051-554F-A2AC-E4FD7426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64483"/>
              </p:ext>
            </p:extLst>
          </p:nvPr>
        </p:nvGraphicFramePr>
        <p:xfrm>
          <a:off x="2091920" y="2330736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EE30FB5-628D-0F4B-8CBB-3240539D3822}"/>
              </a:ext>
            </a:extLst>
          </p:cNvPr>
          <p:cNvCxnSpPr>
            <a:cxnSpLocks/>
            <a:stCxn id="27" idx="2"/>
            <a:endCxn id="35" idx="2"/>
          </p:cNvCxnSpPr>
          <p:nvPr/>
        </p:nvCxnSpPr>
        <p:spPr>
          <a:xfrm flipH="1" flipV="1">
            <a:off x="1447237" y="3011384"/>
            <a:ext cx="629311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40F3EBD-AAC8-0941-868A-B920315C9541}"/>
              </a:ext>
            </a:extLst>
          </p:cNvPr>
          <p:cNvCxnSpPr>
            <a:cxnSpLocks/>
            <a:stCxn id="27" idx="2"/>
            <a:endCxn id="36" idx="2"/>
          </p:cNvCxnSpPr>
          <p:nvPr/>
        </p:nvCxnSpPr>
        <p:spPr>
          <a:xfrm flipV="1">
            <a:off x="2076548" y="3017080"/>
            <a:ext cx="601792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FA9236-827D-3249-9629-1D3DBC0F110B}"/>
              </a:ext>
            </a:extLst>
          </p:cNvPr>
          <p:cNvSpPr/>
          <p:nvPr/>
        </p:nvSpPr>
        <p:spPr>
          <a:xfrm>
            <a:off x="3512273" y="1762111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5FD634-1384-BB49-8DCD-6EF4DB1A5FD0}"/>
              </a:ext>
            </a:extLst>
          </p:cNvPr>
          <p:cNvSpPr/>
          <p:nvPr/>
        </p:nvSpPr>
        <p:spPr>
          <a:xfrm>
            <a:off x="4362030" y="160596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47D93C4-8213-334F-ADF7-D72D5A7E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011959"/>
              </p:ext>
            </p:extLst>
          </p:nvPr>
        </p:nvGraphicFramePr>
        <p:xfrm>
          <a:off x="3512272" y="233644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F392BE8-251D-FD46-B212-C8DD2AD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533154"/>
              </p:ext>
            </p:extLst>
          </p:nvPr>
        </p:nvGraphicFramePr>
        <p:xfrm>
          <a:off x="4743375" y="2342141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C971E37-979F-F043-A87E-D4CFC0E57288}"/>
              </a:ext>
            </a:extLst>
          </p:cNvPr>
          <p:cNvCxnSpPr>
            <a:cxnSpLocks/>
            <a:stCxn id="52" idx="2"/>
            <a:endCxn id="54" idx="2"/>
          </p:cNvCxnSpPr>
          <p:nvPr/>
        </p:nvCxnSpPr>
        <p:spPr>
          <a:xfrm flipH="1" flipV="1">
            <a:off x="4098692" y="3022789"/>
            <a:ext cx="629311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754F3B5-A20D-B644-9D94-4762468DF6C4}"/>
              </a:ext>
            </a:extLst>
          </p:cNvPr>
          <p:cNvCxnSpPr>
            <a:cxnSpLocks/>
            <a:stCxn id="52" idx="2"/>
            <a:endCxn id="55" idx="2"/>
          </p:cNvCxnSpPr>
          <p:nvPr/>
        </p:nvCxnSpPr>
        <p:spPr>
          <a:xfrm flipV="1">
            <a:off x="4728003" y="3028485"/>
            <a:ext cx="601792" cy="73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91419F-FF0C-3745-9DB8-7978F2C9063B}"/>
              </a:ext>
            </a:extLst>
          </p:cNvPr>
          <p:cNvSpPr/>
          <p:nvPr/>
        </p:nvSpPr>
        <p:spPr>
          <a:xfrm>
            <a:off x="6439609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4EF216-2141-2747-A9E1-2A59C231F801}"/>
              </a:ext>
            </a:extLst>
          </p:cNvPr>
          <p:cNvSpPr/>
          <p:nvPr/>
        </p:nvSpPr>
        <p:spPr>
          <a:xfrm>
            <a:off x="7289366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5EEDE8-65B3-DB47-BF47-6C967A9B8100}"/>
              </a:ext>
            </a:extLst>
          </p:cNvPr>
          <p:cNvSpPr/>
          <p:nvPr/>
        </p:nvSpPr>
        <p:spPr>
          <a:xfrm>
            <a:off x="9023903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45112E-BA50-2E49-BAA6-EBD9ACE8C37F}"/>
              </a:ext>
            </a:extLst>
          </p:cNvPr>
          <p:cNvSpPr/>
          <p:nvPr/>
        </p:nvSpPr>
        <p:spPr>
          <a:xfrm>
            <a:off x="9873660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BDE29DD-048C-CD49-91AF-5DC41CAD83A3}"/>
              </a:ext>
            </a:extLst>
          </p:cNvPr>
          <p:cNvCxnSpPr>
            <a:cxnSpLocks/>
            <a:stCxn id="52" idx="2"/>
            <a:endCxn id="25" idx="0"/>
          </p:cNvCxnSpPr>
          <p:nvPr/>
        </p:nvCxnSpPr>
        <p:spPr>
          <a:xfrm>
            <a:off x="4728003" y="3767776"/>
            <a:ext cx="1367998" cy="20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41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5EEDE8-65B3-DB47-BF47-6C967A9B8100}"/>
              </a:ext>
            </a:extLst>
          </p:cNvPr>
          <p:cNvSpPr/>
          <p:nvPr/>
        </p:nvSpPr>
        <p:spPr>
          <a:xfrm>
            <a:off x="9023903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91419F-FF0C-3745-9DB8-7978F2C9063B}"/>
              </a:ext>
            </a:extLst>
          </p:cNvPr>
          <p:cNvSpPr/>
          <p:nvPr/>
        </p:nvSpPr>
        <p:spPr>
          <a:xfrm>
            <a:off x="6439609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4</a:t>
            </a:r>
            <a:r>
              <a:rPr kumimoji="1" lang="ko-KR" altLang="en-US"/>
              <a:t>개의 물리적 </a:t>
            </a:r>
            <a:r>
              <a:rPr kumimoji="1" lang="ko-KR" altLang="en-US" err="1"/>
              <a:t>샤드로</a:t>
            </a:r>
            <a:r>
              <a:rPr kumimoji="1" lang="ko-KR" altLang="en-US"/>
              <a:t> 데이터가 재배치되었다</a:t>
            </a:r>
            <a:r>
              <a:rPr kumimoji="1" lang="en-US" altLang="ko-KR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798670" y="1544715"/>
            <a:ext cx="1072453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2076548" y="3756371"/>
            <a:ext cx="4019453" cy="21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1CAAE3-818A-3243-AD0D-FC9EC36088D3}"/>
              </a:ext>
            </a:extLst>
          </p:cNvPr>
          <p:cNvSpPr/>
          <p:nvPr/>
        </p:nvSpPr>
        <p:spPr>
          <a:xfrm>
            <a:off x="860818" y="1750706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9EC541-0699-5344-A718-981FAA25CDA1}"/>
              </a:ext>
            </a:extLst>
          </p:cNvPr>
          <p:cNvSpPr/>
          <p:nvPr/>
        </p:nvSpPr>
        <p:spPr>
          <a:xfrm>
            <a:off x="1710575" y="1594564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1BE89DF-5C82-6D49-A7ED-89180CD4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12083"/>
              </p:ext>
            </p:extLst>
          </p:nvPr>
        </p:nvGraphicFramePr>
        <p:xfrm>
          <a:off x="1490128" y="23250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1DB8E42-8051-554F-A2AC-E4FD7426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10834"/>
              </p:ext>
            </p:extLst>
          </p:nvPr>
        </p:nvGraphicFramePr>
        <p:xfrm>
          <a:off x="7068919" y="2376798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EE30FB5-628D-0F4B-8CBB-3240539D3822}"/>
              </a:ext>
            </a:extLst>
          </p:cNvPr>
          <p:cNvCxnSpPr>
            <a:cxnSpLocks/>
            <a:stCxn id="27" idx="2"/>
            <a:endCxn id="35" idx="2"/>
          </p:cNvCxnSpPr>
          <p:nvPr/>
        </p:nvCxnSpPr>
        <p:spPr>
          <a:xfrm flipV="1">
            <a:off x="2076548" y="3011384"/>
            <a:ext cx="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FA9236-827D-3249-9629-1D3DBC0F110B}"/>
              </a:ext>
            </a:extLst>
          </p:cNvPr>
          <p:cNvSpPr/>
          <p:nvPr/>
        </p:nvSpPr>
        <p:spPr>
          <a:xfrm>
            <a:off x="3512273" y="1762111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5FD634-1384-BB49-8DCD-6EF4DB1A5FD0}"/>
              </a:ext>
            </a:extLst>
          </p:cNvPr>
          <p:cNvSpPr/>
          <p:nvPr/>
        </p:nvSpPr>
        <p:spPr>
          <a:xfrm>
            <a:off x="4362030" y="160596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47D93C4-8213-334F-ADF7-D72D5A7E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52310"/>
              </p:ext>
            </p:extLst>
          </p:nvPr>
        </p:nvGraphicFramePr>
        <p:xfrm>
          <a:off x="4141583" y="234925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F392BE8-251D-FD46-B212-C8DD2AD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573636"/>
              </p:ext>
            </p:extLst>
          </p:nvPr>
        </p:nvGraphicFramePr>
        <p:xfrm>
          <a:off x="9653213" y="2385642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C971E37-979F-F043-A87E-D4CFC0E57288}"/>
              </a:ext>
            </a:extLst>
          </p:cNvPr>
          <p:cNvCxnSpPr>
            <a:cxnSpLocks/>
            <a:stCxn id="52" idx="2"/>
            <a:endCxn id="54" idx="2"/>
          </p:cNvCxnSpPr>
          <p:nvPr/>
        </p:nvCxnSpPr>
        <p:spPr>
          <a:xfrm flipV="1">
            <a:off x="4728003" y="3035599"/>
            <a:ext cx="0" cy="732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4EF216-2141-2747-A9E1-2A59C231F801}"/>
              </a:ext>
            </a:extLst>
          </p:cNvPr>
          <p:cNvSpPr/>
          <p:nvPr/>
        </p:nvSpPr>
        <p:spPr>
          <a:xfrm>
            <a:off x="7289366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45112E-BA50-2E49-BAA6-EBD9ACE8C37F}"/>
              </a:ext>
            </a:extLst>
          </p:cNvPr>
          <p:cNvSpPr/>
          <p:nvPr/>
        </p:nvSpPr>
        <p:spPr>
          <a:xfrm>
            <a:off x="9873660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BDE29DD-048C-CD49-91AF-5DC41CAD83A3}"/>
              </a:ext>
            </a:extLst>
          </p:cNvPr>
          <p:cNvCxnSpPr>
            <a:cxnSpLocks/>
            <a:stCxn id="52" idx="2"/>
            <a:endCxn id="25" idx="0"/>
          </p:cNvCxnSpPr>
          <p:nvPr/>
        </p:nvCxnSpPr>
        <p:spPr>
          <a:xfrm>
            <a:off x="4728003" y="3767776"/>
            <a:ext cx="1367998" cy="20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665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5EEDE8-65B3-DB47-BF47-6C967A9B8100}"/>
              </a:ext>
            </a:extLst>
          </p:cNvPr>
          <p:cNvSpPr/>
          <p:nvPr/>
        </p:nvSpPr>
        <p:spPr>
          <a:xfrm>
            <a:off x="9023903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91419F-FF0C-3745-9DB8-7978F2C9063B}"/>
              </a:ext>
            </a:extLst>
          </p:cNvPr>
          <p:cNvSpPr/>
          <p:nvPr/>
        </p:nvSpPr>
        <p:spPr>
          <a:xfrm>
            <a:off x="6439609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Router</a:t>
            </a:r>
            <a:r>
              <a:rPr kumimoji="1" lang="ko-KR" altLang="en-US"/>
              <a:t>가 물리적으로 늘어난 새로운 </a:t>
            </a:r>
            <a:r>
              <a:rPr kumimoji="1" lang="ko-KR" altLang="en-US" err="1"/>
              <a:t>샤드</a:t>
            </a:r>
            <a:r>
              <a:rPr kumimoji="1" lang="ko-KR" altLang="en-US"/>
              <a:t> 정보를 알도록 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이번에는 </a:t>
            </a:r>
            <a:r>
              <a:rPr kumimoji="1" lang="en-US" altLang="ko-KR"/>
              <a:t>Client</a:t>
            </a:r>
            <a:r>
              <a:rPr kumimoji="1" lang="ko-KR" altLang="en-US"/>
              <a:t>는 어떠한 수정도 필요 없었다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새로운 물리적 </a:t>
            </a:r>
            <a:r>
              <a:rPr kumimoji="1" lang="ko-KR" altLang="en-US" err="1"/>
              <a:t>샤드를</a:t>
            </a:r>
            <a:r>
              <a:rPr kumimoji="1" lang="ko-KR" altLang="en-US"/>
              <a:t> 알 책임이 있는 </a:t>
            </a:r>
            <a:r>
              <a:rPr kumimoji="1" lang="en-US" altLang="ko-KR"/>
              <a:t>Router</a:t>
            </a:r>
            <a:r>
              <a:rPr kumimoji="1" lang="ko-KR" altLang="en-US"/>
              <a:t>는 </a:t>
            </a:r>
            <a:r>
              <a:rPr kumimoji="1" lang="en-US" altLang="ko-KR"/>
              <a:t>DB </a:t>
            </a:r>
            <a:r>
              <a:rPr kumimoji="1" lang="ko-KR" altLang="en-US"/>
              <a:t>시스템 내부에 있었기 때문이다</a:t>
            </a:r>
            <a:r>
              <a:rPr kumimoji="1" lang="en-US" altLang="ko-KR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798670" y="1544715"/>
            <a:ext cx="1072453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2076548" y="3756371"/>
            <a:ext cx="4019453" cy="21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1CAAE3-818A-3243-AD0D-FC9EC36088D3}"/>
              </a:ext>
            </a:extLst>
          </p:cNvPr>
          <p:cNvSpPr/>
          <p:nvPr/>
        </p:nvSpPr>
        <p:spPr>
          <a:xfrm>
            <a:off x="860818" y="1750706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9EC541-0699-5344-A718-981FAA25CDA1}"/>
              </a:ext>
            </a:extLst>
          </p:cNvPr>
          <p:cNvSpPr/>
          <p:nvPr/>
        </p:nvSpPr>
        <p:spPr>
          <a:xfrm>
            <a:off x="1710575" y="1594564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1BE89DF-5C82-6D49-A7ED-89180CD4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15457"/>
              </p:ext>
            </p:extLst>
          </p:nvPr>
        </p:nvGraphicFramePr>
        <p:xfrm>
          <a:off x="1490128" y="23250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1DB8E42-8051-554F-A2AC-E4FD7426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09146"/>
              </p:ext>
            </p:extLst>
          </p:nvPr>
        </p:nvGraphicFramePr>
        <p:xfrm>
          <a:off x="7068919" y="2376798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EE30FB5-628D-0F4B-8CBB-3240539D3822}"/>
              </a:ext>
            </a:extLst>
          </p:cNvPr>
          <p:cNvCxnSpPr>
            <a:cxnSpLocks/>
            <a:stCxn id="27" idx="2"/>
            <a:endCxn id="35" idx="2"/>
          </p:cNvCxnSpPr>
          <p:nvPr/>
        </p:nvCxnSpPr>
        <p:spPr>
          <a:xfrm flipV="1">
            <a:off x="2076548" y="3011384"/>
            <a:ext cx="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40F3EBD-AAC8-0941-868A-B920315C9541}"/>
              </a:ext>
            </a:extLst>
          </p:cNvPr>
          <p:cNvCxnSpPr>
            <a:cxnSpLocks/>
            <a:stCxn id="58" idx="2"/>
            <a:endCxn id="36" idx="2"/>
          </p:cNvCxnSpPr>
          <p:nvPr/>
        </p:nvCxnSpPr>
        <p:spPr>
          <a:xfrm flipV="1">
            <a:off x="7655339" y="3063142"/>
            <a:ext cx="0" cy="702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FA9236-827D-3249-9629-1D3DBC0F110B}"/>
              </a:ext>
            </a:extLst>
          </p:cNvPr>
          <p:cNvSpPr/>
          <p:nvPr/>
        </p:nvSpPr>
        <p:spPr>
          <a:xfrm>
            <a:off x="3512273" y="1762111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5FD634-1384-BB49-8DCD-6EF4DB1A5FD0}"/>
              </a:ext>
            </a:extLst>
          </p:cNvPr>
          <p:cNvSpPr/>
          <p:nvPr/>
        </p:nvSpPr>
        <p:spPr>
          <a:xfrm>
            <a:off x="4362030" y="160596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47D93C4-8213-334F-ADF7-D72D5A7E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04400"/>
              </p:ext>
            </p:extLst>
          </p:nvPr>
        </p:nvGraphicFramePr>
        <p:xfrm>
          <a:off x="4141583" y="234925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F392BE8-251D-FD46-B212-C8DD2AD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705893"/>
              </p:ext>
            </p:extLst>
          </p:nvPr>
        </p:nvGraphicFramePr>
        <p:xfrm>
          <a:off x="9653213" y="2385642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C971E37-979F-F043-A87E-D4CFC0E57288}"/>
              </a:ext>
            </a:extLst>
          </p:cNvPr>
          <p:cNvCxnSpPr>
            <a:cxnSpLocks/>
            <a:stCxn id="52" idx="2"/>
            <a:endCxn id="54" idx="2"/>
          </p:cNvCxnSpPr>
          <p:nvPr/>
        </p:nvCxnSpPr>
        <p:spPr>
          <a:xfrm flipV="1">
            <a:off x="4728003" y="3035599"/>
            <a:ext cx="0" cy="732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754F3B5-A20D-B644-9D94-4762468DF6C4}"/>
              </a:ext>
            </a:extLst>
          </p:cNvPr>
          <p:cNvCxnSpPr>
            <a:cxnSpLocks/>
            <a:stCxn id="64" idx="2"/>
            <a:endCxn id="55" idx="2"/>
          </p:cNvCxnSpPr>
          <p:nvPr/>
        </p:nvCxnSpPr>
        <p:spPr>
          <a:xfrm flipV="1">
            <a:off x="10239633" y="3071986"/>
            <a:ext cx="0" cy="693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4EF216-2141-2747-A9E1-2A59C231F801}"/>
              </a:ext>
            </a:extLst>
          </p:cNvPr>
          <p:cNvSpPr/>
          <p:nvPr/>
        </p:nvSpPr>
        <p:spPr>
          <a:xfrm>
            <a:off x="7289366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45112E-BA50-2E49-BAA6-EBD9ACE8C37F}"/>
              </a:ext>
            </a:extLst>
          </p:cNvPr>
          <p:cNvSpPr/>
          <p:nvPr/>
        </p:nvSpPr>
        <p:spPr>
          <a:xfrm>
            <a:off x="9873660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BDE29DD-048C-CD49-91AF-5DC41CAD83A3}"/>
              </a:ext>
            </a:extLst>
          </p:cNvPr>
          <p:cNvCxnSpPr>
            <a:cxnSpLocks/>
            <a:stCxn id="52" idx="2"/>
            <a:endCxn id="25" idx="0"/>
          </p:cNvCxnSpPr>
          <p:nvPr/>
        </p:nvCxnSpPr>
        <p:spPr>
          <a:xfrm>
            <a:off x="4728003" y="3767776"/>
            <a:ext cx="1367998" cy="20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322A595-992B-7A4B-9E8C-4852A588A16E}"/>
              </a:ext>
            </a:extLst>
          </p:cNvPr>
          <p:cNvCxnSpPr>
            <a:cxnSpLocks/>
            <a:stCxn id="58" idx="2"/>
            <a:endCxn id="25" idx="0"/>
          </p:cNvCxnSpPr>
          <p:nvPr/>
        </p:nvCxnSpPr>
        <p:spPr>
          <a:xfrm flipH="1">
            <a:off x="6096001" y="3765392"/>
            <a:ext cx="1559338" cy="20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411E230E-4449-494A-AA08-B976707B0776}"/>
              </a:ext>
            </a:extLst>
          </p:cNvPr>
          <p:cNvCxnSpPr>
            <a:cxnSpLocks/>
            <a:stCxn id="64" idx="2"/>
            <a:endCxn id="25" idx="0"/>
          </p:cNvCxnSpPr>
          <p:nvPr/>
        </p:nvCxnSpPr>
        <p:spPr>
          <a:xfrm flipH="1">
            <a:off x="6096001" y="3765392"/>
            <a:ext cx="4143632" cy="20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070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5EEDE8-65B3-DB47-BF47-6C967A9B8100}"/>
              </a:ext>
            </a:extLst>
          </p:cNvPr>
          <p:cNvSpPr/>
          <p:nvPr/>
        </p:nvSpPr>
        <p:spPr>
          <a:xfrm>
            <a:off x="9023903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91419F-FF0C-3745-9DB8-7978F2C9063B}"/>
              </a:ext>
            </a:extLst>
          </p:cNvPr>
          <p:cNvSpPr/>
          <p:nvPr/>
        </p:nvSpPr>
        <p:spPr>
          <a:xfrm>
            <a:off x="6439609" y="1759727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논리적 </a:t>
            </a:r>
            <a:r>
              <a:rPr kumimoji="1" lang="ko-KR" altLang="en-US" err="1"/>
              <a:t>샤드</a:t>
            </a:r>
            <a:r>
              <a:rPr kumimoji="1" lang="ko-KR" altLang="en-US"/>
              <a:t> 개념을 이용하여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물리적 </a:t>
            </a:r>
            <a:r>
              <a:rPr kumimoji="1" lang="ko-KR" altLang="en-US" err="1"/>
              <a:t>샤드를</a:t>
            </a:r>
            <a:r>
              <a:rPr kumimoji="1" lang="ko-KR" altLang="en-US"/>
              <a:t> 확장하더라도</a:t>
            </a:r>
            <a:endParaRPr kumimoji="1" lang="en-US" altLang="ko-KR"/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의 어떠한 변경도 없이 </a:t>
            </a:r>
            <a:r>
              <a:rPr kumimoji="1" lang="en-US" altLang="ko-KR"/>
              <a:t>DB</a:t>
            </a:r>
            <a:r>
              <a:rPr kumimoji="1" lang="ko-KR" altLang="en-US" err="1"/>
              <a:t>를</a:t>
            </a:r>
            <a:r>
              <a:rPr kumimoji="1" lang="ko-KR" altLang="en-US"/>
              <a:t> 유연하게 확장할 수 있었던 것이다</a:t>
            </a:r>
            <a:r>
              <a:rPr kumimoji="1" lang="en-US" altLang="ko-KR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798670" y="1544715"/>
            <a:ext cx="1072453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2076548" y="3756371"/>
            <a:ext cx="4019453" cy="21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A82869-2C2E-1047-BE61-2C69CA731D2B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1CAAE3-818A-3243-AD0D-FC9EC36088D3}"/>
              </a:ext>
            </a:extLst>
          </p:cNvPr>
          <p:cNvSpPr/>
          <p:nvPr/>
        </p:nvSpPr>
        <p:spPr>
          <a:xfrm>
            <a:off x="860818" y="1750706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9EC541-0699-5344-A718-981FAA25CDA1}"/>
              </a:ext>
            </a:extLst>
          </p:cNvPr>
          <p:cNvSpPr/>
          <p:nvPr/>
        </p:nvSpPr>
        <p:spPr>
          <a:xfrm>
            <a:off x="1710575" y="1594564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1BE89DF-5C82-6D49-A7ED-89180CD4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6024"/>
              </p:ext>
            </p:extLst>
          </p:nvPr>
        </p:nvGraphicFramePr>
        <p:xfrm>
          <a:off x="1490128" y="2325040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1DB8E42-8051-554F-A2AC-E4FD7426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80005"/>
              </p:ext>
            </p:extLst>
          </p:nvPr>
        </p:nvGraphicFramePr>
        <p:xfrm>
          <a:off x="7068919" y="2376798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EE30FB5-628D-0F4B-8CBB-3240539D3822}"/>
              </a:ext>
            </a:extLst>
          </p:cNvPr>
          <p:cNvCxnSpPr>
            <a:cxnSpLocks/>
            <a:stCxn id="27" idx="2"/>
            <a:endCxn id="35" idx="2"/>
          </p:cNvCxnSpPr>
          <p:nvPr/>
        </p:nvCxnSpPr>
        <p:spPr>
          <a:xfrm flipV="1">
            <a:off x="2076548" y="3011384"/>
            <a:ext cx="0" cy="74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40F3EBD-AAC8-0941-868A-B920315C9541}"/>
              </a:ext>
            </a:extLst>
          </p:cNvPr>
          <p:cNvCxnSpPr>
            <a:cxnSpLocks/>
            <a:stCxn id="58" idx="2"/>
            <a:endCxn id="36" idx="2"/>
          </p:cNvCxnSpPr>
          <p:nvPr/>
        </p:nvCxnSpPr>
        <p:spPr>
          <a:xfrm flipV="1">
            <a:off x="7655339" y="3063142"/>
            <a:ext cx="0" cy="702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FA9236-827D-3249-9629-1D3DBC0F110B}"/>
              </a:ext>
            </a:extLst>
          </p:cNvPr>
          <p:cNvSpPr/>
          <p:nvPr/>
        </p:nvSpPr>
        <p:spPr>
          <a:xfrm>
            <a:off x="3512273" y="1762111"/>
            <a:ext cx="2431460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5FD634-1384-BB49-8DCD-6EF4DB1A5FD0}"/>
              </a:ext>
            </a:extLst>
          </p:cNvPr>
          <p:cNvSpPr/>
          <p:nvPr/>
        </p:nvSpPr>
        <p:spPr>
          <a:xfrm>
            <a:off x="4362030" y="160596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47D93C4-8213-334F-ADF7-D72D5A7E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618129"/>
              </p:ext>
            </p:extLst>
          </p:nvPr>
        </p:nvGraphicFramePr>
        <p:xfrm>
          <a:off x="4141583" y="2349255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F392BE8-251D-FD46-B212-C8DD2AD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02375"/>
              </p:ext>
            </p:extLst>
          </p:nvPr>
        </p:nvGraphicFramePr>
        <p:xfrm>
          <a:off x="9653213" y="2385642"/>
          <a:ext cx="1172840" cy="6863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</a:tbl>
          </a:graphicData>
        </a:graphic>
      </p:graphicFrame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C971E37-979F-F043-A87E-D4CFC0E57288}"/>
              </a:ext>
            </a:extLst>
          </p:cNvPr>
          <p:cNvCxnSpPr>
            <a:cxnSpLocks/>
            <a:stCxn id="52" idx="2"/>
            <a:endCxn id="54" idx="2"/>
          </p:cNvCxnSpPr>
          <p:nvPr/>
        </p:nvCxnSpPr>
        <p:spPr>
          <a:xfrm flipV="1">
            <a:off x="4728003" y="3035599"/>
            <a:ext cx="0" cy="732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754F3B5-A20D-B644-9D94-4762468DF6C4}"/>
              </a:ext>
            </a:extLst>
          </p:cNvPr>
          <p:cNvCxnSpPr>
            <a:cxnSpLocks/>
            <a:stCxn id="64" idx="2"/>
            <a:endCxn id="55" idx="2"/>
          </p:cNvCxnSpPr>
          <p:nvPr/>
        </p:nvCxnSpPr>
        <p:spPr>
          <a:xfrm flipV="1">
            <a:off x="10239633" y="3071986"/>
            <a:ext cx="0" cy="693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4EF216-2141-2747-A9E1-2A59C231F801}"/>
              </a:ext>
            </a:extLst>
          </p:cNvPr>
          <p:cNvSpPr/>
          <p:nvPr/>
        </p:nvSpPr>
        <p:spPr>
          <a:xfrm>
            <a:off x="7289366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45112E-BA50-2E49-BAA6-EBD9ACE8C37F}"/>
              </a:ext>
            </a:extLst>
          </p:cNvPr>
          <p:cNvSpPr/>
          <p:nvPr/>
        </p:nvSpPr>
        <p:spPr>
          <a:xfrm>
            <a:off x="9873660" y="1603585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BDE29DD-048C-CD49-91AF-5DC41CAD83A3}"/>
              </a:ext>
            </a:extLst>
          </p:cNvPr>
          <p:cNvCxnSpPr>
            <a:cxnSpLocks/>
            <a:stCxn id="52" idx="2"/>
            <a:endCxn id="25" idx="0"/>
          </p:cNvCxnSpPr>
          <p:nvPr/>
        </p:nvCxnSpPr>
        <p:spPr>
          <a:xfrm>
            <a:off x="4728003" y="3767776"/>
            <a:ext cx="1367998" cy="20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322A595-992B-7A4B-9E8C-4852A588A16E}"/>
              </a:ext>
            </a:extLst>
          </p:cNvPr>
          <p:cNvCxnSpPr>
            <a:cxnSpLocks/>
            <a:stCxn id="58" idx="2"/>
            <a:endCxn id="25" idx="0"/>
          </p:cNvCxnSpPr>
          <p:nvPr/>
        </p:nvCxnSpPr>
        <p:spPr>
          <a:xfrm flipH="1">
            <a:off x="6096001" y="3765392"/>
            <a:ext cx="1559338" cy="20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411E230E-4449-494A-AA08-B976707B0776}"/>
              </a:ext>
            </a:extLst>
          </p:cNvPr>
          <p:cNvCxnSpPr>
            <a:cxnSpLocks/>
            <a:stCxn id="64" idx="2"/>
            <a:endCxn id="25" idx="0"/>
          </p:cNvCxnSpPr>
          <p:nvPr/>
        </p:nvCxnSpPr>
        <p:spPr>
          <a:xfrm flipH="1">
            <a:off x="6096001" y="3765392"/>
            <a:ext cx="4143632" cy="20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70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대규모 시스템 서버 인프라 기초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328E29-AC81-C142-AA6B-76AF3E40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본 강의에 들어가기 앞서</a:t>
            </a:r>
            <a:r>
              <a:rPr kumimoji="1" lang="en-US" altLang="ko-KR">
                <a:ea typeface="맑은 고딕"/>
              </a:rPr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대규모 시스템을 지탱하기 위한 서버 인프라 구성을 간단하게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>
                <a:ea typeface="맑은 고딕"/>
              </a:rPr>
              <a:t>실제로는 더욱 복잡할 수 있지만,</a:t>
            </a:r>
            <a:endParaRPr kumimoji="1" lang="ko-KR" altLang="en-US">
              <a:ea typeface="맑은 고딕"/>
            </a:endParaRPr>
          </a:p>
          <a:p>
            <a:pPr lvl="2">
              <a:lnSpc>
                <a:spcPct val="120000"/>
              </a:lnSpc>
              <a:buFont typeface="Wingdings" panose="020B0604020202020204" pitchFamily="34" charset="0"/>
              <a:buChar char="§"/>
            </a:pPr>
            <a:r>
              <a:rPr kumimoji="1" lang="ko-KR" altLang="en-US">
                <a:ea typeface="맑은 고딕"/>
              </a:rPr>
              <a:t>이를 통해 우리가 강의에서 다루는 범위를 알아본다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9837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F83D0FD-99D0-E84E-B5BF-B399D94CF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48101"/>
              </p:ext>
            </p:extLst>
          </p:nvPr>
        </p:nvGraphicFramePr>
        <p:xfrm>
          <a:off x="2032000" y="2362037"/>
          <a:ext cx="8127999" cy="1407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70494">
                  <a:extLst>
                    <a:ext uri="{9D8B030D-6E8A-4147-A177-3AD203B41FA5}">
                      <a16:colId xmlns:a16="http://schemas.microsoft.com/office/drawing/2014/main" val="3454431144"/>
                    </a:ext>
                  </a:extLst>
                </a:gridCol>
                <a:gridCol w="3480046">
                  <a:extLst>
                    <a:ext uri="{9D8B030D-6E8A-4147-A177-3AD203B41FA5}">
                      <a16:colId xmlns:a16="http://schemas.microsoft.com/office/drawing/2014/main" val="2224366609"/>
                    </a:ext>
                  </a:extLst>
                </a:gridCol>
                <a:gridCol w="3377459">
                  <a:extLst>
                    <a:ext uri="{9D8B030D-6E8A-4147-A177-3AD203B41FA5}">
                      <a16:colId xmlns:a16="http://schemas.microsoft.com/office/drawing/2014/main" val="11998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물리적 </a:t>
                      </a:r>
                      <a:r>
                        <a:rPr lang="ko-KR" altLang="en-US" sz="1400" err="1"/>
                        <a:t>샤드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논리적 </a:t>
                      </a:r>
                      <a:r>
                        <a:rPr lang="ko-KR" altLang="en-US" sz="1400" err="1"/>
                        <a:t>샤드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17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데이터를 물리적으로 분산한 실제 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데이터를 논리적으로 분산한 가상의 단위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6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필요성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대규모 데이터 분산 저장 및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물리적 확장 시</a:t>
                      </a:r>
                      <a:r>
                        <a:rPr lang="en-US" altLang="ko-KR" sz="1400"/>
                        <a:t>,</a:t>
                      </a:r>
                    </a:p>
                    <a:p>
                      <a:pPr algn="ctr" latinLnBrk="1"/>
                      <a:r>
                        <a:rPr lang="en-US" altLang="ko-KR" sz="1400"/>
                        <a:t>Client </a:t>
                      </a:r>
                      <a:r>
                        <a:rPr lang="ko-KR" altLang="en-US" sz="1400"/>
                        <a:t>변경 없이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유연한 매핑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2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0436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/>
              <a:t>이번에는 데이터 복제의 필요성에 대해 알아보자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고가용성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안정성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성능과 연관된 개념.</a:t>
            </a:r>
            <a:endParaRPr lang="ko-KR" altLang="en-US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29036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좌측 </a:t>
            </a:r>
            <a:r>
              <a:rPr kumimoji="1" lang="ko-KR" altLang="en-US" err="1"/>
              <a:t>샤드에</a:t>
            </a:r>
            <a:r>
              <a:rPr kumimoji="1" lang="ko-KR" altLang="en-US"/>
              <a:t> 장애가 발생했다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시스템 오류 또는 네트워크 </a:t>
            </a:r>
            <a:r>
              <a:rPr kumimoji="1" lang="ko-KR" altLang="en-US" err="1"/>
              <a:t>순단에</a:t>
            </a:r>
            <a:r>
              <a:rPr kumimoji="1" lang="ko-KR" altLang="en-US"/>
              <a:t> 의한 일시적인 현상일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자연 재해에 의한 영구적인 데이터 손실일 수도 있다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50AA51A-32CA-B94E-ACAF-094D0842787D}"/>
              </a:ext>
            </a:extLst>
          </p:cNvPr>
          <p:cNvCxnSpPr>
            <a:cxnSpLocks/>
          </p:cNvCxnSpPr>
          <p:nvPr/>
        </p:nvCxnSpPr>
        <p:spPr>
          <a:xfrm flipH="1"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C111EA1-9D4F-EF4F-9D38-57A524161E7C}"/>
              </a:ext>
            </a:extLst>
          </p:cNvPr>
          <p:cNvCxnSpPr>
            <a:cxnSpLocks/>
          </p:cNvCxnSpPr>
          <p:nvPr/>
        </p:nvCxnSpPr>
        <p:spPr>
          <a:xfrm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035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 좌측 </a:t>
            </a:r>
            <a:r>
              <a:rPr kumimoji="1" lang="ko-KR" altLang="en-US" err="1"/>
              <a:t>샤드의</a:t>
            </a:r>
            <a:r>
              <a:rPr kumimoji="1" lang="ko-KR" altLang="en-US"/>
              <a:t> 데이터는 복구 전까지 또는 영구적으로 사용할 수 없는 것일까</a:t>
            </a:r>
            <a:r>
              <a:rPr kumimoji="1" lang="en-US" altLang="ko-KR"/>
              <a:t>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50AA51A-32CA-B94E-ACAF-094D0842787D}"/>
              </a:ext>
            </a:extLst>
          </p:cNvPr>
          <p:cNvCxnSpPr>
            <a:cxnSpLocks/>
          </p:cNvCxnSpPr>
          <p:nvPr/>
        </p:nvCxnSpPr>
        <p:spPr>
          <a:xfrm flipH="1"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C111EA1-9D4F-EF4F-9D38-57A524161E7C}"/>
              </a:ext>
            </a:extLst>
          </p:cNvPr>
          <p:cNvCxnSpPr>
            <a:cxnSpLocks/>
          </p:cNvCxnSpPr>
          <p:nvPr/>
        </p:nvCxnSpPr>
        <p:spPr>
          <a:xfrm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3832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문제를 해결하기 위해 데이터 복제본을 관리할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Primary(</a:t>
            </a:r>
            <a:r>
              <a:rPr kumimoji="1" lang="ko-KR" altLang="en-US"/>
              <a:t>주 데이터베이스</a:t>
            </a:r>
            <a:r>
              <a:rPr kumimoji="1" lang="en-US" altLang="ko-KR"/>
              <a:t>)</a:t>
            </a:r>
            <a:r>
              <a:rPr kumimoji="1" lang="ko-KR" altLang="en-US" err="1"/>
              <a:t>에</a:t>
            </a:r>
            <a:r>
              <a:rPr kumimoji="1" lang="ko-KR" altLang="en-US"/>
              <a:t> 데이터를 쓰고</a:t>
            </a:r>
            <a:r>
              <a:rPr kumimoji="1" lang="en-US" altLang="ko-KR"/>
              <a:t>, Replica(</a:t>
            </a:r>
            <a:r>
              <a:rPr kumimoji="1" lang="ko-KR" altLang="en-US" err="1"/>
              <a:t>복제본</a:t>
            </a:r>
            <a:r>
              <a:rPr kumimoji="1" lang="en-US" altLang="ko-KR"/>
              <a:t>)</a:t>
            </a:r>
            <a:r>
              <a:rPr kumimoji="1" lang="ko-KR" altLang="en-US" err="1"/>
              <a:t>에</a:t>
            </a:r>
            <a:r>
              <a:rPr kumimoji="1" lang="ko-KR" altLang="en-US"/>
              <a:t> 데이터를 복제한다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Primary/Replica, Leader/Follower, Master/Slave, Main/Standby </a:t>
            </a:r>
            <a:r>
              <a:rPr kumimoji="1" lang="ko-KR" altLang="en-US"/>
              <a:t>등 유사한 개념이지만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시스템이나 목적에 따라 다르게 사용되기도 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7948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복제는 동기적 또는 비동기적으로 처리될 수 있다</a:t>
            </a:r>
            <a:r>
              <a:rPr kumimoji="1" lang="en-US" altLang="ko-KR"/>
              <a:t>.</a:t>
            </a:r>
          </a:p>
          <a:p>
            <a:pPr algn="ctr"/>
            <a:r>
              <a:rPr lang="en" altLang="ko-KR"/>
              <a:t>Synchronous</a:t>
            </a:r>
            <a:r>
              <a:rPr lang="en-US" altLang="ko-KR"/>
              <a:t>(</a:t>
            </a:r>
            <a:r>
              <a:rPr lang="ko-KR" altLang="en-US"/>
              <a:t>동기적</a:t>
            </a:r>
            <a:r>
              <a:rPr lang="en-US" altLang="ko-KR"/>
              <a:t>) : </a:t>
            </a:r>
            <a:r>
              <a:rPr lang="ko-KR" altLang="en-US"/>
              <a:t>데이터 일관성을 보장하나</a:t>
            </a:r>
            <a:r>
              <a:rPr lang="en-US" altLang="ko-KR"/>
              <a:t>,</a:t>
            </a:r>
            <a:r>
              <a:rPr lang="ko-KR" altLang="en-US"/>
              <a:t> 쓰기 성능 저하된다</a:t>
            </a:r>
            <a:r>
              <a:rPr lang="en-US" altLang="ko-KR"/>
              <a:t>.</a:t>
            </a:r>
          </a:p>
          <a:p>
            <a:pPr algn="ctr"/>
            <a:r>
              <a:rPr lang="en" altLang="ko-KR"/>
              <a:t>Asynchronous</a:t>
            </a:r>
            <a:r>
              <a:rPr lang="en-US" altLang="ko-KR"/>
              <a:t>(</a:t>
            </a:r>
            <a:r>
              <a:rPr lang="ko-KR" altLang="en-US"/>
              <a:t>비동기적</a:t>
            </a:r>
            <a:r>
              <a:rPr lang="en-US" altLang="ko-KR"/>
              <a:t>) : </a:t>
            </a:r>
            <a:r>
              <a:rPr lang="ko-KR" altLang="en-US"/>
              <a:t>쓰기 성능 유지되나</a:t>
            </a:r>
            <a:r>
              <a:rPr lang="en-US" altLang="ko-KR"/>
              <a:t>, </a:t>
            </a:r>
            <a:r>
              <a:rPr lang="ko-KR" altLang="en-US"/>
              <a:t>복제본에 최신 데이터가 즉시 반영되지 않을 수 있다</a:t>
            </a:r>
            <a:r>
              <a:rPr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0745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이러한 복제본은 고가용성을 위해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동일한 데이터 센터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내에 관리될 수도 있고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ko-KR" altLang="en-US"/>
              <a:t>다른 지역의 데이터 센터에서 관리될 수도 있다</a:t>
            </a:r>
            <a:r>
              <a:rPr kumimoji="1" lang="en-US" altLang="ko-KR"/>
              <a:t>.</a:t>
            </a:r>
          </a:p>
          <a:p>
            <a:pPr algn="ctr"/>
            <a:r>
              <a:rPr lang="en-US" altLang="ko-KR" err="1">
                <a:ea typeface="맑은 고딕"/>
              </a:rPr>
              <a:t>이러한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분산을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안전하게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관리된다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244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F64899-7B58-3743-9835-E1D39C2817F1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이제 좌측 </a:t>
            </a:r>
            <a:r>
              <a:rPr kumimoji="1" lang="ko-KR" altLang="en-US" err="1"/>
              <a:t>샤드에</a:t>
            </a:r>
            <a:r>
              <a:rPr kumimoji="1" lang="ko-KR" altLang="en-US"/>
              <a:t> 장애가 발생하더라도</a:t>
            </a:r>
            <a:r>
              <a:rPr kumimoji="1" lang="en-US" altLang="ko-KR"/>
              <a:t>?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F1F5BBE-9464-8247-8E3B-45F9BC9C1107}"/>
              </a:ext>
            </a:extLst>
          </p:cNvPr>
          <p:cNvCxnSpPr>
            <a:cxnSpLocks/>
          </p:cNvCxnSpPr>
          <p:nvPr/>
        </p:nvCxnSpPr>
        <p:spPr>
          <a:xfrm flipH="1"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5E9C4AB-8ADC-C940-951C-E680D31BC6F0}"/>
              </a:ext>
            </a:extLst>
          </p:cNvPr>
          <p:cNvCxnSpPr>
            <a:cxnSpLocks/>
          </p:cNvCxnSpPr>
          <p:nvPr/>
        </p:nvCxnSpPr>
        <p:spPr>
          <a:xfrm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3957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 flipH="1" flipV="1">
            <a:off x="5702320" y="2269732"/>
            <a:ext cx="393681" cy="170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F64899-7B58-3743-9835-E1D39C2817F1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Replica</a:t>
            </a:r>
            <a:r>
              <a:rPr kumimoji="1" lang="ko-KR" altLang="en-US"/>
              <a:t>에서 데이터 조회를 수행할 수도 있고</a:t>
            </a:r>
            <a:r>
              <a:rPr kumimoji="1" lang="en-US" altLang="ko-KR"/>
              <a:t>,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F1F5BBE-9464-8247-8E3B-45F9BC9C1107}"/>
              </a:ext>
            </a:extLst>
          </p:cNvPr>
          <p:cNvCxnSpPr>
            <a:cxnSpLocks/>
          </p:cNvCxnSpPr>
          <p:nvPr/>
        </p:nvCxnSpPr>
        <p:spPr>
          <a:xfrm flipH="1"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5E9C4AB-8ADC-C940-951C-E680D31BC6F0}"/>
              </a:ext>
            </a:extLst>
          </p:cNvPr>
          <p:cNvCxnSpPr>
            <a:cxnSpLocks/>
          </p:cNvCxnSpPr>
          <p:nvPr/>
        </p:nvCxnSpPr>
        <p:spPr>
          <a:xfrm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190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 flipH="1" flipV="1">
            <a:off x="5702320" y="2269732"/>
            <a:ext cx="393681" cy="170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F64899-7B58-3743-9835-E1D39C2817F1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Replica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Primary</a:t>
            </a:r>
            <a:r>
              <a:rPr kumimoji="1" lang="ko-KR" altLang="en-US"/>
              <a:t>로 재선출하여 쓰기 작업을 이어서 수행할 수도 있다</a:t>
            </a:r>
            <a:r>
              <a:rPr kumimoji="1" lang="en-US" altLang="ko-KR"/>
              <a:t>.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F1F5BBE-9464-8247-8E3B-45F9BC9C1107}"/>
              </a:ext>
            </a:extLst>
          </p:cNvPr>
          <p:cNvCxnSpPr>
            <a:cxnSpLocks/>
          </p:cNvCxnSpPr>
          <p:nvPr/>
        </p:nvCxnSpPr>
        <p:spPr>
          <a:xfrm flipH="1"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5E9C4AB-8ADC-C940-951C-E680D31BC6F0}"/>
              </a:ext>
            </a:extLst>
          </p:cNvPr>
          <p:cNvCxnSpPr>
            <a:cxnSpLocks/>
          </p:cNvCxnSpPr>
          <p:nvPr/>
        </p:nvCxnSpPr>
        <p:spPr>
          <a:xfrm>
            <a:off x="4428146" y="2941249"/>
            <a:ext cx="1274173" cy="5443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4A80BF-E1C5-564C-AC34-9FAB78FEDC33}"/>
              </a:ext>
            </a:extLst>
          </p:cNvPr>
          <p:cNvCxnSpPr/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6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 </a:t>
            </a:r>
            <a:r>
              <a:rPr kumimoji="1" lang="en-US" altLang="ko-KR"/>
              <a:t>Server</a:t>
            </a:r>
            <a:r>
              <a:rPr kumimoji="1" lang="ko-KR" altLang="en-US"/>
              <a:t>로 요청을 보내고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Server</a:t>
            </a:r>
            <a:r>
              <a:rPr kumimoji="1" lang="ko-KR" altLang="en-US"/>
              <a:t>는 요청에 대해 필요한 작업을 처리한다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 : </a:t>
            </a:r>
            <a:r>
              <a:rPr kumimoji="1" lang="ko-KR" altLang="en-US"/>
              <a:t>브라우저</a:t>
            </a:r>
            <a:r>
              <a:rPr kumimoji="1" lang="en-US" altLang="ko-KR"/>
              <a:t>,</a:t>
            </a:r>
            <a:r>
              <a:rPr kumimoji="1" lang="ko-KR" altLang="en-US"/>
              <a:t> 모바일 앱</a:t>
            </a:r>
            <a:r>
              <a:rPr kumimoji="1" lang="en-US" altLang="ko-KR"/>
              <a:t>,</a:t>
            </a:r>
            <a:r>
              <a:rPr kumimoji="1" lang="ko-KR" altLang="en-US"/>
              <a:t> 데스크탑 프로그램 등</a:t>
            </a:r>
            <a:endParaRPr kumimoji="1"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3582099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8E44F9-941A-C84D-AD12-46B306989DF7}"/>
              </a:ext>
            </a:extLst>
          </p:cNvPr>
          <p:cNvSpPr/>
          <p:nvPr/>
        </p:nvSpPr>
        <p:spPr>
          <a:xfrm>
            <a:off x="751933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Server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4823669" y="3075210"/>
            <a:ext cx="269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95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H="1" flipV="1">
            <a:off x="5065233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8" idx="0"/>
            <a:endCxn id="40" idx="2"/>
          </p:cNvCxnSpPr>
          <p:nvPr/>
        </p:nvCxnSpPr>
        <p:spPr>
          <a:xfrm flipV="1">
            <a:off x="6096001" y="3485571"/>
            <a:ext cx="1030768" cy="48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EF8E00-8F72-0E4F-AD5E-0A3FB78F904A}"/>
              </a:ext>
            </a:extLst>
          </p:cNvPr>
          <p:cNvSpPr/>
          <p:nvPr/>
        </p:nvSpPr>
        <p:spPr>
          <a:xfrm>
            <a:off x="5577249" y="3972532"/>
            <a:ext cx="1037504" cy="257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Router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F64899-7B58-3743-9835-E1D39C2817F1}"/>
              </a:ext>
            </a:extLst>
          </p:cNvPr>
          <p:cNvSpPr txBox="1"/>
          <p:nvPr/>
        </p:nvSpPr>
        <p:spPr>
          <a:xfrm>
            <a:off x="0" y="535690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시스템을 통해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고가용성</a:t>
            </a:r>
            <a:r>
              <a:rPr kumimoji="1" lang="en-US" altLang="ko-KR"/>
              <a:t>(Primary </a:t>
            </a:r>
            <a:r>
              <a:rPr kumimoji="1" lang="ko-KR" altLang="en-US"/>
              <a:t>재선출을 통한 서비스 지속성</a:t>
            </a:r>
            <a:r>
              <a:rPr kumimoji="1" lang="en-US" altLang="ko-KR"/>
              <a:t>),</a:t>
            </a:r>
          </a:p>
          <a:p>
            <a:pPr algn="ctr"/>
            <a:r>
              <a:rPr kumimoji="1" lang="ko-KR" altLang="en-US"/>
              <a:t>데이터 유실 방지</a:t>
            </a:r>
            <a:r>
              <a:rPr kumimoji="1" lang="en-US" altLang="ko-KR"/>
              <a:t> </a:t>
            </a:r>
            <a:r>
              <a:rPr kumimoji="1" lang="ko-KR" altLang="en-US"/>
              <a:t>및 데이터 백업</a:t>
            </a:r>
            <a:r>
              <a:rPr kumimoji="1" lang="en-US" altLang="ko-KR"/>
              <a:t>(Replica </a:t>
            </a:r>
            <a:r>
              <a:rPr kumimoji="1" lang="ko-KR" altLang="en-US" err="1"/>
              <a:t>복제본</a:t>
            </a:r>
            <a:r>
              <a:rPr kumimoji="1" lang="ko-KR" altLang="en-US"/>
              <a:t> 관리</a:t>
            </a:r>
            <a:r>
              <a:rPr kumimoji="1" lang="en-US" altLang="ko-KR"/>
              <a:t>),</a:t>
            </a:r>
          </a:p>
          <a:p>
            <a:pPr algn="ctr"/>
            <a:r>
              <a:rPr kumimoji="1" lang="ko-KR" altLang="en-US"/>
              <a:t>부하 분산</a:t>
            </a:r>
            <a:r>
              <a:rPr kumimoji="1" lang="en-US" altLang="ko-KR"/>
              <a:t>(Replica</a:t>
            </a:r>
            <a:r>
              <a:rPr kumimoji="1" lang="ko-KR" altLang="en-US"/>
              <a:t> 또는 각 </a:t>
            </a:r>
            <a:r>
              <a:rPr kumimoji="1" lang="ko-KR" altLang="en-US" err="1"/>
              <a:t>샤드로</a:t>
            </a:r>
            <a:r>
              <a:rPr kumimoji="1" lang="ko-KR" altLang="en-US"/>
              <a:t> 요청 분산</a:t>
            </a:r>
            <a:r>
              <a:rPr kumimoji="1" lang="en-US" altLang="ko-KR"/>
              <a:t>)</a:t>
            </a:r>
          </a:p>
          <a:p>
            <a:pPr algn="ctr"/>
            <a:r>
              <a:rPr kumimoji="1" lang="ko-KR" altLang="en-US"/>
              <a:t>등의 다양한 이점을 가질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434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18DFF-2025-E44B-8555-ABA513E73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관계형 데이터베이스에 대한 주제로 설명했으나</a:t>
            </a:r>
            <a:r>
              <a:rPr kumimoji="1" lang="en-US" altLang="ko-KR"/>
              <a:t>, </a:t>
            </a:r>
            <a:r>
              <a:rPr kumimoji="1" lang="ko-KR" altLang="en-US"/>
              <a:t>다른 종류의 데이터베이스에서도 유사하게 적용되는 개념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Distributed</a:t>
            </a:r>
            <a:r>
              <a:rPr kumimoji="1" lang="ko-KR" altLang="en-US"/>
              <a:t> </a:t>
            </a:r>
            <a:r>
              <a:rPr kumimoji="1" lang="en-US" altLang="ko-KR"/>
              <a:t>Relational Database</a:t>
            </a:r>
            <a:r>
              <a:rPr kumimoji="1" lang="ko-KR" altLang="en-US"/>
              <a:t>가 아니라</a:t>
            </a:r>
            <a:r>
              <a:rPr kumimoji="1" lang="en-US" altLang="ko-KR"/>
              <a:t> Distributed Database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이후에 활용할 </a:t>
            </a:r>
            <a:r>
              <a:rPr kumimoji="1" lang="en-US" altLang="ko-KR"/>
              <a:t>Redis, Kafka</a:t>
            </a:r>
            <a:r>
              <a:rPr kumimoji="1" lang="ko-KR" altLang="en-US"/>
              <a:t>에도 모두 유사한 개념이 적용되어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외에도</a:t>
            </a:r>
            <a:r>
              <a:rPr kumimoji="1" lang="en-US" altLang="ko-KR"/>
              <a:t>, </a:t>
            </a:r>
            <a:r>
              <a:rPr kumimoji="1" lang="ko-KR" altLang="en-US"/>
              <a:t>분산 시스템에서 추가적인</a:t>
            </a:r>
            <a:r>
              <a:rPr kumimoji="1" lang="en-US" altLang="ko-KR"/>
              <a:t>/</a:t>
            </a:r>
            <a:r>
              <a:rPr kumimoji="1" lang="ko-KR" altLang="en-US"/>
              <a:t>확장된 개념이나 </a:t>
            </a:r>
            <a:r>
              <a:rPr kumimoji="1" lang="ko-KR" altLang="en-US" err="1"/>
              <a:t>고려해야할</a:t>
            </a:r>
            <a:r>
              <a:rPr kumimoji="1" lang="ko-KR" altLang="en-US"/>
              <a:t> 부분은 더욱 많다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여유가 된다면 추가 학습해보자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Quorum, Split</a:t>
            </a:r>
            <a:r>
              <a:rPr kumimoji="1" lang="ko-KR" altLang="en-US"/>
              <a:t> </a:t>
            </a:r>
            <a:r>
              <a:rPr kumimoji="1" lang="en-US" altLang="ko-KR"/>
              <a:t>Brain, Multi-Leader, Collision, </a:t>
            </a:r>
            <a:r>
              <a:rPr lang="en" altLang="ko-KR"/>
              <a:t>Consensus</a:t>
            </a:r>
            <a:r>
              <a:rPr lang="en-US" altLang="ko-KR"/>
              <a:t>, Clock</a:t>
            </a:r>
            <a:r>
              <a:rPr kumimoji="1" lang="ko-KR" altLang="en-US"/>
              <a:t> 등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다 알면 좋겠지만</a:t>
            </a:r>
            <a:r>
              <a:rPr kumimoji="1" lang="en-US" altLang="ko-KR"/>
              <a:t>, </a:t>
            </a:r>
            <a:r>
              <a:rPr kumimoji="1" lang="ko-KR" altLang="en-US"/>
              <a:t>다 따라가기는 힘들다</a:t>
            </a:r>
            <a:r>
              <a:rPr kumimoji="1" lang="en-US" altLang="ko-KR"/>
              <a:t>.(</a:t>
            </a:r>
            <a:r>
              <a:rPr kumimoji="1" lang="ko-KR" altLang="en-US"/>
              <a:t>강사도 다 모른다</a:t>
            </a:r>
            <a:r>
              <a:rPr kumimoji="1" lang="en-US" altLang="ko-KR"/>
              <a:t>.)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하지만 이러한 특성들을 </a:t>
            </a:r>
            <a:r>
              <a:rPr kumimoji="1" lang="ko-KR" altLang="en-US" err="1"/>
              <a:t>알아두어야</a:t>
            </a:r>
            <a:r>
              <a:rPr kumimoji="1" lang="ko-KR" altLang="en-US"/>
              <a:t> 시스템을 구성하고 문제 발생 시에 대처할 수 있을 것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물론</a:t>
            </a:r>
            <a:r>
              <a:rPr kumimoji="1" lang="en-US" altLang="ko-KR"/>
              <a:t>, </a:t>
            </a:r>
            <a:r>
              <a:rPr kumimoji="1" lang="ko-KR" altLang="en-US"/>
              <a:t>실제로 개발자가 이러한 운영 환경을 밑바닥부터 모두 직접 구축할 일은 잘 없을 것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(</a:t>
            </a:r>
            <a:r>
              <a:rPr kumimoji="1" lang="ko-KR" altLang="en-US">
                <a:ea typeface="맑은 고딕"/>
              </a:rPr>
              <a:t>회사 또는 직무마다 다르겠지만</a:t>
            </a:r>
            <a:r>
              <a:rPr kumimoji="1" lang="en-US" altLang="ko-KR">
                <a:ea typeface="맑은 고딕"/>
              </a:rPr>
              <a:t>)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일단 개념을 이해하고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클라우드 기반 솔루션 또는 오픈소스도 많으니 잘 활용해보자</a:t>
            </a:r>
            <a:r>
              <a:rPr kumimoji="1" lang="en-US" altLang="ko-KR">
                <a:ea typeface="맑은 고딕"/>
              </a:rPr>
              <a:t>!</a:t>
            </a:r>
            <a:endParaRPr lang="en-US" altLang="ko-KR">
              <a:ea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3DD3FC8-4531-6A4D-8A07-012C6349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29144614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18DFF-2025-E44B-8555-ABA513E73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/>
              <a:t>Distributed</a:t>
            </a:r>
            <a:r>
              <a:rPr kumimoji="1" lang="ko-KR" altLang="en-US"/>
              <a:t>가 무엇인지 학습했지만</a:t>
            </a:r>
            <a:r>
              <a:rPr kumimoji="1" lang="en-US" altLang="ko-KR"/>
              <a:t>..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이러한 환경이 구축되어 있다고 </a:t>
            </a:r>
            <a:r>
              <a:rPr kumimoji="1" lang="ko-KR" altLang="en-US" b="1"/>
              <a:t>가정만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안정성</a:t>
            </a:r>
            <a:r>
              <a:rPr kumimoji="1" lang="en-US" altLang="ko-KR"/>
              <a:t>, </a:t>
            </a:r>
            <a:r>
              <a:rPr kumimoji="1" lang="ko-KR" altLang="en-US"/>
              <a:t>고성능</a:t>
            </a:r>
            <a:r>
              <a:rPr kumimoji="1" lang="en-US" altLang="ko-KR"/>
              <a:t>, </a:t>
            </a:r>
            <a:r>
              <a:rPr kumimoji="1" lang="ko-KR" altLang="en-US"/>
              <a:t>고가용성</a:t>
            </a:r>
            <a:r>
              <a:rPr kumimoji="1" lang="en-US" altLang="ko-KR"/>
              <a:t>, </a:t>
            </a:r>
            <a:r>
              <a:rPr kumimoji="1" lang="ko-KR" altLang="en-US"/>
              <a:t>내결함성</a:t>
            </a:r>
            <a:r>
              <a:rPr kumimoji="1" lang="en-US" altLang="ko-KR"/>
              <a:t>, </a:t>
            </a:r>
            <a:r>
              <a:rPr kumimoji="1" lang="ko-KR" altLang="en-US"/>
              <a:t>확장성 등이 보장된 환경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우리는 서버 애플리케이션 개발이 주 목적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우리의 개발 환경에서는 단일 </a:t>
            </a:r>
            <a:r>
              <a:rPr kumimoji="1" lang="en-US" altLang="ko-KR"/>
              <a:t>MySQL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Docker</a:t>
            </a:r>
            <a:r>
              <a:rPr kumimoji="1" lang="ko-KR" altLang="en-US"/>
              <a:t>로 세팅한다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Sharded</a:t>
            </a:r>
            <a:r>
              <a:rPr kumimoji="1" lang="ko-KR" altLang="en-US"/>
              <a:t> 환경을 어느 정도 고려해서 개발한다</a:t>
            </a:r>
            <a:r>
              <a:rPr kumimoji="1" lang="en-US" altLang="ko-KR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3DD3FC8-4531-6A4D-8A07-012C6349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5467310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MySQL</a:t>
            </a:r>
            <a:r>
              <a:rPr kumimoji="1" lang="ko-KR" altLang="en-US"/>
              <a:t> 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en-US" altLang="ko-KR"/>
              <a:t>$ docker</a:t>
            </a:r>
            <a:r>
              <a:rPr kumimoji="1" lang="en" altLang="ko-KR"/>
              <a:t> pull mysql:8.0.</a:t>
            </a:r>
            <a:r>
              <a:rPr kumimoji="1" lang="en-US" altLang="ko-KR"/>
              <a:t>38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 Hub</a:t>
            </a:r>
            <a:r>
              <a:rPr kumimoji="1" lang="ko-KR" altLang="en-US"/>
              <a:t>에서 </a:t>
            </a:r>
            <a:r>
              <a:rPr kumimoji="1" lang="en-US" altLang="ko-KR" err="1"/>
              <a:t>mysql</a:t>
            </a:r>
            <a:r>
              <a:rPr kumimoji="1" lang="en-US" altLang="ko-KR"/>
              <a:t> 8.0.38 </a:t>
            </a:r>
            <a:r>
              <a:rPr kumimoji="1" lang="ko-KR" altLang="en-US"/>
              <a:t>이미지 다운로드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$ docker images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이미지 조회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BFBD2A-4365-484F-AAED-6F330627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225059"/>
            <a:ext cx="7493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81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MySQL</a:t>
            </a:r>
            <a:r>
              <a:rPr kumimoji="1" lang="ko-KR" altLang="en-US"/>
              <a:t> 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$ docker run --name </a:t>
            </a:r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mysql</a:t>
            </a:r>
            <a:r>
              <a:rPr kumimoji="1" lang="en-US" altLang="ko-KR"/>
              <a:t> -e MYSQL_ROOT_PASSWORD=root -d -p 3306:3306 mysql:8.0.38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run : </a:t>
            </a:r>
            <a:r>
              <a:rPr kumimoji="1" lang="en-US" altLang="ko-KR" err="1"/>
              <a:t>mysql</a:t>
            </a:r>
            <a:r>
              <a:rPr kumimoji="1" lang="en-US" altLang="ko-KR"/>
              <a:t> 8.0.38 </a:t>
            </a:r>
            <a:r>
              <a:rPr kumimoji="1" lang="ko-KR" altLang="en-US"/>
              <a:t>이미지를 컨테이너로 실행하는 명령어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--name </a:t>
            </a:r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mysql</a:t>
            </a:r>
            <a:r>
              <a:rPr kumimoji="1" lang="en-US" altLang="ko-KR"/>
              <a:t> : </a:t>
            </a:r>
            <a:r>
              <a:rPr kumimoji="1" lang="ko-KR" altLang="en-US"/>
              <a:t>컨테이너의 이름 지정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MYSQL_ROOT_PASSWORD : MySQL </a:t>
            </a:r>
            <a:r>
              <a:rPr kumimoji="1" lang="ko-KR" altLang="en-US"/>
              <a:t>비밀번호</a:t>
            </a:r>
            <a:r>
              <a:rPr kumimoji="1" lang="en-US" altLang="ko-KR"/>
              <a:t> </a:t>
            </a:r>
            <a:r>
              <a:rPr kumimoji="1" lang="ko-KR" altLang="en-US"/>
              <a:t>환경 변수 </a:t>
            </a:r>
            <a:r>
              <a:rPr kumimoji="1" lang="en-US" altLang="ko-KR"/>
              <a:t>root</a:t>
            </a:r>
            <a:r>
              <a:rPr kumimoji="1" lang="ko-KR" altLang="en-US"/>
              <a:t>로 지정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-d :</a:t>
            </a:r>
            <a:r>
              <a:rPr kumimoji="1" lang="ko-KR" altLang="en-US"/>
              <a:t> 컨테이너를 백그라운드에서 실행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-p</a:t>
            </a:r>
            <a:r>
              <a:rPr kumimoji="1" lang="ko-KR" altLang="en-US"/>
              <a:t> </a:t>
            </a:r>
            <a:r>
              <a:rPr kumimoji="1" lang="en-US" altLang="ko-KR"/>
              <a:t>3306:3306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호스트 포트와 </a:t>
            </a:r>
            <a:r>
              <a:rPr kumimoji="1" lang="en-US" altLang="ko-KR" err="1"/>
              <a:t>mysql</a:t>
            </a:r>
            <a:r>
              <a:rPr kumimoji="1" lang="en-US" altLang="ko-KR"/>
              <a:t> </a:t>
            </a:r>
            <a:r>
              <a:rPr kumimoji="1" lang="ko-KR" altLang="en-US"/>
              <a:t>컨테이너 포트 </a:t>
            </a:r>
            <a:r>
              <a:rPr kumimoji="1" lang="en-US" altLang="ko-KR"/>
              <a:t>3306</a:t>
            </a:r>
            <a:r>
              <a:rPr kumimoji="1" lang="ko-KR" altLang="en-US" err="1"/>
              <a:t>으로</a:t>
            </a:r>
            <a:r>
              <a:rPr kumimoji="1" lang="ko-KR" altLang="en-US"/>
              <a:t> 매핑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3306</a:t>
            </a:r>
            <a:r>
              <a:rPr kumimoji="1" lang="ko-KR" altLang="en-US"/>
              <a:t> </a:t>
            </a:r>
            <a:r>
              <a:rPr kumimoji="1" lang="en-US" altLang="ko-KR"/>
              <a:t>= </a:t>
            </a:r>
            <a:r>
              <a:rPr kumimoji="1" lang="en-US" altLang="ko-KR" err="1"/>
              <a:t>mysql</a:t>
            </a:r>
            <a:r>
              <a:rPr kumimoji="1" lang="en-US" altLang="ko-KR"/>
              <a:t> </a:t>
            </a:r>
            <a:r>
              <a:rPr kumimoji="1" lang="ko-KR" altLang="en-US"/>
              <a:t>서버가 사용하는 포트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호스트의 </a:t>
            </a:r>
            <a:r>
              <a:rPr kumimoji="1" lang="en-US" altLang="ko-KR"/>
              <a:t>3306 </a:t>
            </a:r>
            <a:r>
              <a:rPr kumimoji="1" lang="ko-KR" altLang="en-US"/>
              <a:t>포트로 컨테이너의 </a:t>
            </a:r>
            <a:r>
              <a:rPr kumimoji="1" lang="en-US" altLang="ko-KR"/>
              <a:t>3306 </a:t>
            </a:r>
            <a:r>
              <a:rPr kumimoji="1" lang="ko-KR" altLang="en-US"/>
              <a:t>포트에 접근한다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345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MySQL</a:t>
            </a:r>
            <a:r>
              <a:rPr kumimoji="1" lang="ko-KR" altLang="en-US"/>
              <a:t> 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$ docker </a:t>
            </a:r>
            <a:r>
              <a:rPr kumimoji="1" lang="en-US" altLang="ko-KR" err="1"/>
              <a:t>ps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mysql</a:t>
            </a:r>
            <a:r>
              <a:rPr kumimoji="1" lang="en-US" altLang="ko-KR"/>
              <a:t> </a:t>
            </a:r>
            <a:r>
              <a:rPr kumimoji="1" lang="ko-KR" altLang="en-US"/>
              <a:t>컨테이너가 실행된 것을 확인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8AC7EB-682B-3440-BA91-52DFD025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506158"/>
            <a:ext cx="10693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5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MySQL</a:t>
            </a:r>
            <a:r>
              <a:rPr kumimoji="1" lang="ko-KR" altLang="en-US"/>
              <a:t> 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컨테이너 접속</a:t>
            </a: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$</a:t>
            </a:r>
            <a:r>
              <a:rPr kumimoji="1" lang="ko-KR" altLang="en-US"/>
              <a:t> </a:t>
            </a:r>
            <a:r>
              <a:rPr kumimoji="1" lang="en-US" altLang="ko-KR"/>
              <a:t>docker exec -it </a:t>
            </a:r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mysql</a:t>
            </a:r>
            <a:r>
              <a:rPr kumimoji="1" lang="en-US" altLang="ko-KR"/>
              <a:t> bash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데이터베이스 접속</a:t>
            </a: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# </a:t>
            </a:r>
            <a:r>
              <a:rPr kumimoji="1" lang="en-US" altLang="ko-KR" err="1"/>
              <a:t>mysql</a:t>
            </a:r>
            <a:r>
              <a:rPr kumimoji="1" lang="en-US" altLang="ko-KR"/>
              <a:t> -u root –p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# </a:t>
            </a:r>
            <a:r>
              <a:rPr kumimoji="1" lang="ko-KR" altLang="en-US"/>
              <a:t>비밀번호 </a:t>
            </a:r>
            <a:r>
              <a:rPr kumimoji="1" lang="en-US" altLang="ko-KR"/>
              <a:t>root </a:t>
            </a:r>
            <a:r>
              <a:rPr kumimoji="1" lang="ko-KR" altLang="en-US"/>
              <a:t>입력</a:t>
            </a: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3E2AA9-0D6F-4640-944D-D4966B88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527" y="3004459"/>
            <a:ext cx="6835273" cy="348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24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MySQL</a:t>
            </a:r>
            <a:r>
              <a:rPr kumimoji="1" lang="ko-KR" altLang="en-US"/>
              <a:t> 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컨테이너가 종료되었다면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 </a:t>
            </a:r>
            <a:r>
              <a:rPr kumimoji="1" lang="en-US" altLang="ko-KR" err="1"/>
              <a:t>ps</a:t>
            </a:r>
            <a:r>
              <a:rPr kumimoji="1" lang="en-US" altLang="ko-KR"/>
              <a:t> </a:t>
            </a:r>
            <a:r>
              <a:rPr kumimoji="1" lang="ko-KR" altLang="en-US"/>
              <a:t>명령어에서 </a:t>
            </a:r>
            <a:r>
              <a:rPr kumimoji="1" lang="ko-KR" altLang="en-US" err="1"/>
              <a:t>미노출될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 </a:t>
            </a:r>
            <a:r>
              <a:rPr kumimoji="1" lang="en-US" altLang="ko-KR" err="1"/>
              <a:t>ps</a:t>
            </a:r>
            <a:r>
              <a:rPr kumimoji="1" lang="en-US" altLang="ko-KR"/>
              <a:t> –a </a:t>
            </a:r>
            <a:r>
              <a:rPr kumimoji="1" lang="ko-KR" altLang="en-US" err="1"/>
              <a:t>를</a:t>
            </a:r>
            <a:r>
              <a:rPr kumimoji="1" lang="ko-KR" altLang="en-US"/>
              <a:t> 하면 종료된 컨테이너도 노출된다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 start {CONTAINER_ID}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위 명령어로 </a:t>
            </a:r>
            <a:r>
              <a:rPr kumimoji="1" lang="ko-KR" altLang="en-US" err="1"/>
              <a:t>재시작한다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컨테이너 삭제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 rm -f {CONTAINER_ID}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volume </a:t>
            </a:r>
            <a:r>
              <a:rPr kumimoji="1" lang="ko-KR" altLang="en-US"/>
              <a:t>설정이 없기 때문에</a:t>
            </a:r>
            <a:r>
              <a:rPr kumimoji="1" lang="en-US" altLang="ko-KR"/>
              <a:t>, </a:t>
            </a:r>
            <a:r>
              <a:rPr kumimoji="1" lang="ko-KR" altLang="en-US"/>
              <a:t>저장된 데이터가 날아가므로 유의한다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4567068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각 게시판 단위로 게시글 서비스 이용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사용자는 게시판에 게시글을 작성하고 조회한다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게시글 조회</a:t>
            </a:r>
            <a:r>
              <a:rPr kumimoji="1" lang="en-US" altLang="ko-KR"/>
              <a:t>,</a:t>
            </a:r>
            <a:r>
              <a:rPr kumimoji="1" lang="ko-KR" altLang="en-US"/>
              <a:t> 생성</a:t>
            </a:r>
            <a:r>
              <a:rPr kumimoji="1" lang="en-US" altLang="ko-KR"/>
              <a:t>,</a:t>
            </a:r>
            <a:r>
              <a:rPr kumimoji="1" lang="ko-KR" altLang="en-US"/>
              <a:t> 수정</a:t>
            </a:r>
            <a:r>
              <a:rPr kumimoji="1" lang="en-US" altLang="ko-KR"/>
              <a:t>,</a:t>
            </a:r>
            <a:r>
              <a:rPr kumimoji="1" lang="ko-KR" altLang="en-US"/>
              <a:t> 삭제 </a:t>
            </a:r>
            <a:r>
              <a:rPr kumimoji="1" lang="en-US" altLang="ko-KR"/>
              <a:t>API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게시글 목록 조회</a:t>
            </a:r>
            <a:r>
              <a:rPr kumimoji="1" lang="en-US" altLang="ko-KR"/>
              <a:t> API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게시판별 최신순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7160751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게시글 테이블 설계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2AAD408-2C06-1D40-9FE0-616D72CB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2041"/>
              </p:ext>
            </p:extLst>
          </p:nvPr>
        </p:nvGraphicFramePr>
        <p:xfrm>
          <a:off x="2032000" y="1780627"/>
          <a:ext cx="8127999" cy="2966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title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content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VARCHAR(3000)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board_id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게시판 </a:t>
                      </a:r>
                      <a:r>
                        <a:rPr lang="en-US" altLang="ko-KR"/>
                        <a:t>ID(Shard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writer_id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작성자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modified_at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588702-EF49-534A-9EB5-703EB99C1BA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분산 데이터베이스를 가정하기 때문에 게시글이 </a:t>
            </a:r>
            <a:r>
              <a:rPr kumimoji="1" lang="en-US" altLang="ko-KR"/>
              <a:t>N</a:t>
            </a:r>
            <a:r>
              <a:rPr kumimoji="1" lang="ko-KR" altLang="en-US"/>
              <a:t>개의 </a:t>
            </a:r>
            <a:r>
              <a:rPr kumimoji="1" lang="ko-KR" altLang="en-US" err="1"/>
              <a:t>샤드로</a:t>
            </a:r>
            <a:r>
              <a:rPr kumimoji="1" lang="ko-KR" altLang="en-US"/>
              <a:t> 분산되는 상황을</a:t>
            </a:r>
            <a:r>
              <a:rPr kumimoji="1" lang="en-US" altLang="ko-KR"/>
              <a:t> </a:t>
            </a:r>
            <a:r>
              <a:rPr kumimoji="1" lang="ko-KR" altLang="en-US"/>
              <a:t>고려한다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</a:t>
            </a:r>
            <a:r>
              <a:rPr kumimoji="1" lang="ko-KR" altLang="en-US" err="1"/>
              <a:t>샤딩을</a:t>
            </a:r>
            <a:r>
              <a:rPr kumimoji="1" lang="ko-KR" altLang="en-US"/>
              <a:t> 직접 구현하진 않지만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Shard Key</a:t>
            </a:r>
            <a:r>
              <a:rPr kumimoji="1" lang="ko-KR" altLang="en-US"/>
              <a:t>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 err="1"/>
              <a:t>board_id</a:t>
            </a:r>
            <a:r>
              <a:rPr kumimoji="1" lang="en-US" altLang="ko-KR"/>
              <a:t>(</a:t>
            </a:r>
            <a:r>
              <a:rPr kumimoji="1" lang="ko-KR" altLang="en-US"/>
              <a:t>게시판 </a:t>
            </a:r>
            <a:r>
              <a:rPr kumimoji="1" lang="en-US" altLang="ko-KR"/>
              <a:t>ID)</a:t>
            </a:r>
            <a:r>
              <a:rPr kumimoji="1" lang="ko-KR" altLang="en-US"/>
              <a:t>로 가정한다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01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Server</a:t>
            </a:r>
            <a:r>
              <a:rPr kumimoji="1" lang="ko-KR" altLang="en-US"/>
              <a:t>는 여러 시스템이 유기적으로 연결되어 복잡한 작업을 처리한다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먼저</a:t>
            </a:r>
            <a:r>
              <a:rPr kumimoji="1" lang="en-US" altLang="ko-KR"/>
              <a:t>,</a:t>
            </a:r>
            <a:r>
              <a:rPr kumimoji="1" lang="ko-KR" altLang="en-US"/>
              <a:t> 우리가 직접 만드는 </a:t>
            </a:r>
            <a:r>
              <a:rPr kumimoji="1" lang="en-US" altLang="ko-KR"/>
              <a:t>Spring Boot </a:t>
            </a:r>
            <a:r>
              <a:rPr kumimoji="1" lang="ko-KR" altLang="en-US"/>
              <a:t>애플리케이션이 있다고 가정한다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웹 애플리케이션 서버를 만드는 기술은 다양하지만</a:t>
            </a:r>
            <a:r>
              <a:rPr kumimoji="1" lang="en-US" altLang="ko-KR"/>
              <a:t>, </a:t>
            </a:r>
            <a:r>
              <a:rPr kumimoji="1" lang="ko-KR" altLang="en-US"/>
              <a:t>위 설명을 우리의 강의에 접목시키기 위함이다</a:t>
            </a:r>
            <a:r>
              <a:rPr kumimoji="1" lang="en-US" altLang="ko-KR"/>
              <a:t>.</a:t>
            </a:r>
            <a:r>
              <a:rPr kumimoji="1" lang="ko-KR" altLang="en-US"/>
              <a:t>  </a:t>
            </a:r>
            <a:endParaRPr kumimoji="1"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3582099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8E44F9-941A-C84D-AD12-46B306989DF7}"/>
              </a:ext>
            </a:extLst>
          </p:cNvPr>
          <p:cNvSpPr/>
          <p:nvPr/>
        </p:nvSpPr>
        <p:spPr>
          <a:xfrm>
            <a:off x="751933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Spring</a:t>
            </a:r>
          </a:p>
          <a:p>
            <a:pPr algn="ctr"/>
            <a:r>
              <a:rPr kumimoji="1" lang="en-US" altLang="ko-KR"/>
              <a:t>Boot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4823669" y="3075210"/>
            <a:ext cx="269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1486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게시글 테이블 설계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2AAD408-2C06-1D40-9FE0-616D72CB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631535"/>
              </p:ext>
            </p:extLst>
          </p:nvPr>
        </p:nvGraphicFramePr>
        <p:xfrm>
          <a:off x="2032000" y="1780627"/>
          <a:ext cx="8127999" cy="2966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title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content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VARCHAR(3000)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board_id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게시판 </a:t>
                      </a:r>
                      <a:r>
                        <a:rPr lang="en-US" altLang="ko-KR"/>
                        <a:t>ID(Shard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writer_id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작성자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modified_at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588702-EF49-534A-9EB5-703EB99C1BAE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Shard</a:t>
            </a:r>
            <a:r>
              <a:rPr kumimoji="1" lang="ko-KR" altLang="en-US"/>
              <a:t> </a:t>
            </a:r>
            <a:r>
              <a:rPr kumimoji="1" lang="en-US" altLang="ko-KR"/>
              <a:t>Key</a:t>
            </a:r>
            <a:r>
              <a:rPr kumimoji="1" lang="ko-KR" altLang="en-US"/>
              <a:t>는 왜 게시판 </a:t>
            </a:r>
            <a:r>
              <a:rPr kumimoji="1" lang="en-US" altLang="ko-KR"/>
              <a:t>ID </a:t>
            </a:r>
            <a:r>
              <a:rPr kumimoji="1" lang="ko-KR" altLang="en-US"/>
              <a:t>일까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게시글 서비스는 게시판 단위로 서비스를 이용한다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게시판 단위로 게시글 목록이 조회되는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27388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/>
              <a:t>게시글 테이블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만약 </a:t>
            </a:r>
            <a:r>
              <a:rPr kumimoji="1" lang="en-US" altLang="ko-KR"/>
              <a:t>Shard Key</a:t>
            </a:r>
            <a:r>
              <a:rPr kumimoji="1" lang="ko-KR" altLang="en-US"/>
              <a:t>가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라면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동일한 게시판에 속한 게시글이 별도의 </a:t>
            </a:r>
            <a:r>
              <a:rPr kumimoji="1" lang="ko-KR" altLang="en-US" err="1"/>
              <a:t>샤드에</a:t>
            </a:r>
            <a:r>
              <a:rPr kumimoji="1" lang="ko-KR" altLang="en-US"/>
              <a:t> 저장될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게시판의 </a:t>
            </a:r>
            <a:r>
              <a:rPr kumimoji="1" lang="en-US" altLang="ko-KR"/>
              <a:t>(1</a:t>
            </a:r>
            <a:r>
              <a:rPr kumimoji="1" lang="ko-KR" altLang="en-US"/>
              <a:t>번 게시글 </a:t>
            </a:r>
            <a:r>
              <a:rPr kumimoji="1" lang="en-US" altLang="ko-KR"/>
              <a:t>-&gt; </a:t>
            </a:r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en-US" altLang="ko-KR"/>
              <a:t>), (2</a:t>
            </a:r>
            <a:r>
              <a:rPr kumimoji="1" lang="ko-KR" altLang="en-US"/>
              <a:t>번 게시글 </a:t>
            </a:r>
            <a:r>
              <a:rPr kumimoji="1" lang="en-US" altLang="ko-KR"/>
              <a:t>-&gt; </a:t>
            </a:r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en-US" altLang="ko-KR"/>
              <a:t>)</a:t>
            </a:r>
          </a:p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게시판의 </a:t>
            </a:r>
            <a:r>
              <a:rPr kumimoji="1" lang="en-US" altLang="ko-KR"/>
              <a:t>(3</a:t>
            </a:r>
            <a:r>
              <a:rPr kumimoji="1" lang="ko-KR" altLang="en-US"/>
              <a:t>번 게시글 </a:t>
            </a:r>
            <a:r>
              <a:rPr kumimoji="1" lang="en-US" altLang="ko-KR"/>
              <a:t>-&gt; </a:t>
            </a:r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en-US" altLang="ko-KR"/>
              <a:t>), (4</a:t>
            </a:r>
            <a:r>
              <a:rPr kumimoji="1" lang="ko-KR" altLang="en-US"/>
              <a:t>번 게시글 </a:t>
            </a:r>
            <a:r>
              <a:rPr kumimoji="1" lang="en-US" altLang="ko-KR"/>
              <a:t>-&gt; </a:t>
            </a:r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en-US" altLang="ko-KR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111200" y="2787667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5DE3FCC-2166-214D-AAEC-17EAB546B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46233"/>
              </p:ext>
            </p:extLst>
          </p:nvPr>
        </p:nvGraphicFramePr>
        <p:xfrm>
          <a:off x="3602606" y="212095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74D56C-8B60-774C-A657-655EFBFE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772330"/>
              </p:ext>
            </p:extLst>
          </p:nvPr>
        </p:nvGraphicFramePr>
        <p:xfrm>
          <a:off x="6685376" y="212837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=4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5070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/>
              <a:t>게시글 테이블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게시판의 게시글 목록을 조회하려면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게시글이 속한 모든 </a:t>
            </a:r>
            <a:r>
              <a:rPr kumimoji="1" lang="ko-KR" altLang="en-US" err="1"/>
              <a:t>샤드에</a:t>
            </a:r>
            <a:r>
              <a:rPr kumimoji="1" lang="ko-KR" altLang="en-US"/>
              <a:t> 조회를 요청해야 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N</a:t>
            </a:r>
            <a:r>
              <a:rPr kumimoji="1" lang="ko-KR" altLang="en-US"/>
              <a:t>개의 </a:t>
            </a:r>
            <a:r>
              <a:rPr kumimoji="1" lang="ko-KR" altLang="en-US" err="1"/>
              <a:t>샤드라면</a:t>
            </a:r>
            <a:r>
              <a:rPr kumimoji="1" lang="en-US" altLang="ko-KR"/>
              <a:t>, </a:t>
            </a:r>
            <a:r>
              <a:rPr kumimoji="1" lang="ko-KR" altLang="en-US"/>
              <a:t>게시글은 </a:t>
            </a:r>
            <a:r>
              <a:rPr kumimoji="1" lang="en-US" altLang="ko-KR"/>
              <a:t>N</a:t>
            </a:r>
            <a:r>
              <a:rPr kumimoji="1" lang="ko-KR" altLang="en-US"/>
              <a:t>개의 </a:t>
            </a:r>
            <a:r>
              <a:rPr kumimoji="1" lang="ko-KR" altLang="en-US" err="1"/>
              <a:t>샤드로</a:t>
            </a:r>
            <a:r>
              <a:rPr kumimoji="1" lang="ko-KR" altLang="en-US"/>
              <a:t> 분산되어 있으므로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게시글 목록 조회를 위해 </a:t>
            </a:r>
            <a:r>
              <a:rPr kumimoji="1" lang="en-US" altLang="ko-KR"/>
              <a:t>N</a:t>
            </a:r>
            <a:r>
              <a:rPr kumimoji="1" lang="ko-KR" altLang="en-US"/>
              <a:t>개의 쿼리를 해서 목록을 만들어내는 복잡한 처리가 필요하다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111200" y="2787667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5DE3FCC-2166-214D-AAEC-17EAB546B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31847"/>
              </p:ext>
            </p:extLst>
          </p:nvPr>
        </p:nvGraphicFramePr>
        <p:xfrm>
          <a:off x="3602606" y="212095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74D56C-8B60-774C-A657-655EFBFE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91605"/>
              </p:ext>
            </p:extLst>
          </p:nvPr>
        </p:nvGraphicFramePr>
        <p:xfrm>
          <a:off x="6685376" y="212837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=4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8746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/>
              <a:t>게시글 테이블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서비스 이용 특성에 따라서 </a:t>
            </a:r>
            <a:r>
              <a:rPr kumimoji="1" lang="en-US" altLang="ko-KR" err="1"/>
              <a:t>board_id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Shard Key</a:t>
            </a:r>
            <a:r>
              <a:rPr kumimoji="1" lang="ko-KR" altLang="en-US"/>
              <a:t>로 선정한다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게시판의 게시글 목록 조회를 하려면</a:t>
            </a:r>
            <a:r>
              <a:rPr kumimoji="1" lang="en-US" altLang="ko-KR"/>
              <a:t>,</a:t>
            </a:r>
            <a:r>
              <a:rPr kumimoji="1" lang="ko-KR" altLang="en-US"/>
              <a:t> 단일한 </a:t>
            </a:r>
            <a:r>
              <a:rPr kumimoji="1" lang="ko-KR" altLang="en-US" err="1"/>
              <a:t>샤드에서</a:t>
            </a:r>
            <a:r>
              <a:rPr kumimoji="1" lang="ko-KR" altLang="en-US"/>
              <a:t> 요청할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게시판의 </a:t>
            </a:r>
            <a:r>
              <a:rPr kumimoji="1" lang="en-US" altLang="ko-KR"/>
              <a:t>(1, 2</a:t>
            </a:r>
            <a:r>
              <a:rPr kumimoji="1" lang="ko-KR" altLang="en-US"/>
              <a:t>번 게시글 </a:t>
            </a:r>
            <a:r>
              <a:rPr kumimoji="1" lang="en-US" altLang="ko-KR"/>
              <a:t>-&gt; </a:t>
            </a:r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en-US" altLang="ko-KR"/>
              <a:t>)</a:t>
            </a:r>
          </a:p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게시판의 </a:t>
            </a:r>
            <a:r>
              <a:rPr kumimoji="1" lang="en-US" altLang="ko-KR"/>
              <a:t>(3, 4</a:t>
            </a:r>
            <a:r>
              <a:rPr kumimoji="1" lang="ko-KR" altLang="en-US"/>
              <a:t>번 게시글 </a:t>
            </a:r>
            <a:r>
              <a:rPr kumimoji="1" lang="en-US" altLang="ko-KR"/>
              <a:t>-&gt; </a:t>
            </a:r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en-US" altLang="ko-KR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62870" y="2775464"/>
            <a:ext cx="24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board_id</a:t>
            </a:r>
            <a:endParaRPr kumimoji="1"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5DE3FCC-2166-214D-AAEC-17EAB546B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61659"/>
              </p:ext>
            </p:extLst>
          </p:nvPr>
        </p:nvGraphicFramePr>
        <p:xfrm>
          <a:off x="3602606" y="212095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74D56C-8B60-774C-A657-655EFBFE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86808"/>
              </p:ext>
            </p:extLst>
          </p:nvPr>
        </p:nvGraphicFramePr>
        <p:xfrm>
          <a:off x="6685376" y="212837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=4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1198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/>
              <a:t>게시글 테이블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쿼리를 위한 위 조건을 만족할 수 있다면</a:t>
            </a:r>
            <a:r>
              <a:rPr kumimoji="1" lang="en-US" altLang="ko-KR"/>
              <a:t>, </a:t>
            </a:r>
            <a:r>
              <a:rPr kumimoji="1" lang="ko-KR" altLang="en-US" err="1"/>
              <a:t>샤딩</a:t>
            </a:r>
            <a:r>
              <a:rPr kumimoji="1" lang="ko-KR" altLang="en-US"/>
              <a:t> 기법은 상황에 맞게 적절히 선택해볼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우리는 </a:t>
            </a:r>
            <a:r>
              <a:rPr kumimoji="1" lang="ko-KR" altLang="en-US" err="1"/>
              <a:t>샤딩을</a:t>
            </a:r>
            <a:r>
              <a:rPr kumimoji="1" lang="ko-KR" altLang="en-US"/>
              <a:t> 직접 구현하진 않지만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이해의 편의를 위해 </a:t>
            </a:r>
            <a:r>
              <a:rPr kumimoji="1" lang="en-US" altLang="ko-KR"/>
              <a:t>Hash-based Sharding</a:t>
            </a:r>
            <a:r>
              <a:rPr kumimoji="1" lang="ko-KR" altLang="en-US"/>
              <a:t>이라고 가정한다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62870" y="2775464"/>
            <a:ext cx="24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board_id</a:t>
            </a:r>
            <a:endParaRPr kumimoji="1" lang="en-US" altLang="ko-KR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5DE3FCC-2166-214D-AAEC-17EAB546B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61232"/>
              </p:ext>
            </p:extLst>
          </p:nvPr>
        </p:nvGraphicFramePr>
        <p:xfrm>
          <a:off x="3602606" y="212095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74D56C-8B60-774C-A657-655EFBFE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505771"/>
              </p:ext>
            </p:extLst>
          </p:nvPr>
        </p:nvGraphicFramePr>
        <p:xfrm>
          <a:off x="6685376" y="212837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=4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board_id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2881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게시글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create table article (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 primary key,</a:t>
            </a:r>
            <a:br>
              <a:rPr lang="en" altLang="ko-KR"/>
            </a:br>
            <a:r>
              <a:rPr lang="en" altLang="ko-KR"/>
              <a:t>    title varchar(100) not null,</a:t>
            </a:r>
            <a:br>
              <a:rPr lang="en" altLang="ko-KR"/>
            </a:br>
            <a:r>
              <a:rPr lang="en" altLang="ko-KR"/>
              <a:t>    content varchar(3000)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board_id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writer_id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created_at</a:t>
            </a:r>
            <a:r>
              <a:rPr lang="en" altLang="ko-KR"/>
              <a:t> datetime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modified_at</a:t>
            </a:r>
            <a:r>
              <a:rPr lang="en" altLang="ko-KR"/>
              <a:t> datetime not null</a:t>
            </a:r>
            <a:br>
              <a:rPr lang="en" altLang="ko-KR"/>
            </a:br>
            <a:r>
              <a:rPr lang="en" altLang="ko-KR"/>
              <a:t>);</a:t>
            </a:r>
            <a:br>
              <a:rPr lang="en" altLang="ko-KR"/>
            </a:br>
            <a:br>
              <a:rPr lang="en" altLang="ko-KR"/>
            </a:br>
            <a:r>
              <a:rPr lang="en" altLang="ko-KR"/>
              <a:t>service &gt; article &gt; </a:t>
            </a:r>
            <a:r>
              <a:rPr lang="en" altLang="ko-KR" err="1"/>
              <a:t>src</a:t>
            </a:r>
            <a:r>
              <a:rPr lang="en" altLang="ko-KR"/>
              <a:t> &gt; main &gt; resources &gt; </a:t>
            </a:r>
            <a:r>
              <a:rPr lang="en" altLang="ko-KR" err="1"/>
              <a:t>db</a:t>
            </a:r>
            <a:r>
              <a:rPr lang="en" altLang="ko-KR"/>
              <a:t> &gt; </a:t>
            </a:r>
            <a:r>
              <a:rPr lang="en" altLang="ko-KR" err="1"/>
              <a:t>rdb-schema.sql</a:t>
            </a:r>
            <a:endParaRPr lang="en" altLang="ko-KR"/>
          </a:p>
        </p:txBody>
      </p:sp>
    </p:spTree>
    <p:extLst>
      <p:ext uri="{BB962C8B-B14F-4D97-AF65-F5344CB8AC3E}">
        <p14:creationId xmlns:p14="http://schemas.microsoft.com/office/powerpoint/2010/main" val="39163218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게시글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mysql</a:t>
            </a:r>
            <a:r>
              <a:rPr kumimoji="1" lang="en-US" altLang="ko-KR"/>
              <a:t> </a:t>
            </a:r>
            <a:r>
              <a:rPr kumimoji="1" lang="ko-KR" altLang="en-US"/>
              <a:t>컨테이너 접속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article </a:t>
            </a:r>
            <a:r>
              <a:rPr kumimoji="1" lang="ko-KR" altLang="en-US"/>
              <a:t>데이터베이스 생성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create database article;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article </a:t>
            </a:r>
            <a:r>
              <a:rPr kumimoji="1" lang="ko-KR" altLang="en-US"/>
              <a:t>데이터베이스 접속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use article;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FDDB2-1B39-324F-A56B-5813ACBF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59" y="2718594"/>
            <a:ext cx="4025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24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게시글 테이블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04BC95-6E31-E548-B3A8-742303B5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095500"/>
            <a:ext cx="5816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761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99DD3-731F-1F4C-997A-2E3B6E65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Primary Key </a:t>
            </a:r>
            <a:r>
              <a:rPr kumimoji="1" lang="ko-KR" altLang="en-US"/>
              <a:t>선택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9AFA0-3373-6148-A0EB-844B13C2B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654364" cy="4077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오름차순 유니크 숫자를 애플리케이션에서 직접 생성한다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AUTO_INCREMENT</a:t>
            </a:r>
            <a:r>
              <a:rPr kumimoji="1" lang="ko-KR" altLang="en-US">
                <a:ea typeface="맑은 고딕"/>
              </a:rPr>
              <a:t> 또는</a:t>
            </a:r>
            <a:r>
              <a:rPr kumimoji="1" lang="en-US" altLang="ko-KR">
                <a:ea typeface="맑은 고딕"/>
              </a:rPr>
              <a:t> UUID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사용하지 않는다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왜 이걸 사용하는지는 점차 알게 될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분산 시스템과 인덱스의 구조에 대한 이해가 필요하기 때문에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 sz="1800" b="1">
                <a:ea typeface="맑은 고딕"/>
              </a:rPr>
              <a:t>Primary Key </a:t>
            </a:r>
            <a:r>
              <a:rPr kumimoji="1" lang="ko-KR" altLang="en-US" sz="1800" b="1">
                <a:ea typeface="맑은 고딕"/>
              </a:rPr>
              <a:t>생성 전략</a:t>
            </a:r>
            <a:r>
              <a:rPr kumimoji="1" lang="ko-KR" altLang="en-US" sz="1800">
                <a:ea typeface="맑은 고딕"/>
              </a:rPr>
              <a:t> 강의에서 다시 설명한다</a:t>
            </a:r>
            <a:r>
              <a:rPr kumimoji="1" lang="en-US" altLang="ko-KR" sz="1800">
                <a:ea typeface="맑은 고딕"/>
              </a:rPr>
              <a:t>.</a:t>
            </a:r>
            <a:endParaRPr kumimoji="1" lang="en-US" altLang="ko-KR" sz="280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오름차순 유니크 숫자를 만들기 위한 알고리즘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이미 다양한 알고리즘이 공개되어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Snowflake, TSID </a:t>
            </a:r>
            <a:r>
              <a:rPr kumimoji="1" lang="ko-KR" altLang="en-US">
                <a:ea typeface="맑은 고딕"/>
              </a:rPr>
              <a:t>등</a:t>
            </a:r>
            <a:endParaRPr kumimoji="1"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23974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99DD3-731F-1F4C-997A-2E3B6E65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Primary Key </a:t>
            </a:r>
            <a:r>
              <a:rPr kumimoji="1" lang="ko-KR" altLang="en-US"/>
              <a:t>선택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9AFA0-3373-6148-A0EB-844B13C2B9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654364" cy="417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Snowflake </a:t>
            </a:r>
            <a:r>
              <a:rPr kumimoji="1" lang="ko-KR" altLang="en-US"/>
              <a:t>채택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X(</a:t>
            </a:r>
            <a:r>
              <a:rPr kumimoji="1" lang="ko-KR" altLang="en-US"/>
              <a:t>전 </a:t>
            </a:r>
            <a:r>
              <a:rPr kumimoji="1" lang="en-US" altLang="ko-KR"/>
              <a:t>Twitter)</a:t>
            </a:r>
            <a:r>
              <a:rPr kumimoji="1" lang="ko-KR" altLang="en-US"/>
              <a:t>에서 개발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분산 시스템에서 고유한 </a:t>
            </a:r>
            <a:r>
              <a:rPr lang="en-US" altLang="ko-KR"/>
              <a:t>64</a:t>
            </a:r>
            <a:r>
              <a:rPr lang="ko-KR" altLang="en-US"/>
              <a:t>비트 </a:t>
            </a:r>
            <a:r>
              <a:rPr lang="en" altLang="ko-KR"/>
              <a:t>ID</a:t>
            </a:r>
            <a:r>
              <a:rPr lang="ko-KR" altLang="en-US" err="1"/>
              <a:t>를</a:t>
            </a:r>
            <a:r>
              <a:rPr lang="ko-KR" altLang="en-US"/>
              <a:t> 생성하는 알고리즘</a:t>
            </a:r>
            <a:endParaRPr lang="en-US" altLang="ko-KR"/>
          </a:p>
          <a:p>
            <a:pPr lvl="2">
              <a:lnSpc>
                <a:spcPct val="120000"/>
              </a:lnSpc>
            </a:pPr>
            <a:r>
              <a:rPr lang="en-US" altLang="ko-KR" sz="1800"/>
              <a:t>[1</a:t>
            </a:r>
            <a:r>
              <a:rPr lang="ko-KR" altLang="en-US" sz="1800"/>
              <a:t>비트</a:t>
            </a:r>
            <a:r>
              <a:rPr lang="en-US" altLang="ko-KR" sz="1800"/>
              <a:t>][41</a:t>
            </a:r>
            <a:r>
              <a:rPr lang="ko-KR" altLang="en-US" sz="1800"/>
              <a:t>비트</a:t>
            </a:r>
            <a:r>
              <a:rPr lang="en-US" altLang="ko-KR" sz="1800"/>
              <a:t>: </a:t>
            </a:r>
            <a:r>
              <a:rPr lang="ko-KR" altLang="en-US" sz="1800"/>
              <a:t>타임스탬프</a:t>
            </a:r>
            <a:r>
              <a:rPr lang="en-US" altLang="ko-KR" sz="1800"/>
              <a:t>][10</a:t>
            </a:r>
            <a:r>
              <a:rPr lang="ko-KR" altLang="en-US" sz="1800"/>
              <a:t>비트</a:t>
            </a:r>
            <a:r>
              <a:rPr lang="en-US" altLang="ko-KR" sz="1800"/>
              <a:t>: </a:t>
            </a:r>
            <a:r>
              <a:rPr lang="ko-KR" altLang="en-US" sz="1800"/>
              <a:t>노드 </a:t>
            </a:r>
            <a:r>
              <a:rPr lang="en" altLang="ko-KR" sz="1800"/>
              <a:t>ID][12</a:t>
            </a:r>
            <a:r>
              <a:rPr lang="ko-KR" altLang="en-US" sz="1800"/>
              <a:t>비트</a:t>
            </a:r>
            <a:r>
              <a:rPr lang="en-US" altLang="ko-KR" sz="1800"/>
              <a:t>: </a:t>
            </a:r>
            <a:r>
              <a:rPr lang="ko-KR" altLang="en-US" sz="1800"/>
              <a:t>시퀀스 번호</a:t>
            </a:r>
            <a:r>
              <a:rPr lang="en-US" altLang="ko-KR" sz="1800"/>
              <a:t>]</a:t>
            </a:r>
          </a:p>
          <a:p>
            <a:pPr lvl="2">
              <a:lnSpc>
                <a:spcPct val="120000"/>
              </a:lnSpc>
            </a:pPr>
            <a:r>
              <a:rPr lang="ko-KR" altLang="en-US" sz="1800"/>
              <a:t>분산 환경에서도 중복 없이 순차적 </a:t>
            </a:r>
            <a:r>
              <a:rPr lang="en-US" altLang="ko-KR" sz="1800"/>
              <a:t>ID</a:t>
            </a:r>
            <a:r>
              <a:rPr lang="ko-KR" altLang="en-US" sz="1800"/>
              <a:t> 생성하기 위한 규칙</a:t>
            </a:r>
            <a:endParaRPr lang="en-US" altLang="ko-KR" sz="1800"/>
          </a:p>
          <a:p>
            <a:pPr lvl="3">
              <a:lnSpc>
                <a:spcPct val="120000"/>
              </a:lnSpc>
            </a:pPr>
            <a:r>
              <a:rPr lang="ko-KR" altLang="en-US" sz="1600"/>
              <a:t>타임스탬프 </a:t>
            </a:r>
            <a:r>
              <a:rPr lang="en-US" altLang="ko-KR" sz="1600"/>
              <a:t>: </a:t>
            </a:r>
            <a:r>
              <a:rPr lang="ko-KR" altLang="en-US" sz="1600"/>
              <a:t>순차성</a:t>
            </a:r>
            <a:endParaRPr lang="en-US" altLang="ko-KR" sz="1600"/>
          </a:p>
          <a:p>
            <a:pPr lvl="3">
              <a:lnSpc>
                <a:spcPct val="120000"/>
              </a:lnSpc>
            </a:pPr>
            <a:r>
              <a:rPr lang="ko-KR" altLang="en-US" sz="1600"/>
              <a:t>노드</a:t>
            </a:r>
            <a:r>
              <a:rPr lang="en-US" altLang="ko-KR" sz="1600"/>
              <a:t>ID + </a:t>
            </a:r>
            <a:r>
              <a:rPr lang="ko-KR" altLang="en-US" sz="1600"/>
              <a:t>시퀀스 번호 </a:t>
            </a:r>
            <a:r>
              <a:rPr lang="en-US" altLang="ko-KR" sz="1600"/>
              <a:t>: </a:t>
            </a:r>
            <a:r>
              <a:rPr lang="ko-KR" altLang="en-US" sz="1600"/>
              <a:t>고유성</a:t>
            </a:r>
            <a:endParaRPr lang="en-US" altLang="ko-KR" sz="1600"/>
          </a:p>
          <a:p>
            <a:pPr lvl="1">
              <a:lnSpc>
                <a:spcPct val="120000"/>
              </a:lnSpc>
            </a:pPr>
            <a:r>
              <a:rPr lang="ko-KR" altLang="en-US"/>
              <a:t>유니크</a:t>
            </a:r>
            <a:r>
              <a:rPr lang="en-US" altLang="ko-KR"/>
              <a:t>, </a:t>
            </a:r>
            <a:r>
              <a:rPr lang="ko-KR" altLang="en-US"/>
              <a:t>시간 기반 순차성</a:t>
            </a:r>
            <a:r>
              <a:rPr lang="en-US" altLang="ko-KR"/>
              <a:t>, </a:t>
            </a:r>
            <a:r>
              <a:rPr lang="ko-KR" altLang="en-US"/>
              <a:t>분산 환경에서의 높은 성능</a:t>
            </a:r>
            <a:endParaRPr kumimoji="1" lang="en-US" altLang="ko-KR" sz="2800"/>
          </a:p>
          <a:p>
            <a:pPr lvl="1">
              <a:lnSpc>
                <a:spcPct val="120000"/>
              </a:lnSpc>
            </a:pPr>
            <a:r>
              <a:rPr kumimoji="1" lang="ko-KR" altLang="en-US"/>
              <a:t>미리 준비된 코드를 사용한다</a:t>
            </a:r>
            <a:r>
              <a:rPr kumimoji="1"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616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Spring Boot</a:t>
            </a:r>
            <a:r>
              <a:rPr kumimoji="1" lang="ko-KR" altLang="en-US"/>
              <a:t>는 </a:t>
            </a:r>
            <a:r>
              <a:rPr kumimoji="1" lang="en-US" altLang="ko-KR"/>
              <a:t>Client</a:t>
            </a:r>
            <a:r>
              <a:rPr kumimoji="1" lang="ko-KR" altLang="en-US"/>
              <a:t>의 요청을 처리하면서 </a:t>
            </a:r>
            <a:r>
              <a:rPr kumimoji="1" lang="ko-KR" altLang="en-US" err="1"/>
              <a:t>어딘가에</a:t>
            </a:r>
            <a:r>
              <a:rPr kumimoji="1" lang="ko-KR" altLang="en-US"/>
              <a:t> 상태를 관리해야 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데이터는 데이터베이스에 의해 안전하게 관리될 수 있다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894201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8E44F9-941A-C84D-AD12-46B306989DF7}"/>
              </a:ext>
            </a:extLst>
          </p:cNvPr>
          <p:cNvSpPr/>
          <p:nvPr/>
        </p:nvSpPr>
        <p:spPr>
          <a:xfrm>
            <a:off x="642876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Spring</a:t>
            </a:r>
          </a:p>
          <a:p>
            <a:pPr algn="ctr"/>
            <a:r>
              <a:rPr kumimoji="1" lang="en-US" altLang="ko-KR"/>
              <a:t>Boot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4135771" y="3075210"/>
            <a:ext cx="2292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1910B-636D-9E45-BEF1-3A975EFDEFCD}"/>
              </a:ext>
            </a:extLst>
          </p:cNvPr>
          <p:cNvSpPr/>
          <p:nvPr/>
        </p:nvSpPr>
        <p:spPr>
          <a:xfrm>
            <a:off x="857774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7670334" y="3075210"/>
            <a:ext cx="907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76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게시글 </a:t>
            </a:r>
            <a:r>
              <a:rPr kumimoji="1" lang="en-US" altLang="ko-KR"/>
              <a:t>CRUD API </a:t>
            </a:r>
            <a:r>
              <a:rPr kumimoji="1" lang="ko-KR" altLang="en-US"/>
              <a:t>및 테스트 데이터 삽입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게시글 생성</a:t>
            </a:r>
            <a:r>
              <a:rPr kumimoji="1" lang="en-US" altLang="ko-KR"/>
              <a:t>(C), </a:t>
            </a:r>
            <a:r>
              <a:rPr kumimoji="1" lang="ko-KR" altLang="en-US"/>
              <a:t>조회</a:t>
            </a:r>
            <a:r>
              <a:rPr kumimoji="1" lang="en-US" altLang="ko-KR"/>
              <a:t>(R), </a:t>
            </a:r>
            <a:r>
              <a:rPr kumimoji="1" lang="ko-KR" altLang="en-US"/>
              <a:t>수정</a:t>
            </a:r>
            <a:r>
              <a:rPr kumimoji="1" lang="en-US" altLang="ko-KR"/>
              <a:t>(U), </a:t>
            </a:r>
            <a:r>
              <a:rPr kumimoji="1" lang="ko-KR" altLang="en-US"/>
              <a:t>삭제</a:t>
            </a:r>
            <a:r>
              <a:rPr kumimoji="1" lang="en-US" altLang="ko-KR"/>
              <a:t>(D) API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1,200</a:t>
            </a:r>
            <a:r>
              <a:rPr kumimoji="1" lang="ko-KR" altLang="en-US"/>
              <a:t>만 건의 테스트 데이터 삽입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1</a:t>
            </a:r>
            <a:r>
              <a:rPr kumimoji="1" lang="ko-KR" altLang="en-US"/>
              <a:t>번 게시판에 </a:t>
            </a:r>
            <a:r>
              <a:rPr kumimoji="1" lang="en-US" altLang="ko-KR"/>
              <a:t>1,200</a:t>
            </a:r>
            <a:r>
              <a:rPr kumimoji="1" lang="ko-KR" altLang="en-US"/>
              <a:t>만 건의 게시글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대규모라기엔</a:t>
            </a:r>
            <a:r>
              <a:rPr kumimoji="1" lang="ko-KR" altLang="en-US"/>
              <a:t> 부족할 수 있지만</a:t>
            </a:r>
            <a:r>
              <a:rPr kumimoji="1" lang="en-US" altLang="ko-KR"/>
              <a:t>, </a:t>
            </a:r>
            <a:r>
              <a:rPr kumimoji="1" lang="ko-KR" altLang="en-US"/>
              <a:t>테스트에 유의미한 개수 생성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게시글 목록 조회는 이후에 진행한다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16114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대규모 데이터에서 게시글 목록 조회는 왜 복잡할까</a:t>
            </a:r>
            <a:r>
              <a:rPr kumimoji="1" lang="en-US" altLang="ko-KR">
                <a:ea typeface="맑은 고딕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모든 데이터를 한 번에 보여줄 수는 없다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메모리</a:t>
            </a:r>
            <a:r>
              <a:rPr kumimoji="1" lang="en-US" altLang="ko-KR"/>
              <a:t>, </a:t>
            </a:r>
            <a:r>
              <a:rPr kumimoji="1" lang="ko-KR" altLang="en-US"/>
              <a:t>네트워크</a:t>
            </a:r>
            <a:r>
              <a:rPr kumimoji="1" lang="en-US" altLang="ko-KR"/>
              <a:t>, </a:t>
            </a:r>
            <a:r>
              <a:rPr kumimoji="1" lang="ko-KR" altLang="en-US"/>
              <a:t>성능 등의 제약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페이징이 필요하다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2125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페이징을 처리하려면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서버 애플리케이션 내의 메모리로 디스크에 저장된 모든 데이터를 가져오고</a:t>
            </a:r>
            <a:r>
              <a:rPr kumimoji="1" lang="en-US" altLang="ko-KR"/>
              <a:t>,</a:t>
            </a:r>
            <a:r>
              <a:rPr kumimoji="1" lang="ko-KR" altLang="en-US"/>
              <a:t> 특정 페이지만 추출하는 것은 비효율적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디스크 접근은 메모리 접근보다 느리다</a:t>
            </a:r>
            <a:r>
              <a:rPr kumimoji="1" lang="en-US" altLang="ko-KR"/>
              <a:t>.</a:t>
            </a:r>
          </a:p>
          <a:p>
            <a:pPr lvl="3">
              <a:lnSpc>
                <a:spcPct val="120000"/>
              </a:lnSpc>
            </a:pPr>
            <a:r>
              <a:rPr kumimoji="1" lang="ko-KR" altLang="en-US"/>
              <a:t>디스크 </a:t>
            </a:r>
            <a:r>
              <a:rPr kumimoji="1" lang="en-US" altLang="ko-KR"/>
              <a:t>I/O </a:t>
            </a:r>
            <a:r>
              <a:rPr kumimoji="1" lang="ko-KR" altLang="en-US"/>
              <a:t>비용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디스크에 저장된 데이터는 메모리 용량을 초과할 수 있다</a:t>
            </a:r>
            <a:r>
              <a:rPr kumimoji="1" lang="en-US" altLang="ko-KR"/>
              <a:t>.</a:t>
            </a:r>
          </a:p>
          <a:p>
            <a:pPr lvl="3">
              <a:lnSpc>
                <a:spcPct val="120000"/>
              </a:lnSpc>
            </a:pPr>
            <a:r>
              <a:rPr lang="en" altLang="ko-KR"/>
              <a:t>Out of Memory(OOM)</a:t>
            </a:r>
            <a:endParaRPr lang="en-US" altLang="ko-KR"/>
          </a:p>
          <a:p>
            <a:pPr lvl="4">
              <a:lnSpc>
                <a:spcPct val="120000"/>
              </a:lnSpc>
            </a:pPr>
            <a:r>
              <a:rPr lang="ko-KR" altLang="en-US"/>
              <a:t>시스템에서 사용 가능한 메모리가 모두 사용되어 더 이상 할당할 수 없는 상황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데이터베이스에서 특정 페이지의 데이터만 바로 추출하는 방법 필요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페이징</a:t>
            </a:r>
            <a:r>
              <a:rPr kumimoji="1" lang="ko-KR" altLang="en-US"/>
              <a:t> 쿼리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513753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이러한 </a:t>
            </a:r>
            <a:r>
              <a:rPr kumimoji="1" lang="ko-KR" altLang="en-US" err="1"/>
              <a:t>페이징</a:t>
            </a:r>
            <a:r>
              <a:rPr kumimoji="1" lang="ko-KR" altLang="en-US"/>
              <a:t> 방식은 클라이언트 또는 서비스 특성에 따라서 크게 두 가지로 나뉜다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 번호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무한 스크롤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8717943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A20CE-0884-EF49-8210-5CA337CE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0122E-958F-F04A-A787-EE1DBE43E4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 sz="3200"/>
              <a:t>페이지 번호</a:t>
            </a:r>
            <a:endParaRPr kumimoji="1" lang="en-US" altLang="ko-KR" sz="3200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이동할 페이지 번호가 명시적으로 지정된다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원하는 페이지로 즉시 이동 가능</a:t>
            </a:r>
            <a:endParaRPr kumimoji="1"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35FA5E-51C7-F241-AE44-E5E6A43D81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 sz="3200"/>
              <a:t>무한 스크롤</a:t>
            </a:r>
            <a:endParaRPr kumimoji="1" lang="en-US" altLang="ko-KR" sz="3200"/>
          </a:p>
          <a:p>
            <a:pPr lvl="1">
              <a:lnSpc>
                <a:spcPct val="120000"/>
              </a:lnSpc>
            </a:pPr>
            <a:r>
              <a:rPr kumimoji="1" lang="ko-KR" altLang="en-US"/>
              <a:t>스크롤을 내리면 다음 데이터가 조회된다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더보기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주로 모바일 환경에서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D1A9D-1324-2F40-8255-4697607D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9" y="4444559"/>
            <a:ext cx="5687081" cy="106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BCDCA-89EA-5D47-A0B0-19D9B07E9A63}"/>
              </a:ext>
            </a:extLst>
          </p:cNvPr>
          <p:cNvSpPr txBox="1"/>
          <p:nvPr/>
        </p:nvSpPr>
        <p:spPr>
          <a:xfrm>
            <a:off x="0" y="58196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/>
              <a:t>각각의 방법을 하나씩 진행해보자</a:t>
            </a:r>
            <a:r>
              <a:rPr kumimoji="1" lang="en-US" altLang="ko-KR" sz="2400" b="1"/>
              <a:t>.</a:t>
            </a:r>
            <a:endParaRPr kumimoji="1"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4345213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페이지 번호 방식에서는 다음 두 가지 정보가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N</a:t>
            </a:r>
            <a:r>
              <a:rPr kumimoji="1" lang="ko-KR" altLang="en-US"/>
              <a:t>번 페이지에서 </a:t>
            </a:r>
            <a:r>
              <a:rPr kumimoji="1" lang="en-US" altLang="ko-KR"/>
              <a:t>M</a:t>
            </a:r>
            <a:r>
              <a:rPr kumimoji="1" lang="ko-KR" altLang="en-US"/>
              <a:t>개의 게시글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게시글의 개수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페이지 당 </a:t>
            </a:r>
            <a:r>
              <a:rPr kumimoji="1" lang="en-US" altLang="ko-KR"/>
              <a:t>30</a:t>
            </a:r>
            <a:r>
              <a:rPr kumimoji="1" lang="ko-KR" altLang="en-US"/>
              <a:t>개의 게시글을 보여주고</a:t>
            </a:r>
            <a:r>
              <a:rPr kumimoji="1" lang="en-US" altLang="ko-KR"/>
              <a:t>, </a:t>
            </a:r>
            <a:r>
              <a:rPr kumimoji="1" lang="ko-KR" altLang="en-US"/>
              <a:t>총 </a:t>
            </a:r>
            <a:r>
              <a:rPr kumimoji="1" lang="en-US" altLang="ko-KR"/>
              <a:t>94</a:t>
            </a:r>
            <a:r>
              <a:rPr kumimoji="1" lang="ko-KR" altLang="en-US"/>
              <a:t>개의 게시글이 있다면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사용자는 클라이언트 화면에서 </a:t>
            </a:r>
            <a:r>
              <a:rPr kumimoji="1" lang="en-US" altLang="ko-KR"/>
              <a:t>4</a:t>
            </a:r>
            <a:r>
              <a:rPr kumimoji="1" lang="ko-KR" altLang="en-US"/>
              <a:t>번 페이지까지 이동할 수 있다는 사실을 인지해야 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페이지 번호 활성화에 필요</a:t>
            </a: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5248794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N</a:t>
            </a:r>
            <a:r>
              <a:rPr kumimoji="1" lang="ko-KR" altLang="en-US"/>
              <a:t>번 페이지에서 </a:t>
            </a:r>
            <a:r>
              <a:rPr kumimoji="1" lang="en-US" altLang="ko-KR"/>
              <a:t>M</a:t>
            </a:r>
            <a:r>
              <a:rPr kumimoji="1" lang="ko-KR" altLang="en-US"/>
              <a:t>개의 게시글을 조회하려면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SQL offset, limit</a:t>
            </a:r>
            <a:r>
              <a:rPr kumimoji="1" lang="ko-KR" altLang="en-US"/>
              <a:t>을 활용하여 페이지 쿼리를 할 수 있을 것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offset </a:t>
            </a:r>
            <a:r>
              <a:rPr kumimoji="1" lang="ko-KR" altLang="en-US"/>
              <a:t>지점부터 </a:t>
            </a:r>
            <a:r>
              <a:rPr kumimoji="1" lang="en-US" altLang="ko-KR"/>
              <a:t>limit</a:t>
            </a:r>
            <a:r>
              <a:rPr kumimoji="1" lang="ko-KR" altLang="en-US"/>
              <a:t>개의 데이터 조회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SELECT </a:t>
            </a:r>
            <a:r>
              <a:rPr kumimoji="1" lang="ko-KR" altLang="en-US"/>
              <a:t>쿼리로 만들어보면</a:t>
            </a:r>
            <a:r>
              <a:rPr kumimoji="1" lang="en-US" altLang="ko-KR"/>
              <a:t>?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543562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게시판별 게시글</a:t>
            </a:r>
            <a:r>
              <a:rPr kumimoji="1" lang="en-US" altLang="ko-KR"/>
              <a:t> </a:t>
            </a:r>
            <a:r>
              <a:rPr kumimoji="1" lang="ko-KR" altLang="en-US"/>
              <a:t>목록 최신순 조회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shard key = </a:t>
            </a:r>
            <a:r>
              <a:rPr kumimoji="1" lang="en-US" altLang="ko-KR" err="1"/>
              <a:t>board_id</a:t>
            </a:r>
            <a:r>
              <a:rPr kumimoji="1" lang="en-US" altLang="ko-KR"/>
              <a:t> </a:t>
            </a:r>
            <a:r>
              <a:rPr kumimoji="1" lang="ko-KR" altLang="en-US"/>
              <a:t>이기 때문에</a:t>
            </a:r>
            <a:r>
              <a:rPr kumimoji="1" lang="en-US" altLang="ko-KR"/>
              <a:t>, </a:t>
            </a:r>
            <a:r>
              <a:rPr kumimoji="1" lang="ko-KR" altLang="en-US"/>
              <a:t>단일 </a:t>
            </a:r>
            <a:r>
              <a:rPr kumimoji="1" lang="ko-KR" altLang="en-US" err="1"/>
              <a:t>샤드에서</a:t>
            </a:r>
            <a:r>
              <a:rPr kumimoji="1" lang="en-US" altLang="ko-KR"/>
              <a:t> </a:t>
            </a:r>
            <a:r>
              <a:rPr kumimoji="1" lang="ko-KR" altLang="en-US"/>
              <a:t>조회할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limit = M</a:t>
            </a:r>
            <a:r>
              <a:rPr kumimoji="1" lang="ko-KR" altLang="en-US"/>
              <a:t>개의 게시글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offset = (N</a:t>
            </a:r>
            <a:r>
              <a:rPr kumimoji="1" lang="ko-KR" altLang="en-US"/>
              <a:t>번 페이지</a:t>
            </a:r>
            <a:r>
              <a:rPr kumimoji="1" lang="en-US" altLang="ko-KR"/>
              <a:t> - 1) * M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N &gt; 0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* from </a:t>
            </a:r>
            <a:r>
              <a:rPr kumimoji="1" lang="en-US" altLang="ko-KR" b="1"/>
              <a:t>article </a:t>
            </a:r>
            <a:r>
              <a:rPr kumimoji="1" lang="en-US" altLang="ko-KR" sz="2200" b="1"/>
              <a:t>// </a:t>
            </a:r>
            <a:r>
              <a:rPr kumimoji="1" lang="ko-KR" altLang="en-US" sz="2200" b="1"/>
              <a:t>게시글 테이블</a:t>
            </a:r>
            <a:endParaRPr kumimoji="1" lang="en-US" altLang="ko-KR" b="1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b="1" err="1"/>
              <a:t>board_id</a:t>
            </a:r>
            <a:r>
              <a:rPr kumimoji="1" lang="en-US" altLang="ko-KR" b="1"/>
              <a:t> = {</a:t>
            </a:r>
            <a:r>
              <a:rPr kumimoji="1" lang="en-US" altLang="ko-KR" b="1" err="1"/>
              <a:t>board_id</a:t>
            </a:r>
            <a:r>
              <a:rPr kumimoji="1" lang="en-US" altLang="ko-KR" b="1"/>
              <a:t>} </a:t>
            </a:r>
            <a:r>
              <a:rPr kumimoji="1" lang="en-US" altLang="ko-KR" sz="2200" b="1"/>
              <a:t>// </a:t>
            </a:r>
            <a:r>
              <a:rPr kumimoji="1" lang="ko-KR" altLang="en-US" sz="2200" b="1"/>
              <a:t>게시판별</a:t>
            </a:r>
            <a:endParaRPr kumimoji="1" lang="en-US" altLang="ko-KR" b="1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</a:t>
            </a:r>
            <a:r>
              <a:rPr kumimoji="1" lang="en-US" altLang="ko-KR" b="1"/>
              <a:t>order by </a:t>
            </a:r>
            <a:r>
              <a:rPr kumimoji="1" lang="en-US" altLang="ko-KR" b="1" err="1"/>
              <a:t>created_at</a:t>
            </a:r>
            <a:r>
              <a:rPr kumimoji="1" lang="en-US" altLang="ko-KR" b="1"/>
              <a:t> desc </a:t>
            </a:r>
            <a:r>
              <a:rPr kumimoji="1" lang="en-US" altLang="ko-KR" sz="2200" b="1"/>
              <a:t>// </a:t>
            </a:r>
            <a:r>
              <a:rPr kumimoji="1" lang="ko-KR" altLang="en-US" sz="2200" b="1"/>
              <a:t>최신순</a:t>
            </a:r>
            <a:endParaRPr kumimoji="1" lang="en-US" altLang="ko-KR" b="1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</a:t>
            </a:r>
            <a:r>
              <a:rPr kumimoji="1" lang="en-US" altLang="ko-KR" b="1"/>
              <a:t>limit {limit} offset {offset}; </a:t>
            </a:r>
            <a:r>
              <a:rPr kumimoji="1" lang="en-US" altLang="ko-KR" sz="2200" b="1"/>
              <a:t>// N</a:t>
            </a:r>
            <a:r>
              <a:rPr kumimoji="1" lang="ko-KR" altLang="en-US" sz="2200" b="1"/>
              <a:t>번 페이지에서 </a:t>
            </a:r>
            <a:r>
              <a:rPr kumimoji="1" lang="en-US" altLang="ko-KR" sz="2200" b="1"/>
              <a:t>M</a:t>
            </a:r>
            <a:r>
              <a:rPr kumimoji="1" lang="ko-KR" altLang="en-US" sz="2200" b="1"/>
              <a:t>개</a:t>
            </a:r>
            <a:endParaRPr kumimoji="1" lang="en-US" altLang="ko-KR" b="1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7950230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페이징</a:t>
            </a:r>
            <a:r>
              <a:rPr kumimoji="1" lang="ko-KR" altLang="en-US"/>
              <a:t> 쿼리는 완성되었다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과연 잘 동작할까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1</a:t>
            </a:r>
            <a:r>
              <a:rPr kumimoji="1" lang="ko-KR" altLang="en-US"/>
              <a:t>번 게시판</a:t>
            </a:r>
            <a:r>
              <a:rPr kumimoji="1" lang="en-US" altLang="ko-KR"/>
              <a:t>, 4</a:t>
            </a:r>
            <a:r>
              <a:rPr kumimoji="1" lang="ko-KR" altLang="en-US"/>
              <a:t>번 페이지에서 </a:t>
            </a:r>
            <a:r>
              <a:rPr kumimoji="1" lang="en-US" altLang="ko-KR"/>
              <a:t>30</a:t>
            </a:r>
            <a:r>
              <a:rPr kumimoji="1" lang="ko-KR" altLang="en-US"/>
              <a:t>건의 데이터를 조회해보자</a:t>
            </a:r>
            <a:r>
              <a:rPr kumimoji="1" lang="en-US" altLang="ko-KR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* from article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1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-US" altLang="ko-KR" err="1"/>
              <a:t>created_at</a:t>
            </a:r>
            <a:r>
              <a:rPr kumimoji="1" lang="en-US" altLang="ko-KR"/>
              <a:t> desc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limit 30 offset 90;</a:t>
            </a:r>
          </a:p>
        </p:txBody>
      </p:sp>
    </p:spTree>
    <p:extLst>
      <p:ext uri="{BB962C8B-B14F-4D97-AF65-F5344CB8AC3E}">
        <p14:creationId xmlns:p14="http://schemas.microsoft.com/office/powerpoint/2010/main" val="13130448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26153E-D67A-2C44-A046-9DE79DEC048C}"/>
              </a:ext>
            </a:extLst>
          </p:cNvPr>
          <p:cNvSpPr txBox="1"/>
          <p:nvPr/>
        </p:nvSpPr>
        <p:spPr>
          <a:xfrm>
            <a:off x="0" y="48847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고작 </a:t>
            </a:r>
            <a:r>
              <a:rPr kumimoji="1" lang="en-US" altLang="ko-KR" sz="2000"/>
              <a:t>1,200</a:t>
            </a:r>
            <a:r>
              <a:rPr kumimoji="1" lang="ko-KR" altLang="en-US" sz="2000"/>
              <a:t>만 건의 데이터에서 </a:t>
            </a:r>
            <a:r>
              <a:rPr kumimoji="1" lang="en-US" altLang="ko-KR" sz="2000"/>
              <a:t>30</a:t>
            </a:r>
            <a:r>
              <a:rPr kumimoji="1" lang="ko-KR" altLang="en-US" sz="2000"/>
              <a:t>개의 게시글을 조회하는데 </a:t>
            </a:r>
            <a:r>
              <a:rPr kumimoji="1" lang="en-US" altLang="ko-KR" sz="2000"/>
              <a:t>4</a:t>
            </a:r>
            <a:r>
              <a:rPr kumimoji="1" lang="ko-KR" altLang="en-US" sz="2000"/>
              <a:t>초가 소요되었다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정상적으로 서비스하기엔 어려운 상황이다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E88E3-F07F-4E4D-B46B-6644895B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70" y="2985994"/>
            <a:ext cx="6257460" cy="8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3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서비스가 활성화되면서 </a:t>
            </a:r>
            <a:r>
              <a:rPr kumimoji="1" lang="en-US" altLang="ko-KR"/>
              <a:t>Client</a:t>
            </a:r>
            <a:r>
              <a:rPr kumimoji="1" lang="ko-KR" altLang="en-US"/>
              <a:t>의 요청이 많아졌다고 가정해보자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서버의 리소스 부족으로 인해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단일 서버</a:t>
            </a:r>
            <a:r>
              <a:rPr kumimoji="1" lang="en-US" altLang="ko-KR"/>
              <a:t>,</a:t>
            </a:r>
            <a:r>
              <a:rPr kumimoji="1" lang="ko-KR" altLang="en-US"/>
              <a:t> 단일 애플리케이션에서 더이상 감당할 수 없는 지경이 된 것이다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894201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8E44F9-941A-C84D-AD12-46B306989DF7}"/>
              </a:ext>
            </a:extLst>
          </p:cNvPr>
          <p:cNvSpPr/>
          <p:nvPr/>
        </p:nvSpPr>
        <p:spPr>
          <a:xfrm>
            <a:off x="642876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Spring</a:t>
            </a:r>
          </a:p>
          <a:p>
            <a:pPr algn="ctr"/>
            <a:r>
              <a:rPr kumimoji="1" lang="en-US" altLang="ko-KR"/>
              <a:t>Boot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4135771" y="3075210"/>
            <a:ext cx="2292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1910B-636D-9E45-BEF1-3A975EFDEFCD}"/>
              </a:ext>
            </a:extLst>
          </p:cNvPr>
          <p:cNvSpPr/>
          <p:nvPr/>
        </p:nvSpPr>
        <p:spPr>
          <a:xfrm>
            <a:off x="857774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7670334" y="3075210"/>
            <a:ext cx="907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5435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26153E-D67A-2C44-A046-9DE79DEC048C}"/>
              </a:ext>
            </a:extLst>
          </p:cNvPr>
          <p:cNvSpPr txBox="1"/>
          <p:nvPr/>
        </p:nvSpPr>
        <p:spPr>
          <a:xfrm>
            <a:off x="0" y="488478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explain </a:t>
            </a:r>
            <a:r>
              <a:rPr kumimoji="1" lang="ko-KR" altLang="en-US" sz="2000"/>
              <a:t>명령어를 사용하여 </a:t>
            </a:r>
            <a:r>
              <a:rPr kumimoji="1" lang="en-US" altLang="ko-KR" sz="2000"/>
              <a:t>Query Plan</a:t>
            </a:r>
            <a:r>
              <a:rPr kumimoji="1" lang="ko-KR" altLang="en-US" sz="2000"/>
              <a:t>을 확인해보자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 b="1"/>
          </a:p>
          <a:p>
            <a:pPr algn="ctr"/>
            <a:r>
              <a:rPr kumimoji="1" lang="en-US" altLang="ko-KR" sz="2000" b="1"/>
              <a:t>Query Plan : </a:t>
            </a:r>
            <a:r>
              <a:rPr kumimoji="1" lang="ko-KR" altLang="en-US" sz="2000" b="1"/>
              <a:t>데이터베이스에서 쿼리에 의해 데이터 접근이 실행되는 계획 또는 절차</a:t>
            </a:r>
            <a:endParaRPr kumimoji="1" lang="en-US" altLang="ko-KR" sz="2000" b="1"/>
          </a:p>
          <a:p>
            <a:pPr algn="ctr"/>
            <a:r>
              <a:rPr kumimoji="1" lang="ko-KR" altLang="en-US" sz="2000" b="1"/>
              <a:t>사용법 </a:t>
            </a:r>
            <a:r>
              <a:rPr kumimoji="1" lang="en-US" altLang="ko-KR" sz="2000" b="1"/>
              <a:t>: explain {query}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5F0F7-D462-9A4B-98CA-57003F04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70" y="2985994"/>
            <a:ext cx="6257460" cy="8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824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06208-4E42-724E-A492-746B6E5A3D5F}"/>
              </a:ext>
            </a:extLst>
          </p:cNvPr>
          <p:cNvSpPr txBox="1"/>
          <p:nvPr/>
        </p:nvSpPr>
        <p:spPr>
          <a:xfrm>
            <a:off x="0" y="2324198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1" lang="en-US" altLang="ko-KR" sz="2000"/>
              <a:t>explain select * from article where 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 = 1 order by </a:t>
            </a:r>
            <a:r>
              <a:rPr kumimoji="1" lang="en-US" altLang="ko-KR" sz="2000" err="1"/>
              <a:t>created_at</a:t>
            </a:r>
            <a:r>
              <a:rPr kumimoji="1" lang="en-US" altLang="ko-KR" sz="2000"/>
              <a:t> desc limit 30 offset 90;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type = ALL</a:t>
            </a:r>
          </a:p>
          <a:p>
            <a:pPr algn="ctr"/>
            <a:r>
              <a:rPr kumimoji="1" lang="ko-KR" altLang="en-US" sz="2000"/>
              <a:t>테이블 전체를 읽는다</a:t>
            </a:r>
            <a:r>
              <a:rPr kumimoji="1" lang="en-US" altLang="ko-KR" sz="2000"/>
              <a:t>.(</a:t>
            </a:r>
            <a:r>
              <a:rPr kumimoji="1" lang="ko-KR" altLang="en-US" sz="2000"/>
              <a:t>풀 스캔</a:t>
            </a:r>
            <a:r>
              <a:rPr kumimoji="1" lang="en-US" altLang="ko-KR" sz="2000"/>
              <a:t>)</a:t>
            </a:r>
          </a:p>
          <a:p>
            <a:pPr algn="ctr"/>
            <a:endParaRPr kumimoji="1" lang="en-US" altLang="ko-KR" sz="2000"/>
          </a:p>
          <a:p>
            <a:pPr algn="ctr"/>
            <a:r>
              <a:rPr kumimoji="1" lang="en-US" altLang="ko-KR" sz="2000"/>
              <a:t>Extras = Using where; Using </a:t>
            </a:r>
            <a:r>
              <a:rPr kumimoji="1" lang="en-US" altLang="ko-KR" sz="2000" err="1"/>
              <a:t>filesort</a:t>
            </a:r>
            <a:r>
              <a:rPr kumimoji="1" lang="en-US" altLang="ko-KR" sz="2000"/>
              <a:t> </a:t>
            </a:r>
          </a:p>
          <a:p>
            <a:pPr algn="ctr"/>
            <a:r>
              <a:rPr kumimoji="1" lang="en-US" altLang="ko-KR" sz="2000"/>
              <a:t>where</a:t>
            </a:r>
            <a:r>
              <a:rPr kumimoji="1" lang="ko-KR" altLang="en-US" sz="2000"/>
              <a:t>절로 조건에 대해 필터링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데이터가 많기 때문에 메모리에서 정렬을 수행할 수 없어서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파일</a:t>
            </a:r>
            <a:r>
              <a:rPr kumimoji="1" lang="en-US" altLang="ko-KR" sz="2000"/>
              <a:t>(</a:t>
            </a:r>
            <a:r>
              <a:rPr kumimoji="1" lang="ko-KR" altLang="en-US" sz="2000"/>
              <a:t>디스크</a:t>
            </a:r>
            <a:r>
              <a:rPr kumimoji="1" lang="en-US" altLang="ko-KR" sz="2000"/>
              <a:t>)</a:t>
            </a:r>
            <a:r>
              <a:rPr kumimoji="1" lang="ko-KR" altLang="en-US" sz="2000"/>
              <a:t>에서 데이터를 정렬하는 </a:t>
            </a:r>
            <a:r>
              <a:rPr kumimoji="1" lang="en-US" altLang="ko-KR" sz="2000" err="1"/>
              <a:t>filesort</a:t>
            </a:r>
            <a:r>
              <a:rPr kumimoji="1" lang="en-US" altLang="ko-KR" sz="2000"/>
              <a:t> </a:t>
            </a:r>
            <a:r>
              <a:rPr kumimoji="1" lang="ko-KR" altLang="en-US" sz="2000"/>
              <a:t>수행</a:t>
            </a:r>
            <a:r>
              <a:rPr kumimoji="1" lang="en-US" altLang="ko-KR" sz="20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D50F79-AAA8-D040-B342-2446213D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" y="2829112"/>
            <a:ext cx="12072746" cy="11997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516A62-BD2F-324A-ACDF-85E71BAB76FC}"/>
              </a:ext>
            </a:extLst>
          </p:cNvPr>
          <p:cNvSpPr/>
          <p:nvPr/>
        </p:nvSpPr>
        <p:spPr>
          <a:xfrm flipH="1">
            <a:off x="3666225" y="3175887"/>
            <a:ext cx="586595" cy="6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76327A-7F4C-AF46-828B-77CCCF5E6F3C}"/>
              </a:ext>
            </a:extLst>
          </p:cNvPr>
          <p:cNvSpPr/>
          <p:nvPr/>
        </p:nvSpPr>
        <p:spPr>
          <a:xfrm flipH="1">
            <a:off x="9494805" y="3173800"/>
            <a:ext cx="2487285" cy="6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45083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06208-4E42-724E-A492-746B6E5A3D5F}"/>
              </a:ext>
            </a:extLst>
          </p:cNvPr>
          <p:cNvSpPr txBox="1"/>
          <p:nvPr/>
        </p:nvSpPr>
        <p:spPr>
          <a:xfrm>
            <a:off x="0" y="2324198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1" lang="en-US" altLang="ko-KR" sz="2000"/>
              <a:t>explain select * from article where 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 = 1 order by </a:t>
            </a:r>
            <a:r>
              <a:rPr kumimoji="1" lang="en-US" altLang="ko-KR" sz="2000" err="1"/>
              <a:t>created_at</a:t>
            </a:r>
            <a:r>
              <a:rPr kumimoji="1" lang="en-US" altLang="ko-KR" sz="2000"/>
              <a:t> desc limit 30 offset 90;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전체 데이터에 대해 필터링 및 정렬하기 때문에 아주 큰 비용이 든 것이다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  <a:p>
            <a:pPr algn="ctr"/>
            <a:r>
              <a:rPr kumimoji="1" lang="ko-KR" altLang="en-US" sz="2000"/>
              <a:t>이러한 문제를 해결하려면</a:t>
            </a:r>
            <a:r>
              <a:rPr kumimoji="1" lang="en-US" altLang="ko-KR" sz="2000"/>
              <a:t>?</a:t>
            </a:r>
          </a:p>
          <a:p>
            <a:pPr algn="ctr"/>
            <a:r>
              <a:rPr kumimoji="1" lang="ko-KR" altLang="en-US" sz="2000" b="1"/>
              <a:t>인덱스</a:t>
            </a:r>
            <a:r>
              <a:rPr kumimoji="1" lang="ko-KR" altLang="en-US" sz="2000"/>
              <a:t>를 사용해보자</a:t>
            </a:r>
            <a:r>
              <a:rPr kumimoji="1" lang="en-US" altLang="ko-KR" sz="20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3C6FAA-E46A-7A41-A5EF-009E90EF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" y="2829112"/>
            <a:ext cx="12072746" cy="11997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669E6D-462B-1144-B67E-EA0FC9057158}"/>
              </a:ext>
            </a:extLst>
          </p:cNvPr>
          <p:cNvSpPr/>
          <p:nvPr/>
        </p:nvSpPr>
        <p:spPr>
          <a:xfrm flipH="1">
            <a:off x="3666225" y="3175887"/>
            <a:ext cx="586595" cy="6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BCBD1-A1CC-B44E-8300-752D70052382}"/>
              </a:ext>
            </a:extLst>
          </p:cNvPr>
          <p:cNvSpPr/>
          <p:nvPr/>
        </p:nvSpPr>
        <p:spPr>
          <a:xfrm flipH="1">
            <a:off x="9494805" y="3173800"/>
            <a:ext cx="2487285" cy="6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9302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데이터를 빠르게 찾기 위한 방법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인덱스 관리를 위해 부가적인 쓰기 작업과 공간이 필요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다양한 데이터 특성과 쿼리를 지원하는 다양한 자료구조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B+ tree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Hash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LSM tree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R tree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Bitmap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2174720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DBFC1-3043-BF43-8F48-BE57E116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FF4B-3EC8-F844-94E4-0E29A48DD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en-US" altLang="ko-KR"/>
              <a:t>Relational Database</a:t>
            </a:r>
            <a:r>
              <a:rPr kumimoji="1" lang="ko-KR" altLang="en-US"/>
              <a:t>에서는 주로 </a:t>
            </a:r>
            <a:r>
              <a:rPr kumimoji="1" lang="en-US" altLang="ko-KR"/>
              <a:t>B+</a:t>
            </a:r>
            <a:r>
              <a:rPr kumimoji="1" lang="ko-KR" altLang="en-US"/>
              <a:t> </a:t>
            </a:r>
            <a:r>
              <a:rPr kumimoji="1" lang="en-US" altLang="ko-KR"/>
              <a:t>tree(</a:t>
            </a:r>
            <a:r>
              <a:rPr lang="en" altLang="ko-KR"/>
              <a:t>Balanced Tree</a:t>
            </a:r>
            <a:r>
              <a:rPr lang="en-US" altLang="ko-KR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/>
              <a:t>데이터가 정렬된 상태로 저장된다</a:t>
            </a:r>
            <a:r>
              <a:rPr lang="en-US" altLang="ko-KR"/>
              <a:t>.</a:t>
            </a:r>
          </a:p>
          <a:p>
            <a:pPr lvl="1">
              <a:lnSpc>
                <a:spcPct val="110000"/>
              </a:lnSpc>
            </a:pPr>
            <a:r>
              <a:rPr kumimoji="1" lang="ko-KR" altLang="en-US"/>
              <a:t>검색</a:t>
            </a:r>
            <a:r>
              <a:rPr kumimoji="1" lang="en-US" altLang="ko-KR"/>
              <a:t>,</a:t>
            </a:r>
            <a:r>
              <a:rPr kumimoji="1" lang="ko-KR" altLang="en-US"/>
              <a:t> 삽입</a:t>
            </a:r>
            <a:r>
              <a:rPr kumimoji="1" lang="en-US" altLang="ko-KR"/>
              <a:t>,</a:t>
            </a:r>
            <a:r>
              <a:rPr kumimoji="1" lang="ko-KR" altLang="en-US"/>
              <a:t> 삭제 연산을 로그 시간에 수행 가능</a:t>
            </a:r>
            <a:endParaRPr kumimoji="1" lang="en-US" altLang="ko-KR"/>
          </a:p>
          <a:p>
            <a:pPr lvl="1">
              <a:lnSpc>
                <a:spcPct val="110000"/>
              </a:lnSpc>
            </a:pPr>
            <a:r>
              <a:rPr kumimoji="1" lang="ko-KR" altLang="en-US"/>
              <a:t>트리 구조에서 </a:t>
            </a:r>
            <a:r>
              <a:rPr kumimoji="1" lang="en-US" altLang="ko-KR"/>
              <a:t>leaf node </a:t>
            </a:r>
            <a:r>
              <a:rPr kumimoji="1" lang="ko-KR" altLang="en-US"/>
              <a:t>간 연결되기 때문에 범위 검색 효율적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41277-8B5B-1140-8159-AF4A29F89F8D}"/>
              </a:ext>
            </a:extLst>
          </p:cNvPr>
          <p:cNvSpPr/>
          <p:nvPr/>
        </p:nvSpPr>
        <p:spPr>
          <a:xfrm>
            <a:off x="6488706" y="4102055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15BAAE-3EB5-CE40-9EF2-5C09FF8A231A}"/>
              </a:ext>
            </a:extLst>
          </p:cNvPr>
          <p:cNvSpPr/>
          <p:nvPr/>
        </p:nvSpPr>
        <p:spPr>
          <a:xfrm>
            <a:off x="5601903" y="4993735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C86440-0004-324B-ACBF-AAAC211BC86D}"/>
              </a:ext>
            </a:extLst>
          </p:cNvPr>
          <p:cNvSpPr/>
          <p:nvPr/>
        </p:nvSpPr>
        <p:spPr>
          <a:xfrm>
            <a:off x="7363203" y="4993735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31067-0C18-1B4A-8672-C4E9A47D160B}"/>
              </a:ext>
            </a:extLst>
          </p:cNvPr>
          <p:cNvSpPr/>
          <p:nvPr/>
        </p:nvSpPr>
        <p:spPr>
          <a:xfrm>
            <a:off x="7002301" y="4102055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31D106-1FC5-CC4E-98E8-544220F71287}"/>
              </a:ext>
            </a:extLst>
          </p:cNvPr>
          <p:cNvSpPr/>
          <p:nvPr/>
        </p:nvSpPr>
        <p:spPr>
          <a:xfrm>
            <a:off x="7879756" y="4993734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82E6BA-C972-5444-A608-ECB5F8594C43}"/>
              </a:ext>
            </a:extLst>
          </p:cNvPr>
          <p:cNvSpPr/>
          <p:nvPr/>
        </p:nvSpPr>
        <p:spPr>
          <a:xfrm>
            <a:off x="5156828" y="6035596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렬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1A4EEF-2D48-9D48-9C44-F65A1279148F}"/>
              </a:ext>
            </a:extLst>
          </p:cNvPr>
          <p:cNvSpPr/>
          <p:nvPr/>
        </p:nvSpPr>
        <p:spPr>
          <a:xfrm>
            <a:off x="6494113" y="6035601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E0FCB-2679-FE46-8692-BE7B2E3358EE}"/>
              </a:ext>
            </a:extLst>
          </p:cNvPr>
          <p:cNvSpPr/>
          <p:nvPr/>
        </p:nvSpPr>
        <p:spPr>
          <a:xfrm>
            <a:off x="7327152" y="6035596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E675BF-7DC8-FC46-A53B-12FBD51FD646}"/>
              </a:ext>
            </a:extLst>
          </p:cNvPr>
          <p:cNvSpPr/>
          <p:nvPr/>
        </p:nvSpPr>
        <p:spPr>
          <a:xfrm>
            <a:off x="7842187" y="6035598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B6C4A3-5132-754D-A1FF-AE026B9B3D84}"/>
              </a:ext>
            </a:extLst>
          </p:cNvPr>
          <p:cNvSpPr/>
          <p:nvPr/>
        </p:nvSpPr>
        <p:spPr>
          <a:xfrm>
            <a:off x="9274466" y="6035598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터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A0232EA-45A1-764C-937E-A014B520792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670423" y="6378533"/>
            <a:ext cx="823690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E7798B2-953A-2242-B243-E3ED0A03888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7007708" y="6378533"/>
            <a:ext cx="31944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90CBC55-A79F-664E-B8A9-3CADC8D3E53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8355782" y="6378535"/>
            <a:ext cx="918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326CC21-B5C1-5846-84E8-8A3AC263A4B1}"/>
              </a:ext>
            </a:extLst>
          </p:cNvPr>
          <p:cNvCxnSpPr>
            <a:cxnSpLocks/>
          </p:cNvCxnSpPr>
          <p:nvPr/>
        </p:nvCxnSpPr>
        <p:spPr>
          <a:xfrm flipV="1">
            <a:off x="5155571" y="5679607"/>
            <a:ext cx="446332" cy="35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3572592-9650-F943-9794-8BD0707FAC1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115498" y="5692663"/>
            <a:ext cx="635413" cy="342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C82E0D74-EE1A-3C4E-905E-4B9F21E8E869}"/>
              </a:ext>
            </a:extLst>
          </p:cNvPr>
          <p:cNvCxnSpPr>
            <a:cxnSpLocks/>
          </p:cNvCxnSpPr>
          <p:nvPr/>
        </p:nvCxnSpPr>
        <p:spPr>
          <a:xfrm flipV="1">
            <a:off x="7830689" y="5679607"/>
            <a:ext cx="46109" cy="355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6E98BA-E318-ED40-ABDB-F5840A2B0D1F}"/>
              </a:ext>
            </a:extLst>
          </p:cNvPr>
          <p:cNvSpPr/>
          <p:nvPr/>
        </p:nvSpPr>
        <p:spPr>
          <a:xfrm>
            <a:off x="4641976" y="6035597"/>
            <a:ext cx="513595" cy="68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</a:t>
            </a: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578BBD0B-85BC-6544-84D3-D3046B3E17A9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403400" y="5692664"/>
            <a:ext cx="1127864" cy="34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6AE829D2-5FC7-C343-B3F4-6E79EE8DDF3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858701" y="4787928"/>
            <a:ext cx="630005" cy="20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80E00AB-8BB2-3B46-86DC-C9CE0ED53672}"/>
              </a:ext>
            </a:extLst>
          </p:cNvPr>
          <p:cNvCxnSpPr>
            <a:cxnSpLocks/>
          </p:cNvCxnSpPr>
          <p:nvPr/>
        </p:nvCxnSpPr>
        <p:spPr>
          <a:xfrm flipH="1" flipV="1">
            <a:off x="7002301" y="4787929"/>
            <a:ext cx="839886" cy="205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220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인덱스를 추가하면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쓰기 시점에 </a:t>
            </a:r>
            <a:r>
              <a:rPr kumimoji="1" lang="en-US" altLang="ko-KR"/>
              <a:t>B+ tree </a:t>
            </a:r>
            <a:r>
              <a:rPr kumimoji="1" lang="ko-KR" altLang="en-US"/>
              <a:t>구조의 정렬된 상태의 데이터가 생성된다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이미 인덱스로 지정된 컬럼에 대해 정렬된 상태를 가지고 있기 때문에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조회 시점에 전체 데이터를 정렬하고 필터링할 필요가 없다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</a:t>
            </a:r>
            <a:r>
              <a:rPr kumimoji="1" lang="ko-KR" altLang="en-US"/>
              <a:t>조회 쿼리를 빠르게 수행할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게시판 별 최신순</a:t>
            </a:r>
            <a:r>
              <a:rPr kumimoji="1" lang="en-US" altLang="ko-KR"/>
              <a:t> </a:t>
            </a:r>
            <a:r>
              <a:rPr kumimoji="1" lang="ko-KR" altLang="en-US"/>
              <a:t>조회를 위한 인덱스를 만들어보자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4455938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/>
              <a:t>create index </a:t>
            </a:r>
            <a:r>
              <a:rPr lang="en" altLang="ko-KR" err="1"/>
              <a:t>idx_board_id_article_id</a:t>
            </a:r>
            <a:r>
              <a:rPr lang="en" altLang="ko-KR"/>
              <a:t> on article(</a:t>
            </a:r>
            <a:r>
              <a:rPr lang="en" altLang="ko-KR" err="1"/>
              <a:t>board_id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</a:t>
            </a:r>
            <a:r>
              <a:rPr lang="en" altLang="ko-KR" err="1"/>
              <a:t>article_id</a:t>
            </a:r>
            <a:r>
              <a:rPr lang="en" altLang="ko-KR"/>
              <a:t> desc);</a:t>
            </a:r>
          </a:p>
          <a:p>
            <a:pPr lvl="1">
              <a:lnSpc>
                <a:spcPct val="120000"/>
              </a:lnSpc>
            </a:pPr>
            <a:r>
              <a:rPr kumimoji="1" lang="en-US" altLang="ko-KR" err="1"/>
              <a:t>board_id</a:t>
            </a:r>
            <a:r>
              <a:rPr kumimoji="1" lang="ko-KR" altLang="en-US"/>
              <a:t> 오름차순 정렬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ko-KR" altLang="en-US"/>
              <a:t> 내림차순 정렬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인덱스는 순서가 중요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게시판별로 생성 시간 순으로 정렬된 상태의 데이터가 만들어질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7F20B2-84D0-024B-A4C2-ED112450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8" y="4149403"/>
            <a:ext cx="10789964" cy="8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/>
              <a:t>create index </a:t>
            </a:r>
            <a:r>
              <a:rPr lang="en" altLang="ko-KR" err="1"/>
              <a:t>idx_board_id_article_id</a:t>
            </a:r>
            <a:r>
              <a:rPr lang="en" altLang="ko-KR"/>
              <a:t> on article(</a:t>
            </a:r>
            <a:r>
              <a:rPr lang="en" altLang="ko-KR" err="1"/>
              <a:t>board_id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</a:t>
            </a:r>
            <a:r>
              <a:rPr lang="en" altLang="ko-KR" err="1"/>
              <a:t>article_id</a:t>
            </a:r>
            <a:r>
              <a:rPr lang="en" altLang="ko-KR"/>
              <a:t> desc);</a:t>
            </a:r>
          </a:p>
          <a:p>
            <a:pPr lvl="1">
              <a:lnSpc>
                <a:spcPct val="120000"/>
              </a:lnSpc>
            </a:pPr>
            <a:r>
              <a:rPr kumimoji="1" lang="en-US" altLang="ko-KR" err="1"/>
              <a:t>board_id</a:t>
            </a:r>
            <a:r>
              <a:rPr kumimoji="1" lang="ko-KR" altLang="en-US"/>
              <a:t> 오름차순 정렬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ko-KR" altLang="en-US"/>
              <a:t> 내림차순 정렬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인덱스는 순서가 중요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게시판별로 생성 시간 순으로 정렬된 상태의 데이터가 만들어질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125A6-F166-8D43-91A4-E8233A0C3D70}"/>
              </a:ext>
            </a:extLst>
          </p:cNvPr>
          <p:cNvSpPr txBox="1"/>
          <p:nvPr/>
        </p:nvSpPr>
        <p:spPr>
          <a:xfrm>
            <a:off x="0" y="50999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그런데 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최신순을 위한 인덱스인데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 생성 시간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created_at</a:t>
            </a:r>
            <a:r>
              <a:rPr kumimoji="1" lang="en-US" altLang="ko-KR" sz="2000"/>
              <a:t>)</a:t>
            </a:r>
            <a:r>
              <a:rPr kumimoji="1" lang="ko-KR" altLang="en-US" sz="2000"/>
              <a:t>이 아니라 </a:t>
            </a:r>
            <a:r>
              <a:rPr kumimoji="1" lang="en-US" altLang="ko-KR" sz="2000" err="1"/>
              <a:t>article_id</a:t>
            </a:r>
            <a:r>
              <a:rPr kumimoji="1" lang="ko-KR" altLang="en-US" sz="2000"/>
              <a:t>가 사용되었을까</a:t>
            </a:r>
            <a:r>
              <a:rPr kumimoji="1" lang="en-US" altLang="ko-KR" sz="200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BE5CA-9F35-7E40-8812-A2D3C01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8" y="4149403"/>
            <a:ext cx="10789964" cy="8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91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우리의 시스템은 대규모 트래픽을 처리하기 위한 분산 환경이다</a:t>
            </a:r>
            <a:r>
              <a:rPr kumimoji="1" lang="en-US" altLang="ko-KR" sz="2400">
                <a:ea typeface="맑은 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게시글 서비스의 각 애플리케이션은 여러 서버로 분산되어 </a:t>
            </a:r>
            <a:r>
              <a:rPr kumimoji="1" lang="ko-KR" altLang="en-US" sz="2400" b="1">
                <a:ea typeface="맑은 고딕"/>
              </a:rPr>
              <a:t>동시</a:t>
            </a:r>
            <a:r>
              <a:rPr kumimoji="1" lang="ko-KR" altLang="en-US" sz="2400">
                <a:ea typeface="맑은 고딕"/>
              </a:rPr>
              <a:t>에 처리될 수 있다</a:t>
            </a:r>
            <a:r>
              <a:rPr kumimoji="1"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게시글이 </a:t>
            </a:r>
            <a:r>
              <a:rPr kumimoji="1" lang="ko-KR" altLang="en-US" sz="2400" b="1">
                <a:ea typeface="맑은 고딕"/>
              </a:rPr>
              <a:t>동시</a:t>
            </a:r>
            <a:r>
              <a:rPr kumimoji="1" lang="ko-KR" altLang="en-US" sz="2400">
                <a:ea typeface="맑은 고딕"/>
              </a:rPr>
              <a:t>에 생성될 수 있는 것이다</a:t>
            </a:r>
            <a:r>
              <a:rPr kumimoji="1"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2000">
                <a:ea typeface="맑은 고딕"/>
              </a:rPr>
              <a:t>우리의 테스트 데이터도 </a:t>
            </a:r>
            <a:r>
              <a:rPr kumimoji="1" lang="ko-KR" altLang="en-US" sz="2000" err="1">
                <a:ea typeface="맑은 고딕"/>
              </a:rPr>
              <a:t>멀티스레드에서</a:t>
            </a:r>
            <a:r>
              <a:rPr kumimoji="1" lang="ko-KR" altLang="en-US" sz="2000">
                <a:ea typeface="맑은 고딕"/>
              </a:rPr>
              <a:t> 동시에 생성되었기 때문에</a:t>
            </a:r>
            <a:r>
              <a:rPr kumimoji="1" lang="en-US" altLang="ko-KR" sz="2000">
                <a:ea typeface="맑은 고딕"/>
              </a:rPr>
              <a:t>, </a:t>
            </a:r>
            <a:r>
              <a:rPr kumimoji="1" lang="ko-KR" altLang="en-US" sz="2000">
                <a:ea typeface="맑은 고딕"/>
              </a:rPr>
              <a:t>동일 시간을 가지는 데이터가 많을 것이다</a:t>
            </a:r>
            <a:r>
              <a:rPr kumimoji="1" lang="en-US" altLang="ko-KR" sz="2000">
                <a:ea typeface="맑은 고딕"/>
              </a:rPr>
              <a:t>.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962026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/>
              <a:t>다음 예시에서는</a:t>
            </a:r>
            <a:r>
              <a:rPr kumimoji="1" lang="en-US" altLang="ko-KR" sz="2400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2000"/>
              <a:t>두 개의 서버에서 동시에 요청을 받고</a:t>
            </a:r>
            <a:r>
              <a:rPr kumimoji="1" lang="en-US" altLang="ko-KR" sz="2000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2000"/>
              <a:t>게시글 생성 시점에 동일한 </a:t>
            </a:r>
            <a:r>
              <a:rPr kumimoji="1" lang="en-US" altLang="ko-KR" sz="2000" err="1"/>
              <a:t>created_at</a:t>
            </a:r>
            <a:r>
              <a:rPr kumimoji="1" lang="ko-KR" altLang="en-US" sz="2000"/>
              <a:t> 생성한다</a:t>
            </a:r>
            <a:r>
              <a:rPr kumimoji="1" lang="en-US" altLang="ko-KR" sz="20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A16DE-CF4A-F442-B33A-53C00AAB5BFB}"/>
              </a:ext>
            </a:extLst>
          </p:cNvPr>
          <p:cNvSpPr/>
          <p:nvPr/>
        </p:nvSpPr>
        <p:spPr>
          <a:xfrm>
            <a:off x="3930869" y="4006197"/>
            <a:ext cx="2039007" cy="388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F59251-CD7B-784C-9430-3B3F439B103E}"/>
              </a:ext>
            </a:extLst>
          </p:cNvPr>
          <p:cNvSpPr/>
          <p:nvPr/>
        </p:nvSpPr>
        <p:spPr>
          <a:xfrm>
            <a:off x="3930869" y="4659998"/>
            <a:ext cx="2039007" cy="388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서버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5DE77E-0021-BA4F-928F-9B8A6265E0D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90345" y="4200638"/>
            <a:ext cx="1040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A8C0BAB-5F5D-AD4C-9DBE-B1382A5F40B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90345" y="4854439"/>
            <a:ext cx="1040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BA5335-1ACF-C040-A7FB-923E15B70273}"/>
              </a:ext>
            </a:extLst>
          </p:cNvPr>
          <p:cNvSpPr txBox="1"/>
          <p:nvPr/>
        </p:nvSpPr>
        <p:spPr>
          <a:xfrm>
            <a:off x="846543" y="400164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게시글 생성 요청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EB7EC-6468-3347-99FB-0B7214BF1EB2}"/>
              </a:ext>
            </a:extLst>
          </p:cNvPr>
          <p:cNvSpPr txBox="1"/>
          <p:nvPr/>
        </p:nvSpPr>
        <p:spPr>
          <a:xfrm>
            <a:off x="799708" y="466977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게시글 생성 요청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94CDDD-B36B-994D-A0DC-99830DD9B82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969876" y="4200638"/>
            <a:ext cx="214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6108EDC-F2B8-D24C-BC89-C886D98D3D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69876" y="4854439"/>
            <a:ext cx="214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EC4744-949E-BD43-ABFE-F743C7A61282}"/>
              </a:ext>
            </a:extLst>
          </p:cNvPr>
          <p:cNvSpPr txBox="1"/>
          <p:nvPr/>
        </p:nvSpPr>
        <p:spPr>
          <a:xfrm>
            <a:off x="6006570" y="4250685"/>
            <a:ext cx="204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서버 시간 </a:t>
            </a:r>
            <a:r>
              <a:rPr kumimoji="1" lang="en-US" altLang="ko-KR" sz="1400"/>
              <a:t>X</a:t>
            </a:r>
            <a:r>
              <a:rPr kumimoji="1" lang="ko-KR" altLang="en-US" sz="1400"/>
              <a:t>시 </a:t>
            </a:r>
            <a:r>
              <a:rPr kumimoji="1" lang="en-US" altLang="ko-KR" sz="1400"/>
              <a:t>Y</a:t>
            </a:r>
            <a:r>
              <a:rPr kumimoji="1" lang="ko-KR" altLang="en-US" sz="1400"/>
              <a:t>분</a:t>
            </a:r>
            <a:r>
              <a:rPr kumimoji="1" lang="en-US" altLang="ko-KR" sz="1400"/>
              <a:t> Z</a:t>
            </a:r>
            <a:r>
              <a:rPr kumimoji="1" lang="ko-KR" altLang="en-US" sz="1400"/>
              <a:t>초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동일한 </a:t>
            </a:r>
            <a:r>
              <a:rPr kumimoji="1" lang="en-US" altLang="ko-KR" sz="1400" err="1"/>
              <a:t>created_at</a:t>
            </a:r>
            <a:r>
              <a:rPr kumimoji="1" lang="en-US" altLang="ko-KR" sz="1400"/>
              <a:t> </a:t>
            </a:r>
            <a:r>
              <a:rPr kumimoji="1" lang="ko-KR" altLang="en-US" sz="1400"/>
              <a:t>생성</a:t>
            </a:r>
            <a:endParaRPr kumimoji="1" lang="en-US" altLang="ko-KR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5BB36B-8289-7644-87BD-BD76D3D3856A}"/>
              </a:ext>
            </a:extLst>
          </p:cNvPr>
          <p:cNvSpPr/>
          <p:nvPr/>
        </p:nvSpPr>
        <p:spPr>
          <a:xfrm>
            <a:off x="8113986" y="3915923"/>
            <a:ext cx="840828" cy="1233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9979BDC0-ACE6-6D43-AD1E-568A2D65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01305"/>
              </p:ext>
            </p:extLst>
          </p:nvPr>
        </p:nvGraphicFramePr>
        <p:xfrm>
          <a:off x="9227945" y="3979446"/>
          <a:ext cx="2130098" cy="1105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5049">
                  <a:extLst>
                    <a:ext uri="{9D8B030D-6E8A-4147-A177-3AD203B41FA5}">
                      <a16:colId xmlns:a16="http://schemas.microsoft.com/office/drawing/2014/main" val="1595816052"/>
                    </a:ext>
                  </a:extLst>
                </a:gridCol>
                <a:gridCol w="1065049">
                  <a:extLst>
                    <a:ext uri="{9D8B030D-6E8A-4147-A177-3AD203B41FA5}">
                      <a16:colId xmlns:a16="http://schemas.microsoft.com/office/drawing/2014/main" val="2803126573"/>
                    </a:ext>
                  </a:extLst>
                </a:gridCol>
              </a:tblGrid>
              <a:tr h="368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article_id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created_at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141997"/>
                  </a:ext>
                </a:extLst>
              </a:tr>
              <a:tr h="368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시 </a:t>
                      </a:r>
                      <a:r>
                        <a:rPr lang="en-US" altLang="ko-KR" sz="1200"/>
                        <a:t>Y</a:t>
                      </a:r>
                      <a:r>
                        <a:rPr lang="ko-KR" altLang="en-US" sz="1200"/>
                        <a:t>분 </a:t>
                      </a:r>
                      <a:r>
                        <a:rPr lang="en-US" altLang="ko-KR" sz="1200"/>
                        <a:t>Z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37298"/>
                  </a:ext>
                </a:extLst>
              </a:tr>
              <a:tr h="368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시 </a:t>
                      </a:r>
                      <a:r>
                        <a:rPr lang="en-US" altLang="ko-KR" sz="1200"/>
                        <a:t>Y</a:t>
                      </a:r>
                      <a:r>
                        <a:rPr lang="ko-KR" altLang="en-US" sz="1200"/>
                        <a:t>분 </a:t>
                      </a:r>
                      <a:r>
                        <a:rPr lang="en-US" altLang="ko-KR" sz="1200"/>
                        <a:t>Z</a:t>
                      </a:r>
                      <a:r>
                        <a:rPr lang="ko-KR" altLang="en-US" sz="120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30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단순히 </a:t>
            </a:r>
            <a:r>
              <a:rPr kumimoji="1" lang="en-US" altLang="ko-KR"/>
              <a:t>Scale-Up</a:t>
            </a:r>
            <a:r>
              <a:rPr kumimoji="1" lang="ko-KR" altLang="en-US"/>
              <a:t>을 고려해볼 수 있지만</a:t>
            </a:r>
            <a:r>
              <a:rPr kumimoji="1" lang="en-US" altLang="ko-KR"/>
              <a:t>,</a:t>
            </a:r>
            <a:r>
              <a:rPr kumimoji="1" lang="ko-KR" altLang="en-US"/>
              <a:t> 이는 한계가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Spring Boot</a:t>
            </a:r>
            <a:r>
              <a:rPr kumimoji="1" lang="ko-KR" altLang="en-US"/>
              <a:t> 애플리케이션을 여러 서버에서 동시에 실행하여 처리를 분산할 수 있다</a:t>
            </a:r>
            <a:r>
              <a:rPr kumimoji="1" lang="en-US" altLang="ko-KR"/>
              <a:t>.(Scale-Out)</a:t>
            </a:r>
          </a:p>
          <a:p>
            <a:pPr algn="ctr"/>
            <a:r>
              <a:rPr kumimoji="1" lang="en-US" altLang="ko-KR" b="1"/>
              <a:t>Scale-Up : </a:t>
            </a:r>
            <a:r>
              <a:rPr kumimoji="1" lang="ko-KR" altLang="en-US" b="1"/>
              <a:t>단일 서버의 성능을 향상시키는 것</a:t>
            </a:r>
            <a:r>
              <a:rPr kumimoji="1" lang="en-US" altLang="ko-KR" b="1"/>
              <a:t>(</a:t>
            </a:r>
            <a:r>
              <a:rPr kumimoji="1" lang="ko-KR" altLang="en-US" b="1"/>
              <a:t>수직 확장</a:t>
            </a:r>
            <a:r>
              <a:rPr kumimoji="1" lang="en-US" altLang="ko-KR" b="1"/>
              <a:t>)</a:t>
            </a:r>
            <a:r>
              <a:rPr kumimoji="1" lang="ko-KR" altLang="en-US"/>
              <a:t> </a:t>
            </a:r>
            <a:endParaRPr kumimoji="1" lang="en-US" altLang="ko-KR" b="1"/>
          </a:p>
          <a:p>
            <a:pPr algn="ctr"/>
            <a:r>
              <a:rPr kumimoji="1" lang="en-US" altLang="ko-KR" b="1"/>
              <a:t>Scale-Out : </a:t>
            </a:r>
            <a:r>
              <a:rPr kumimoji="1" lang="ko-KR" altLang="en-US" b="1"/>
              <a:t>서버를 추가하여 성능을 향상시키는 것</a:t>
            </a:r>
            <a:r>
              <a:rPr kumimoji="1" lang="en-US" altLang="ko-KR" b="1"/>
              <a:t>(</a:t>
            </a:r>
            <a:r>
              <a:rPr kumimoji="1" lang="ko-KR" altLang="en-US" b="1"/>
              <a:t>수평 확장</a:t>
            </a:r>
            <a:r>
              <a:rPr kumimoji="1" lang="en-US" altLang="ko-KR" b="1"/>
              <a:t>)</a:t>
            </a:r>
            <a:endParaRPr kumimoji="1" lang="ko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894201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1910B-636D-9E45-BEF1-3A975EFDEFCD}"/>
              </a:ext>
            </a:extLst>
          </p:cNvPr>
          <p:cNvSpPr/>
          <p:nvPr/>
        </p:nvSpPr>
        <p:spPr>
          <a:xfrm>
            <a:off x="857774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8124039" y="3072623"/>
            <a:ext cx="453705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473849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4C8BFC-9AA5-594C-9748-AA0B45606977}"/>
              </a:ext>
            </a:extLst>
          </p:cNvPr>
          <p:cNvCxnSpPr>
            <a:cxnSpLocks/>
          </p:cNvCxnSpPr>
          <p:nvPr/>
        </p:nvCxnSpPr>
        <p:spPr>
          <a:xfrm flipV="1">
            <a:off x="4135771" y="3072623"/>
            <a:ext cx="2504813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C06E62E-142A-C74C-9B4A-6B6D0D26174F}"/>
              </a:ext>
            </a:extLst>
          </p:cNvPr>
          <p:cNvCxnSpPr>
            <a:cxnSpLocks/>
          </p:cNvCxnSpPr>
          <p:nvPr/>
        </p:nvCxnSpPr>
        <p:spPr>
          <a:xfrm flipV="1">
            <a:off x="4135771" y="2718034"/>
            <a:ext cx="2504813" cy="35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9A06B9F-9A7F-A34D-A20A-9EDF7E707F63}"/>
              </a:ext>
            </a:extLst>
          </p:cNvPr>
          <p:cNvCxnSpPr>
            <a:cxnSpLocks/>
          </p:cNvCxnSpPr>
          <p:nvPr/>
        </p:nvCxnSpPr>
        <p:spPr>
          <a:xfrm>
            <a:off x="4135771" y="3075210"/>
            <a:ext cx="2504813" cy="3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589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동시 요청 시에 생성 시간은 충돌될 수 있다</a:t>
            </a:r>
            <a:r>
              <a:rPr kumimoji="1"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</a:t>
            </a:r>
            <a:r>
              <a:rPr kumimoji="1" lang="en-US" altLang="ko-KR" err="1"/>
              <a:t>created_at</a:t>
            </a:r>
            <a:r>
              <a:rPr kumimoji="1" lang="ko-KR" altLang="en-US" err="1"/>
              <a:t>를</a:t>
            </a:r>
            <a:r>
              <a:rPr kumimoji="1" lang="ko-KR" altLang="en-US"/>
              <a:t> 정렬 조건으로 사용한다면</a:t>
            </a:r>
            <a:r>
              <a:rPr kumimoji="1" lang="en-US" altLang="ko-KR"/>
              <a:t>,</a:t>
            </a:r>
            <a:r>
              <a:rPr kumimoji="1" lang="ko-KR" altLang="en-US"/>
              <a:t> 동일한 생성 시간 간에 순서가 명확하지 않다</a:t>
            </a:r>
            <a:r>
              <a:rPr kumimoji="1"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/>
              <a:t>목록 조회에 대한 결과 값이 달라질 수 있는 것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데이터의 중복 또는 누락 가능성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밀리</a:t>
            </a:r>
            <a:r>
              <a:rPr kumimoji="1" lang="en-US" altLang="ko-KR"/>
              <a:t>/</a:t>
            </a:r>
            <a:r>
              <a:rPr kumimoji="1" lang="ko-KR" altLang="en-US" err="1"/>
              <a:t>나노초</a:t>
            </a:r>
            <a:r>
              <a:rPr kumimoji="1" lang="ko-KR" altLang="en-US"/>
              <a:t> 단위의 더욱 정밀한 데이터 타입을 가진다고 해도</a:t>
            </a:r>
            <a:r>
              <a:rPr kumimoji="1" lang="en-US" altLang="ko-KR"/>
              <a:t>,</a:t>
            </a:r>
          </a:p>
          <a:p>
            <a:pPr lvl="1">
              <a:lnSpc>
                <a:spcPct val="150000"/>
              </a:lnSpc>
            </a:pPr>
            <a:r>
              <a:rPr kumimoji="1" lang="ko-KR" altLang="en-US"/>
              <a:t>확률은 줄어들지만 시간 충돌 문제는 여전하고</a:t>
            </a:r>
            <a:r>
              <a:rPr kumimoji="1" lang="en-US" altLang="ko-KR"/>
              <a:t>,</a:t>
            </a:r>
            <a:r>
              <a:rPr kumimoji="1" lang="ko-KR" altLang="en-US"/>
              <a:t> 저장 공간만 더 필요해질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26420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err="1">
                <a:ea typeface="맑은 고딕"/>
              </a:rPr>
              <a:t>article_id</a:t>
            </a:r>
            <a:r>
              <a:rPr kumimoji="1" lang="ko-KR" altLang="en-US">
                <a:ea typeface="맑은 고딕"/>
              </a:rPr>
              <a:t>는 분산 시스템에서 고유한 오름차순을 위해 고안된 알고리즘</a:t>
            </a:r>
            <a:r>
              <a:rPr kumimoji="1" lang="en-US" altLang="ko-KR">
                <a:ea typeface="맑은 고딕"/>
              </a:rPr>
              <a:t>(Snowflake)</a:t>
            </a:r>
            <a:r>
              <a:rPr kumimoji="1" lang="ko-KR" altLang="en-US">
                <a:ea typeface="맑은 고딕"/>
              </a:rPr>
              <a:t>을 사용한다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충돌 확률이 완전히 </a:t>
            </a:r>
            <a:r>
              <a:rPr kumimoji="1" lang="en-US" altLang="ko-KR">
                <a:ea typeface="맑은 고딕"/>
              </a:rPr>
              <a:t>0</a:t>
            </a:r>
            <a:r>
              <a:rPr kumimoji="1" lang="ko-KR" altLang="en-US">
                <a:ea typeface="맑은 고딕"/>
              </a:rPr>
              <a:t>은 아니지만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생성 시간</a:t>
            </a:r>
            <a:r>
              <a:rPr kumimoji="1" lang="en-US" altLang="ko-KR">
                <a:ea typeface="맑은 고딕"/>
              </a:rPr>
              <a:t>(</a:t>
            </a:r>
            <a:r>
              <a:rPr kumimoji="1" lang="en-US" altLang="ko-KR" err="1">
                <a:ea typeface="맑은 고딕"/>
              </a:rPr>
              <a:t>created_at</a:t>
            </a:r>
            <a:r>
              <a:rPr kumimoji="1" lang="en-US" altLang="ko-KR">
                <a:ea typeface="맑은 고딕"/>
              </a:rPr>
              <a:t>)</a:t>
            </a:r>
            <a:r>
              <a:rPr kumimoji="1" lang="ko-KR" altLang="en-US">
                <a:ea typeface="맑은 고딕"/>
              </a:rPr>
              <a:t> 보다 충돌 가능성이 현저히 작다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오름차순이기 때문에 생성 시간에 의해 정렬된 상태를 가지고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따라서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en-US" altLang="ko-KR" err="1">
                <a:ea typeface="맑은 고딕"/>
              </a:rPr>
              <a:t>article_id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최신순 정렬 용으로 사용할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268965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참고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처음부터 </a:t>
            </a:r>
            <a:r>
              <a:rPr kumimoji="1" lang="en-US" altLang="ko-KR" err="1"/>
              <a:t>article_id</a:t>
            </a:r>
            <a:r>
              <a:rPr kumimoji="1" lang="ko-KR" altLang="en-US" err="1"/>
              <a:t>를</a:t>
            </a:r>
            <a:r>
              <a:rPr kumimoji="1" lang="ko-KR" altLang="en-US"/>
              <a:t> 정렬 조건으로 사용해도 됐지만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설명 편의를 위해 </a:t>
            </a:r>
            <a:r>
              <a:rPr kumimoji="1" lang="en-US" altLang="ko-KR" err="1"/>
              <a:t>created_at</a:t>
            </a:r>
            <a:r>
              <a:rPr kumimoji="1" lang="ko-KR" altLang="en-US"/>
              <a:t>에서 </a:t>
            </a:r>
            <a:r>
              <a:rPr kumimoji="1" lang="en-US" altLang="ko-KR" err="1"/>
              <a:t>article_id</a:t>
            </a:r>
            <a:r>
              <a:rPr kumimoji="1" lang="ko-KR" altLang="en-US"/>
              <a:t>로 뒤늦게 변경한다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Primary key(</a:t>
            </a:r>
            <a:r>
              <a:rPr kumimoji="1" lang="en-US" altLang="ko-KR" err="1"/>
              <a:t>article_id</a:t>
            </a:r>
            <a:r>
              <a:rPr kumimoji="1" lang="en-US" altLang="ko-KR"/>
              <a:t>)</a:t>
            </a:r>
            <a:r>
              <a:rPr kumimoji="1" lang="ko-KR" altLang="en-US"/>
              <a:t>에는 자동으로 인덱스가 생성되어서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테스트 데이터 수준에서는 유의미한 실행 속도 차이를 볼 수 없었기 때문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이러한 인덱스가 무엇인지 차츰 알아볼 것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9476975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목록 조회의 최신순 정렬 조건은 </a:t>
            </a:r>
            <a:r>
              <a:rPr kumimoji="1" lang="en-US" altLang="ko-KR" err="1"/>
              <a:t>article_id</a:t>
            </a:r>
            <a:r>
              <a:rPr kumimoji="1" lang="ko-KR" altLang="en-US"/>
              <a:t>로 사용한다</a:t>
            </a:r>
            <a:r>
              <a:rPr kumimoji="1" lang="en-US" altLang="ko-KR"/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select * from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article 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{</a:t>
            </a:r>
            <a:r>
              <a:rPr kumimoji="1" lang="en-US" altLang="ko-KR" err="1"/>
              <a:t>board_id</a:t>
            </a:r>
            <a:r>
              <a:rPr kumimoji="1" lang="en-US" altLang="ko-KR"/>
              <a:t>}</a:t>
            </a:r>
            <a:endParaRPr kumimoji="1"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b="1"/>
              <a:t>order by </a:t>
            </a:r>
            <a:r>
              <a:rPr kumimoji="1" lang="en-US" altLang="ko-KR" b="1" err="1"/>
              <a:t>article_id</a:t>
            </a:r>
            <a:r>
              <a:rPr kumimoji="1" lang="en-US" altLang="ko-KR" b="1"/>
              <a:t> desc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limit {limit} offset {offset};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생성한 인덱스를 쿼리에 사용할 수 있어야 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en" altLang="ko-KR" err="1"/>
              <a:t>board_id</a:t>
            </a:r>
            <a:r>
              <a:rPr lang="en" altLang="ko-KR"/>
              <a:t> </a:t>
            </a:r>
            <a:r>
              <a:rPr lang="ko-KR" altLang="en-US"/>
              <a:t>오름차순</a:t>
            </a:r>
            <a:r>
              <a:rPr lang="en" altLang="ko-KR"/>
              <a:t>, 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ko-KR" altLang="en-US"/>
              <a:t>내림차순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인덱스 데이터가 어떻게 만들어졌고</a:t>
            </a:r>
            <a:r>
              <a:rPr kumimoji="1" lang="en-US" altLang="ko-KR"/>
              <a:t>, </a:t>
            </a:r>
            <a:r>
              <a:rPr kumimoji="1" lang="ko-KR" altLang="en-US"/>
              <a:t>어떻게 조회되는지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5037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17352-0A1A-D540-A8BB-103321744C84}"/>
              </a:ext>
            </a:extLst>
          </p:cNvPr>
          <p:cNvSpPr/>
          <p:nvPr/>
        </p:nvSpPr>
        <p:spPr>
          <a:xfrm>
            <a:off x="2017582" y="2416233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228C1C-C6AB-8C45-B9D0-F69D32B1D1A0}"/>
              </a:ext>
            </a:extLst>
          </p:cNvPr>
          <p:cNvSpPr/>
          <p:nvPr/>
        </p:nvSpPr>
        <p:spPr>
          <a:xfrm>
            <a:off x="3796139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9B991F-161D-464B-A05E-780B86033714}"/>
              </a:ext>
            </a:extLst>
          </p:cNvPr>
          <p:cNvSpPr/>
          <p:nvPr/>
        </p:nvSpPr>
        <p:spPr>
          <a:xfrm>
            <a:off x="5574696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553A6-028F-7E49-B77D-F426C97E680C}"/>
              </a:ext>
            </a:extLst>
          </p:cNvPr>
          <p:cNvSpPr/>
          <p:nvPr/>
        </p:nvSpPr>
        <p:spPr>
          <a:xfrm>
            <a:off x="7353253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053B8-8D0C-8846-9F25-0EDA6B629EEB}"/>
              </a:ext>
            </a:extLst>
          </p:cNvPr>
          <p:cNvSpPr/>
          <p:nvPr/>
        </p:nvSpPr>
        <p:spPr>
          <a:xfrm>
            <a:off x="9131810" y="241623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466CE-77BA-D247-9D7E-5012F256C01E}"/>
              </a:ext>
            </a:extLst>
          </p:cNvPr>
          <p:cNvSpPr txBox="1"/>
          <p:nvPr/>
        </p:nvSpPr>
        <p:spPr>
          <a:xfrm>
            <a:off x="838200" y="26735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9465C-52A2-9F4A-85B1-E9BEAF857A8B}"/>
              </a:ext>
            </a:extLst>
          </p:cNvPr>
          <p:cNvSpPr txBox="1"/>
          <p:nvPr/>
        </p:nvSpPr>
        <p:spPr>
          <a:xfrm>
            <a:off x="0" y="488478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인덱스 데이터가 위처럼 만들어졌다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게시판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)</a:t>
            </a:r>
            <a:r>
              <a:rPr kumimoji="1" lang="ko-KR" altLang="en-US" sz="2000"/>
              <a:t> 별로 생성 시간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) </a:t>
            </a:r>
            <a:r>
              <a:rPr kumimoji="1" lang="ko-KR" altLang="en-US" sz="2000"/>
              <a:t>내림차순으로 정렬된 것이다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이를 이용한 쿼리 수행 과정을 살펴보자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9367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17352-0A1A-D540-A8BB-103321744C84}"/>
              </a:ext>
            </a:extLst>
          </p:cNvPr>
          <p:cNvSpPr/>
          <p:nvPr/>
        </p:nvSpPr>
        <p:spPr>
          <a:xfrm>
            <a:off x="2017582" y="2416233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228C1C-C6AB-8C45-B9D0-F69D32B1D1A0}"/>
              </a:ext>
            </a:extLst>
          </p:cNvPr>
          <p:cNvSpPr/>
          <p:nvPr/>
        </p:nvSpPr>
        <p:spPr>
          <a:xfrm>
            <a:off x="3796139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9B991F-161D-464B-A05E-780B86033714}"/>
              </a:ext>
            </a:extLst>
          </p:cNvPr>
          <p:cNvSpPr/>
          <p:nvPr/>
        </p:nvSpPr>
        <p:spPr>
          <a:xfrm>
            <a:off x="5574696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553A6-028F-7E49-B77D-F426C97E680C}"/>
              </a:ext>
            </a:extLst>
          </p:cNvPr>
          <p:cNvSpPr/>
          <p:nvPr/>
        </p:nvSpPr>
        <p:spPr>
          <a:xfrm>
            <a:off x="7353253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053B8-8D0C-8846-9F25-0EDA6B629EEB}"/>
              </a:ext>
            </a:extLst>
          </p:cNvPr>
          <p:cNvSpPr/>
          <p:nvPr/>
        </p:nvSpPr>
        <p:spPr>
          <a:xfrm>
            <a:off x="9131810" y="241623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466CE-77BA-D247-9D7E-5012F256C01E}"/>
              </a:ext>
            </a:extLst>
          </p:cNvPr>
          <p:cNvSpPr txBox="1"/>
          <p:nvPr/>
        </p:nvSpPr>
        <p:spPr>
          <a:xfrm>
            <a:off x="838200" y="26735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9465C-52A2-9F4A-85B1-E9BEAF857A8B}"/>
              </a:ext>
            </a:extLst>
          </p:cNvPr>
          <p:cNvSpPr txBox="1"/>
          <p:nvPr/>
        </p:nvSpPr>
        <p:spPr>
          <a:xfrm>
            <a:off x="0" y="48847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페이지</a:t>
            </a:r>
            <a:r>
              <a:rPr kumimoji="1" lang="en-US" altLang="ko-KR" sz="2000"/>
              <a:t> </a:t>
            </a:r>
            <a:r>
              <a:rPr kumimoji="1" lang="ko-KR" altLang="en-US" sz="2000"/>
              <a:t>당 </a:t>
            </a:r>
            <a:r>
              <a:rPr kumimoji="1" lang="en-US" altLang="ko-KR" sz="2000"/>
              <a:t>1</a:t>
            </a:r>
            <a:r>
              <a:rPr kumimoji="1" lang="ko-KR" altLang="en-US" sz="2000"/>
              <a:t>개의 게시글을 나타낼 때</a:t>
            </a:r>
            <a:r>
              <a:rPr kumimoji="1" lang="en-US" altLang="ko-KR" sz="2000"/>
              <a:t>, 2</a:t>
            </a:r>
            <a:r>
              <a:rPr kumimoji="1" lang="ko-KR" altLang="en-US" sz="2000"/>
              <a:t>번 게시판에서 </a:t>
            </a:r>
            <a:r>
              <a:rPr kumimoji="1" lang="en-US" altLang="ko-KR" sz="2000"/>
              <a:t>2</a:t>
            </a:r>
            <a:r>
              <a:rPr kumimoji="1" lang="ko-KR" altLang="en-US" sz="2000"/>
              <a:t>페이지를 조회하려면</a:t>
            </a:r>
            <a:r>
              <a:rPr kumimoji="1" lang="en-US" altLang="ko-KR" sz="2000"/>
              <a:t>?</a:t>
            </a:r>
          </a:p>
          <a:p>
            <a:pPr algn="ctr"/>
            <a:r>
              <a:rPr kumimoji="1" lang="en-US" altLang="ko-KR" sz="2000" err="1"/>
              <a:t>board_id</a:t>
            </a:r>
            <a:r>
              <a:rPr kumimoji="1" lang="en-US" altLang="ko-KR" sz="2000"/>
              <a:t> = 2, offset = 1, limit = 1</a:t>
            </a:r>
          </a:p>
        </p:txBody>
      </p:sp>
    </p:spTree>
    <p:extLst>
      <p:ext uri="{BB962C8B-B14F-4D97-AF65-F5344CB8AC3E}">
        <p14:creationId xmlns:p14="http://schemas.microsoft.com/office/powerpoint/2010/main" val="8114444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17352-0A1A-D540-A8BB-103321744C84}"/>
              </a:ext>
            </a:extLst>
          </p:cNvPr>
          <p:cNvSpPr/>
          <p:nvPr/>
        </p:nvSpPr>
        <p:spPr>
          <a:xfrm>
            <a:off x="2017582" y="2416233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228C1C-C6AB-8C45-B9D0-F69D32B1D1A0}"/>
              </a:ext>
            </a:extLst>
          </p:cNvPr>
          <p:cNvSpPr/>
          <p:nvPr/>
        </p:nvSpPr>
        <p:spPr>
          <a:xfrm>
            <a:off x="3796139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9B991F-161D-464B-A05E-780B86033714}"/>
              </a:ext>
            </a:extLst>
          </p:cNvPr>
          <p:cNvSpPr/>
          <p:nvPr/>
        </p:nvSpPr>
        <p:spPr>
          <a:xfrm>
            <a:off x="5574696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553A6-028F-7E49-B77D-F426C97E680C}"/>
              </a:ext>
            </a:extLst>
          </p:cNvPr>
          <p:cNvSpPr/>
          <p:nvPr/>
        </p:nvSpPr>
        <p:spPr>
          <a:xfrm>
            <a:off x="7353253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053B8-8D0C-8846-9F25-0EDA6B629EEB}"/>
              </a:ext>
            </a:extLst>
          </p:cNvPr>
          <p:cNvSpPr/>
          <p:nvPr/>
        </p:nvSpPr>
        <p:spPr>
          <a:xfrm>
            <a:off x="9131810" y="241623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466CE-77BA-D247-9D7E-5012F256C01E}"/>
              </a:ext>
            </a:extLst>
          </p:cNvPr>
          <p:cNvSpPr txBox="1"/>
          <p:nvPr/>
        </p:nvSpPr>
        <p:spPr>
          <a:xfrm>
            <a:off x="838200" y="26735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9465C-52A2-9F4A-85B1-E9BEAF857A8B}"/>
              </a:ext>
            </a:extLst>
          </p:cNvPr>
          <p:cNvSpPr txBox="1"/>
          <p:nvPr/>
        </p:nvSpPr>
        <p:spPr>
          <a:xfrm>
            <a:off x="0" y="48847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where 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 = 2 </a:t>
            </a:r>
            <a:r>
              <a:rPr kumimoji="1" lang="ko-KR" altLang="en-US" sz="2000"/>
              <a:t>필터링을 위한 기준점을 먼저 찾는다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인덱스의 트리 구조에서 로그 시간에 찾을 수 있다</a:t>
            </a:r>
            <a:r>
              <a:rPr kumimoji="1" lang="en-US" altLang="ko-KR" sz="2000"/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D844CB-47C9-8C40-85BB-0A08B6873DFE}"/>
              </a:ext>
            </a:extLst>
          </p:cNvPr>
          <p:cNvCxnSpPr>
            <a:cxnSpLocks/>
          </p:cNvCxnSpPr>
          <p:nvPr/>
        </p:nvCxnSpPr>
        <p:spPr>
          <a:xfrm flipV="1">
            <a:off x="7353253" y="3577195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D18587-848B-2140-8154-E627D0DF626D}"/>
              </a:ext>
            </a:extLst>
          </p:cNvPr>
          <p:cNvSpPr txBox="1"/>
          <p:nvPr/>
        </p:nvSpPr>
        <p:spPr>
          <a:xfrm>
            <a:off x="6914671" y="4112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기준점</a:t>
            </a:r>
          </a:p>
        </p:txBody>
      </p:sp>
    </p:spTree>
    <p:extLst>
      <p:ext uri="{BB962C8B-B14F-4D97-AF65-F5344CB8AC3E}">
        <p14:creationId xmlns:p14="http://schemas.microsoft.com/office/powerpoint/2010/main" val="33065032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17352-0A1A-D540-A8BB-103321744C84}"/>
              </a:ext>
            </a:extLst>
          </p:cNvPr>
          <p:cNvSpPr/>
          <p:nvPr/>
        </p:nvSpPr>
        <p:spPr>
          <a:xfrm>
            <a:off x="2017582" y="2416233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228C1C-C6AB-8C45-B9D0-F69D32B1D1A0}"/>
              </a:ext>
            </a:extLst>
          </p:cNvPr>
          <p:cNvSpPr/>
          <p:nvPr/>
        </p:nvSpPr>
        <p:spPr>
          <a:xfrm>
            <a:off x="3796139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9B991F-161D-464B-A05E-780B86033714}"/>
              </a:ext>
            </a:extLst>
          </p:cNvPr>
          <p:cNvSpPr/>
          <p:nvPr/>
        </p:nvSpPr>
        <p:spPr>
          <a:xfrm>
            <a:off x="5574696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553A6-028F-7E49-B77D-F426C97E680C}"/>
              </a:ext>
            </a:extLst>
          </p:cNvPr>
          <p:cNvSpPr/>
          <p:nvPr/>
        </p:nvSpPr>
        <p:spPr>
          <a:xfrm>
            <a:off x="7353253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053B8-8D0C-8846-9F25-0EDA6B629EEB}"/>
              </a:ext>
            </a:extLst>
          </p:cNvPr>
          <p:cNvSpPr/>
          <p:nvPr/>
        </p:nvSpPr>
        <p:spPr>
          <a:xfrm>
            <a:off x="9131810" y="241623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466CE-77BA-D247-9D7E-5012F256C01E}"/>
              </a:ext>
            </a:extLst>
          </p:cNvPr>
          <p:cNvSpPr txBox="1"/>
          <p:nvPr/>
        </p:nvSpPr>
        <p:spPr>
          <a:xfrm>
            <a:off x="838200" y="26735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9465C-52A2-9F4A-85B1-E9BEAF857A8B}"/>
              </a:ext>
            </a:extLst>
          </p:cNvPr>
          <p:cNvSpPr txBox="1"/>
          <p:nvPr/>
        </p:nvSpPr>
        <p:spPr>
          <a:xfrm>
            <a:off x="0" y="48847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인덱스를 스캔하면서 </a:t>
            </a:r>
            <a:r>
              <a:rPr kumimoji="1" lang="en-US" altLang="ko-KR" sz="2000"/>
              <a:t>offset = 1</a:t>
            </a:r>
            <a:r>
              <a:rPr kumimoji="1" lang="ko-KR" altLang="en-US" sz="2000"/>
              <a:t>까지 </a:t>
            </a:r>
            <a:r>
              <a:rPr kumimoji="1" lang="ko-KR" altLang="en-US" sz="2000" err="1"/>
              <a:t>스킵한다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2</a:t>
            </a:r>
            <a:r>
              <a:rPr kumimoji="1" lang="ko-KR" altLang="en-US" sz="2000"/>
              <a:t>차 정렬 조건 </a:t>
            </a:r>
            <a:r>
              <a:rPr kumimoji="1" lang="en-US" altLang="ko-KR" sz="2000" err="1"/>
              <a:t>article_id</a:t>
            </a:r>
            <a:r>
              <a:rPr kumimoji="1" lang="ko-KR" altLang="en-US" sz="2000" err="1"/>
              <a:t>에</a:t>
            </a:r>
            <a:r>
              <a:rPr kumimoji="1" lang="ko-KR" altLang="en-US" sz="2000"/>
              <a:t> 의해</a:t>
            </a:r>
            <a:r>
              <a:rPr kumimoji="1" lang="en-US" altLang="ko-KR" sz="2000"/>
              <a:t>, </a:t>
            </a:r>
            <a:r>
              <a:rPr kumimoji="1" lang="ko-KR" altLang="en-US" sz="2000"/>
              <a:t>동일 게시판 내의 게시글 목록은 최신순 정렬되어 있다</a:t>
            </a:r>
            <a:r>
              <a:rPr kumimoji="1" lang="en-US" altLang="ko-KR" sz="2000"/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D844CB-47C9-8C40-85BB-0A08B6873DFE}"/>
              </a:ext>
            </a:extLst>
          </p:cNvPr>
          <p:cNvCxnSpPr>
            <a:cxnSpLocks/>
          </p:cNvCxnSpPr>
          <p:nvPr/>
        </p:nvCxnSpPr>
        <p:spPr>
          <a:xfrm flipV="1">
            <a:off x="7353253" y="3577195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D18587-848B-2140-8154-E627D0DF626D}"/>
              </a:ext>
            </a:extLst>
          </p:cNvPr>
          <p:cNvSpPr txBox="1"/>
          <p:nvPr/>
        </p:nvSpPr>
        <p:spPr>
          <a:xfrm>
            <a:off x="6914671" y="4112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기준점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8FC158-4B84-E348-98E0-244903CCE63F}"/>
              </a:ext>
            </a:extLst>
          </p:cNvPr>
          <p:cNvCxnSpPr/>
          <p:nvPr/>
        </p:nvCxnSpPr>
        <p:spPr>
          <a:xfrm>
            <a:off x="7353253" y="3827929"/>
            <a:ext cx="1778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AE08BB-74F3-1E4D-A23E-7E9DB2F3F1FA}"/>
              </a:ext>
            </a:extLst>
          </p:cNvPr>
          <p:cNvCxnSpPr>
            <a:cxnSpLocks/>
          </p:cNvCxnSpPr>
          <p:nvPr/>
        </p:nvCxnSpPr>
        <p:spPr>
          <a:xfrm flipV="1">
            <a:off x="9131810" y="3577056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CC44B-849E-1E4D-BC8B-14C94B67AA56}"/>
              </a:ext>
            </a:extLst>
          </p:cNvPr>
          <p:cNvSpPr txBox="1"/>
          <p:nvPr/>
        </p:nvSpPr>
        <p:spPr>
          <a:xfrm>
            <a:off x="7932190" y="386165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Skip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91592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17352-0A1A-D540-A8BB-103321744C84}"/>
              </a:ext>
            </a:extLst>
          </p:cNvPr>
          <p:cNvSpPr/>
          <p:nvPr/>
        </p:nvSpPr>
        <p:spPr>
          <a:xfrm>
            <a:off x="2017582" y="2416233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228C1C-C6AB-8C45-B9D0-F69D32B1D1A0}"/>
              </a:ext>
            </a:extLst>
          </p:cNvPr>
          <p:cNvSpPr/>
          <p:nvPr/>
        </p:nvSpPr>
        <p:spPr>
          <a:xfrm>
            <a:off x="3796139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9B991F-161D-464B-A05E-780B86033714}"/>
              </a:ext>
            </a:extLst>
          </p:cNvPr>
          <p:cNvSpPr/>
          <p:nvPr/>
        </p:nvSpPr>
        <p:spPr>
          <a:xfrm>
            <a:off x="5574696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553A6-028F-7E49-B77D-F426C97E680C}"/>
              </a:ext>
            </a:extLst>
          </p:cNvPr>
          <p:cNvSpPr/>
          <p:nvPr/>
        </p:nvSpPr>
        <p:spPr>
          <a:xfrm>
            <a:off x="7353253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053B8-8D0C-8846-9F25-0EDA6B629EEB}"/>
              </a:ext>
            </a:extLst>
          </p:cNvPr>
          <p:cNvSpPr/>
          <p:nvPr/>
        </p:nvSpPr>
        <p:spPr>
          <a:xfrm>
            <a:off x="9131810" y="2416231"/>
            <a:ext cx="1778557" cy="1160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466CE-77BA-D247-9D7E-5012F256C01E}"/>
              </a:ext>
            </a:extLst>
          </p:cNvPr>
          <p:cNvSpPr txBox="1"/>
          <p:nvPr/>
        </p:nvSpPr>
        <p:spPr>
          <a:xfrm>
            <a:off x="838200" y="26735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9465C-52A2-9F4A-85B1-E9BEAF857A8B}"/>
              </a:ext>
            </a:extLst>
          </p:cNvPr>
          <p:cNvSpPr txBox="1"/>
          <p:nvPr/>
        </p:nvSpPr>
        <p:spPr>
          <a:xfrm>
            <a:off x="0" y="488478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1</a:t>
            </a:r>
            <a:r>
              <a:rPr kumimoji="1" lang="ko-KR" altLang="en-US" sz="2000"/>
              <a:t>개의 데이터를 조회한다</a:t>
            </a:r>
            <a:r>
              <a:rPr kumimoji="1" lang="en-US" altLang="ko-KR" sz="2000"/>
              <a:t>. (limit = 1)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D844CB-47C9-8C40-85BB-0A08B6873DFE}"/>
              </a:ext>
            </a:extLst>
          </p:cNvPr>
          <p:cNvCxnSpPr>
            <a:cxnSpLocks/>
          </p:cNvCxnSpPr>
          <p:nvPr/>
        </p:nvCxnSpPr>
        <p:spPr>
          <a:xfrm flipV="1">
            <a:off x="7353253" y="3577195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D18587-848B-2140-8154-E627D0DF626D}"/>
              </a:ext>
            </a:extLst>
          </p:cNvPr>
          <p:cNvSpPr txBox="1"/>
          <p:nvPr/>
        </p:nvSpPr>
        <p:spPr>
          <a:xfrm>
            <a:off x="6914671" y="4112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기준점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8FC158-4B84-E348-98E0-244903CCE63F}"/>
              </a:ext>
            </a:extLst>
          </p:cNvPr>
          <p:cNvCxnSpPr/>
          <p:nvPr/>
        </p:nvCxnSpPr>
        <p:spPr>
          <a:xfrm>
            <a:off x="7353253" y="3827929"/>
            <a:ext cx="1778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AE08BB-74F3-1E4D-A23E-7E9DB2F3F1FA}"/>
              </a:ext>
            </a:extLst>
          </p:cNvPr>
          <p:cNvCxnSpPr>
            <a:cxnSpLocks/>
          </p:cNvCxnSpPr>
          <p:nvPr/>
        </p:nvCxnSpPr>
        <p:spPr>
          <a:xfrm flipV="1">
            <a:off x="9131810" y="3577056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CC44B-849E-1E4D-BC8B-14C94B67AA56}"/>
              </a:ext>
            </a:extLst>
          </p:cNvPr>
          <p:cNvSpPr txBox="1"/>
          <p:nvPr/>
        </p:nvSpPr>
        <p:spPr>
          <a:xfrm>
            <a:off x="7932190" y="386165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Skip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BC05C36-374E-0C4C-9E05-3DA1EB3D3751}"/>
              </a:ext>
            </a:extLst>
          </p:cNvPr>
          <p:cNvCxnSpPr/>
          <p:nvPr/>
        </p:nvCxnSpPr>
        <p:spPr>
          <a:xfrm>
            <a:off x="9131810" y="3971364"/>
            <a:ext cx="1778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66AC67-BDF0-0B48-995E-C86EFC09AC9C}"/>
              </a:ext>
            </a:extLst>
          </p:cNvPr>
          <p:cNvSpPr txBox="1"/>
          <p:nvPr/>
        </p:nvSpPr>
        <p:spPr>
          <a:xfrm>
            <a:off x="9789459" y="4069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조회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9746F-A8C1-5341-832C-FEC57074D870}"/>
              </a:ext>
            </a:extLst>
          </p:cNvPr>
          <p:cNvCxnSpPr>
            <a:cxnSpLocks/>
          </p:cNvCxnSpPr>
          <p:nvPr/>
        </p:nvCxnSpPr>
        <p:spPr>
          <a:xfrm flipV="1">
            <a:off x="10910367" y="3577056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13255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17352-0A1A-D540-A8BB-103321744C84}"/>
              </a:ext>
            </a:extLst>
          </p:cNvPr>
          <p:cNvSpPr/>
          <p:nvPr/>
        </p:nvSpPr>
        <p:spPr>
          <a:xfrm>
            <a:off x="2017582" y="2416233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228C1C-C6AB-8C45-B9D0-F69D32B1D1A0}"/>
              </a:ext>
            </a:extLst>
          </p:cNvPr>
          <p:cNvSpPr/>
          <p:nvPr/>
        </p:nvSpPr>
        <p:spPr>
          <a:xfrm>
            <a:off x="3796139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9B991F-161D-464B-A05E-780B86033714}"/>
              </a:ext>
            </a:extLst>
          </p:cNvPr>
          <p:cNvSpPr/>
          <p:nvPr/>
        </p:nvSpPr>
        <p:spPr>
          <a:xfrm>
            <a:off x="5574696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553A6-028F-7E49-B77D-F426C97E680C}"/>
              </a:ext>
            </a:extLst>
          </p:cNvPr>
          <p:cNvSpPr/>
          <p:nvPr/>
        </p:nvSpPr>
        <p:spPr>
          <a:xfrm>
            <a:off x="7353253" y="241623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053B8-8D0C-8846-9F25-0EDA6B629EEB}"/>
              </a:ext>
            </a:extLst>
          </p:cNvPr>
          <p:cNvSpPr/>
          <p:nvPr/>
        </p:nvSpPr>
        <p:spPr>
          <a:xfrm>
            <a:off x="9131810" y="2416231"/>
            <a:ext cx="1778557" cy="1160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466CE-77BA-D247-9D7E-5012F256C01E}"/>
              </a:ext>
            </a:extLst>
          </p:cNvPr>
          <p:cNvSpPr txBox="1"/>
          <p:nvPr/>
        </p:nvSpPr>
        <p:spPr>
          <a:xfrm>
            <a:off x="838200" y="26735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9465C-52A2-9F4A-85B1-E9BEAF857A8B}"/>
              </a:ext>
            </a:extLst>
          </p:cNvPr>
          <p:cNvSpPr txBox="1"/>
          <p:nvPr/>
        </p:nvSpPr>
        <p:spPr>
          <a:xfrm>
            <a:off x="0" y="488478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조회 시점에 데이터를 정렬하고 모든 데이터에 대해 직접 필터링하는 과정이 사라졌다</a:t>
            </a:r>
            <a:r>
              <a:rPr kumimoji="1" lang="en-US" altLang="ko-KR" sz="2000"/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D844CB-47C9-8C40-85BB-0A08B6873DFE}"/>
              </a:ext>
            </a:extLst>
          </p:cNvPr>
          <p:cNvCxnSpPr>
            <a:cxnSpLocks/>
          </p:cNvCxnSpPr>
          <p:nvPr/>
        </p:nvCxnSpPr>
        <p:spPr>
          <a:xfrm flipV="1">
            <a:off x="7353253" y="3577195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D18587-848B-2140-8154-E627D0DF626D}"/>
              </a:ext>
            </a:extLst>
          </p:cNvPr>
          <p:cNvSpPr txBox="1"/>
          <p:nvPr/>
        </p:nvSpPr>
        <p:spPr>
          <a:xfrm>
            <a:off x="6914671" y="4112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기준점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8FC158-4B84-E348-98E0-244903CCE63F}"/>
              </a:ext>
            </a:extLst>
          </p:cNvPr>
          <p:cNvCxnSpPr/>
          <p:nvPr/>
        </p:nvCxnSpPr>
        <p:spPr>
          <a:xfrm>
            <a:off x="7353253" y="3827929"/>
            <a:ext cx="1778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AE08BB-74F3-1E4D-A23E-7E9DB2F3F1FA}"/>
              </a:ext>
            </a:extLst>
          </p:cNvPr>
          <p:cNvCxnSpPr>
            <a:cxnSpLocks/>
          </p:cNvCxnSpPr>
          <p:nvPr/>
        </p:nvCxnSpPr>
        <p:spPr>
          <a:xfrm flipV="1">
            <a:off x="9131810" y="3577056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CC44B-849E-1E4D-BC8B-14C94B67AA56}"/>
              </a:ext>
            </a:extLst>
          </p:cNvPr>
          <p:cNvSpPr txBox="1"/>
          <p:nvPr/>
        </p:nvSpPr>
        <p:spPr>
          <a:xfrm>
            <a:off x="7932190" y="386165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Skip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BC05C36-374E-0C4C-9E05-3DA1EB3D3751}"/>
              </a:ext>
            </a:extLst>
          </p:cNvPr>
          <p:cNvCxnSpPr/>
          <p:nvPr/>
        </p:nvCxnSpPr>
        <p:spPr>
          <a:xfrm>
            <a:off x="9131810" y="3971364"/>
            <a:ext cx="1778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66AC67-BDF0-0B48-995E-C86EFC09AC9C}"/>
              </a:ext>
            </a:extLst>
          </p:cNvPr>
          <p:cNvSpPr txBox="1"/>
          <p:nvPr/>
        </p:nvSpPr>
        <p:spPr>
          <a:xfrm>
            <a:off x="9789459" y="4069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조회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9746F-A8C1-5341-832C-FEC57074D870}"/>
              </a:ext>
            </a:extLst>
          </p:cNvPr>
          <p:cNvCxnSpPr>
            <a:cxnSpLocks/>
          </p:cNvCxnSpPr>
          <p:nvPr/>
        </p:nvCxnSpPr>
        <p:spPr>
          <a:xfrm flipV="1">
            <a:off x="10910367" y="3577056"/>
            <a:ext cx="0" cy="50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2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 이제 </a:t>
            </a:r>
            <a:r>
              <a:rPr kumimoji="1" lang="en-US" altLang="ko-KR"/>
              <a:t>3</a:t>
            </a:r>
            <a:r>
              <a:rPr kumimoji="1" lang="ko-KR" altLang="en-US"/>
              <a:t>개의 </a:t>
            </a:r>
            <a:r>
              <a:rPr kumimoji="1" lang="en-US" altLang="ko-KR"/>
              <a:t>Spring Boot </a:t>
            </a:r>
            <a:r>
              <a:rPr kumimoji="1" lang="ko-KR" altLang="en-US"/>
              <a:t>애플리케이션으로 요청을 분산하여 처리할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 서버가 증설될 때마다 </a:t>
            </a:r>
            <a:r>
              <a:rPr kumimoji="1" lang="en-US" altLang="ko-KR"/>
              <a:t>Client</a:t>
            </a:r>
            <a:r>
              <a:rPr kumimoji="1" lang="ko-KR" altLang="en-US"/>
              <a:t>가 이러한 정보를 모두 알 수도 없고</a:t>
            </a:r>
            <a:r>
              <a:rPr kumimoji="1" lang="en-US" altLang="ko-KR"/>
              <a:t>,</a:t>
            </a:r>
            <a:r>
              <a:rPr kumimoji="1" lang="ko-KR" altLang="en-US"/>
              <a:t> 알아야 할 필요도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894201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4135771" y="3072623"/>
            <a:ext cx="2504813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1910B-636D-9E45-BEF1-3A975EFDEFCD}"/>
              </a:ext>
            </a:extLst>
          </p:cNvPr>
          <p:cNvSpPr/>
          <p:nvPr/>
        </p:nvSpPr>
        <p:spPr>
          <a:xfrm>
            <a:off x="857774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8124039" y="3072623"/>
            <a:ext cx="453705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84415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135771" y="2718034"/>
            <a:ext cx="2504813" cy="35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35771" y="3075210"/>
            <a:ext cx="2504813" cy="3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91757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정말 잘 동작할까</a:t>
            </a:r>
            <a:r>
              <a:rPr kumimoji="1" lang="en-US" altLang="ko-KR"/>
              <a:t>?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데이터베이스에서 </a:t>
            </a:r>
            <a:r>
              <a:rPr kumimoji="1" lang="en-US" altLang="ko-KR"/>
              <a:t>4</a:t>
            </a:r>
            <a:r>
              <a:rPr kumimoji="1" lang="ko-KR" altLang="en-US"/>
              <a:t>번 페이지의 </a:t>
            </a:r>
            <a:r>
              <a:rPr kumimoji="1" lang="en-US" altLang="ko-KR"/>
              <a:t>30</a:t>
            </a:r>
            <a:r>
              <a:rPr kumimoji="1" lang="ko-KR" altLang="en-US"/>
              <a:t>개의 게시글을 다시 조회해보자</a:t>
            </a:r>
            <a:r>
              <a:rPr kumimoji="1" lang="en-US" altLang="ko-KR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* from article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1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-US" altLang="ko-KR" err="1"/>
              <a:t>article_id</a:t>
            </a:r>
            <a:r>
              <a:rPr kumimoji="1" lang="en-US" altLang="ko-KR"/>
              <a:t> desc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limit 30 offset 90;</a:t>
            </a:r>
          </a:p>
        </p:txBody>
      </p:sp>
    </p:spTree>
    <p:extLst>
      <p:ext uri="{BB962C8B-B14F-4D97-AF65-F5344CB8AC3E}">
        <p14:creationId xmlns:p14="http://schemas.microsoft.com/office/powerpoint/2010/main" val="34442023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이전에 약 </a:t>
            </a:r>
            <a:r>
              <a:rPr kumimoji="1" lang="en-US" altLang="ko-KR" sz="2000"/>
              <a:t>4</a:t>
            </a:r>
            <a:r>
              <a:rPr kumimoji="1" lang="ko-KR" altLang="en-US" sz="2000"/>
              <a:t>초가 소요되던 쿼리가 </a:t>
            </a:r>
            <a:r>
              <a:rPr kumimoji="1" lang="en-US" altLang="ko-KR" sz="2000"/>
              <a:t>0</a:t>
            </a:r>
            <a:r>
              <a:rPr kumimoji="1" lang="ko-KR" altLang="en-US" sz="2000"/>
              <a:t>초 대에 수행되었다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도 다시 살펴보자</a:t>
            </a:r>
            <a:r>
              <a:rPr kumimoji="1" lang="en-US" altLang="ko-KR" sz="20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4484B-3E6A-8647-88A9-727029C1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74" y="2694342"/>
            <a:ext cx="5312052" cy="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705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06208-4E42-724E-A492-746B6E5A3D5F}"/>
              </a:ext>
            </a:extLst>
          </p:cNvPr>
          <p:cNvSpPr txBox="1"/>
          <p:nvPr/>
        </p:nvSpPr>
        <p:spPr>
          <a:xfrm>
            <a:off x="0" y="2324198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1" lang="en-US" altLang="ko-KR" sz="2000"/>
              <a:t>explain select * from article where 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 = 1 order by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 desc limit 30 offset 90;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key = </a:t>
            </a:r>
            <a:r>
              <a:rPr kumimoji="1" lang="en-US" altLang="ko-KR" sz="2000" err="1"/>
              <a:t>idx_board_id_article_id</a:t>
            </a:r>
            <a:endParaRPr kumimoji="1" lang="en-US" altLang="ko-KR" sz="2000"/>
          </a:p>
          <a:p>
            <a:pPr algn="ctr"/>
            <a:r>
              <a:rPr kumimoji="1" lang="ko-KR" altLang="en-US" sz="2000"/>
              <a:t>생성한 인덱스가 쿼리에 사용됐다는 것을 확인할 수 있다</a:t>
            </a:r>
            <a:r>
              <a:rPr kumimoji="1" lang="en-US" altLang="ko-KR" sz="20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7A2E-93AB-9344-BB8B-506C586A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" y="2873434"/>
            <a:ext cx="11836532" cy="11047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771924-432E-7A48-857C-004F817363DA}"/>
              </a:ext>
            </a:extLst>
          </p:cNvPr>
          <p:cNvSpPr/>
          <p:nvPr/>
        </p:nvSpPr>
        <p:spPr>
          <a:xfrm flipH="1">
            <a:off x="6208141" y="3510231"/>
            <a:ext cx="1961074" cy="328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3675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모든 문제는 해결 되었을까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103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모든 문제는 해결 되었을까</a:t>
            </a:r>
            <a:r>
              <a:rPr kumimoji="1" lang="en-US" altLang="ko-KR"/>
              <a:t>?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이번에는 </a:t>
            </a:r>
            <a:r>
              <a:rPr kumimoji="1" lang="en-US" altLang="ko-KR"/>
              <a:t>50,000</a:t>
            </a:r>
            <a:r>
              <a:rPr kumimoji="1" lang="ko-KR" altLang="en-US"/>
              <a:t>페이지를 조회해보자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* from article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1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-US" altLang="ko-KR" err="1"/>
              <a:t>article_id</a:t>
            </a:r>
            <a:r>
              <a:rPr kumimoji="1" lang="en-US" altLang="ko-KR"/>
              <a:t> desc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limit 30 </a:t>
            </a:r>
            <a:r>
              <a:rPr kumimoji="1" lang="en-US" altLang="ko-KR" b="1"/>
              <a:t>offset 1499970</a:t>
            </a:r>
            <a:r>
              <a:rPr kumimoji="1" lang="en-US" altLang="ko-KR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212118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이번에는 다시 약 </a:t>
            </a:r>
            <a:r>
              <a:rPr kumimoji="1" lang="en-US" altLang="ko-KR" sz="2000"/>
              <a:t>4</a:t>
            </a:r>
            <a:r>
              <a:rPr kumimoji="1" lang="ko-KR" altLang="en-US" sz="2000"/>
              <a:t>초의 시간이 소요되었다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인덱스 덕분에 빠르게 조회되던 것이</a:t>
            </a:r>
            <a:r>
              <a:rPr kumimoji="1" lang="en-US" altLang="ko-KR" sz="2000"/>
              <a:t>, </a:t>
            </a:r>
            <a:r>
              <a:rPr kumimoji="1" lang="ko-KR" altLang="en-US" sz="2000"/>
              <a:t>갑자기 느려진 것이다</a:t>
            </a:r>
            <a:r>
              <a:rPr kumimoji="1" lang="en-US" altLang="ko-KR" sz="20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17FCE-25FC-C942-A5F1-8C85AED8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1" y="2644914"/>
            <a:ext cx="6842898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478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06208-4E42-724E-A492-746B6E5A3D5F}"/>
              </a:ext>
            </a:extLst>
          </p:cNvPr>
          <p:cNvSpPr txBox="1"/>
          <p:nvPr/>
        </p:nvSpPr>
        <p:spPr>
          <a:xfrm>
            <a:off x="0" y="2324198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1" lang="en-US" altLang="ko-KR" sz="2000"/>
              <a:t>explain select * from article where 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 = 1 order by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 desc limit 30 offset 1499970;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을 살펴보더라도</a:t>
            </a:r>
            <a:r>
              <a:rPr kumimoji="1" lang="en-US" altLang="ko-KR" sz="2000"/>
              <a:t>, </a:t>
            </a:r>
            <a:r>
              <a:rPr kumimoji="1" lang="ko-KR" altLang="en-US" sz="2000"/>
              <a:t>이전과 동일한 인덱스가 사용되었다</a:t>
            </a:r>
            <a:r>
              <a:rPr kumimoji="1" lang="en-US" altLang="ko-KR" sz="20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C8B01-123D-BC4E-96F9-AA9C91A5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8" y="2952810"/>
            <a:ext cx="11705384" cy="11082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20AC78-312A-DA4B-AA55-D4DED17FC958}"/>
              </a:ext>
            </a:extLst>
          </p:cNvPr>
          <p:cNvSpPr/>
          <p:nvPr/>
        </p:nvSpPr>
        <p:spPr>
          <a:xfrm flipH="1">
            <a:off x="6095999" y="3274527"/>
            <a:ext cx="2081841" cy="6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8219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쿼리에서 변경된 것은 </a:t>
            </a:r>
            <a:r>
              <a:rPr kumimoji="1" lang="en-US" altLang="ko-KR"/>
              <a:t>offset </a:t>
            </a:r>
            <a:r>
              <a:rPr kumimoji="1" lang="ko-KR" altLang="en-US"/>
              <a:t>뿐이다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뒷</a:t>
            </a:r>
            <a:r>
              <a:rPr kumimoji="1" lang="ko-KR" altLang="en-US"/>
              <a:t> 페이지로 갈수록 성능이 느려진 것이다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왜 그럴까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이를 이해하기 위해 인덱스의 종류를 알아보자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Clustered Index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Secondary Index</a:t>
            </a:r>
          </a:p>
        </p:txBody>
      </p:sp>
    </p:spTree>
    <p:extLst>
      <p:ext uri="{BB962C8B-B14F-4D97-AF65-F5344CB8AC3E}">
        <p14:creationId xmlns:p14="http://schemas.microsoft.com/office/powerpoint/2010/main" val="3211223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MySQL</a:t>
            </a:r>
            <a:r>
              <a:rPr kumimoji="1" lang="ko-KR" altLang="en-US"/>
              <a:t>의 기본 스토리지 엔진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 err="1"/>
              <a:t>InnoDB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스토리지 엔진</a:t>
            </a:r>
            <a:r>
              <a:rPr kumimoji="1" lang="en-US" altLang="ko-KR"/>
              <a:t>(Storage Engine)</a:t>
            </a:r>
            <a:r>
              <a:rPr kumimoji="1" lang="ko-KR" altLang="en-US"/>
              <a:t> </a:t>
            </a:r>
            <a:r>
              <a:rPr kumimoji="1" lang="en-US" altLang="ko-KR"/>
              <a:t>: DB</a:t>
            </a:r>
            <a:r>
              <a:rPr kumimoji="1" lang="ko-KR" altLang="en-US"/>
              <a:t>에서 데이터 저장 및 관리 장치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그리고</a:t>
            </a:r>
            <a:r>
              <a:rPr kumimoji="1" lang="en-US" altLang="ko-KR"/>
              <a:t>, </a:t>
            </a:r>
            <a:r>
              <a:rPr kumimoji="1" lang="en-US" altLang="ko-KR" err="1"/>
              <a:t>InnoDB</a:t>
            </a:r>
            <a:r>
              <a:rPr kumimoji="1" lang="ko-KR" altLang="en-US"/>
              <a:t>는 테이블마다 </a:t>
            </a:r>
            <a:r>
              <a:rPr kumimoji="1" lang="en-US" altLang="ko-KR"/>
              <a:t>Clustered Index</a:t>
            </a:r>
            <a:r>
              <a:rPr kumimoji="1" lang="ko-KR" altLang="en-US" err="1"/>
              <a:t>를</a:t>
            </a:r>
            <a:r>
              <a:rPr kumimoji="1" lang="ko-KR" altLang="en-US"/>
              <a:t> 자동 생성한다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Primary Key</a:t>
            </a:r>
            <a:r>
              <a:rPr kumimoji="1" lang="ko-KR" altLang="en-US" err="1"/>
              <a:t>를</a:t>
            </a:r>
            <a:r>
              <a:rPr kumimoji="1" lang="ko-KR" altLang="en-US"/>
              <a:t> 기준으로 정렬된 </a:t>
            </a:r>
            <a:r>
              <a:rPr kumimoji="1" lang="en-US" altLang="ko-KR"/>
              <a:t>Clustered Index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Primary Index(</a:t>
            </a:r>
            <a:r>
              <a:rPr kumimoji="1" lang="ko-KR" altLang="en-US"/>
              <a:t>주 인덱스</a:t>
            </a:r>
            <a:r>
              <a:rPr kumimoji="1" lang="en-US" altLang="ko-KR"/>
              <a:t>)</a:t>
            </a:r>
            <a:r>
              <a:rPr kumimoji="1" lang="ko-KR" altLang="en-US"/>
              <a:t>라고도 불린다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정확히는 규칙이 있지만</a:t>
            </a:r>
            <a:r>
              <a:rPr kumimoji="1" lang="en-US" altLang="ko-KR"/>
              <a:t>, </a:t>
            </a:r>
            <a:r>
              <a:rPr kumimoji="1" lang="ko-KR" altLang="en-US"/>
              <a:t>일반적으로 </a:t>
            </a:r>
            <a:r>
              <a:rPr kumimoji="1" lang="en-US" altLang="ko-KR"/>
              <a:t>Primary Key</a:t>
            </a:r>
            <a:r>
              <a:rPr kumimoji="1" lang="ko-KR" altLang="en-US"/>
              <a:t>에 생성된다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Clustered Index</a:t>
            </a:r>
            <a:r>
              <a:rPr kumimoji="1" lang="ko-KR" altLang="en-US"/>
              <a:t>는 </a:t>
            </a:r>
            <a:r>
              <a:rPr kumimoji="1" lang="en-US" altLang="ko-KR"/>
              <a:t>leaf node</a:t>
            </a:r>
            <a:r>
              <a:rPr kumimoji="1" lang="ko-KR" altLang="en-US"/>
              <a:t>의 값으로 행 데이터</a:t>
            </a:r>
            <a:r>
              <a:rPr kumimoji="1" lang="en-US" altLang="ko-KR"/>
              <a:t>(row data)</a:t>
            </a:r>
            <a:r>
              <a:rPr kumimoji="1" lang="ko-KR" altLang="en-US" err="1"/>
              <a:t>를</a:t>
            </a:r>
            <a:r>
              <a:rPr kumimoji="1" lang="ko-KR" altLang="en-US"/>
              <a:t> 가진다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4739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3184D9-3290-5B4C-8CE4-1ADC8AEAA543}"/>
              </a:ext>
            </a:extLst>
          </p:cNvPr>
          <p:cNvSpPr/>
          <p:nvPr/>
        </p:nvSpPr>
        <p:spPr>
          <a:xfrm>
            <a:off x="5369904" y="1977813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A08CA-DAE3-2343-AEB8-13C5F5A39DD3}"/>
              </a:ext>
            </a:extLst>
          </p:cNvPr>
          <p:cNvSpPr/>
          <p:nvPr/>
        </p:nvSpPr>
        <p:spPr>
          <a:xfrm>
            <a:off x="408789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935C6-579B-D245-834F-1880D3AB7091}"/>
              </a:ext>
            </a:extLst>
          </p:cNvPr>
          <p:cNvSpPr/>
          <p:nvPr/>
        </p:nvSpPr>
        <p:spPr>
          <a:xfrm>
            <a:off x="668384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0C86F87-6B67-7549-A2D9-5A722651587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4711908" y="2347145"/>
            <a:ext cx="1282013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067E1-0C5A-2B49-98E3-99907EF7121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993921" y="2347145"/>
            <a:ext cx="1313937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33D56B6-6899-DF46-A709-7A6EFA3AB5B2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flipH="1">
            <a:off x="3419754" y="3553267"/>
            <a:ext cx="1292154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A7CCFC7-282B-AC46-9A76-85721FB1431A}"/>
              </a:ext>
            </a:extLst>
          </p:cNvPr>
          <p:cNvCxnSpPr>
            <a:cxnSpLocks/>
            <a:stCxn id="18" idx="2"/>
            <a:endCxn id="34" idx="0"/>
          </p:cNvCxnSpPr>
          <p:nvPr/>
        </p:nvCxnSpPr>
        <p:spPr>
          <a:xfrm>
            <a:off x="4711908" y="3553267"/>
            <a:ext cx="1295037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34E469C-7805-A74E-87EC-9A7B61F1BFE9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>
            <a:off x="7307858" y="3553267"/>
            <a:ext cx="1056461" cy="609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3E2347-7444-B14D-A30E-2C016E241606}"/>
              </a:ext>
            </a:extLst>
          </p:cNvPr>
          <p:cNvSpPr txBox="1"/>
          <p:nvPr/>
        </p:nvSpPr>
        <p:spPr>
          <a:xfrm>
            <a:off x="618564" y="2816839"/>
            <a:ext cx="244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key = id(Primary Key)</a:t>
            </a:r>
            <a:endParaRPr kumimoji="1" lang="ko-KR" altLang="en-US"/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A7C6230-E5A2-C440-BE14-F211F8C02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07606"/>
              </p:ext>
            </p:extLst>
          </p:nvPr>
        </p:nvGraphicFramePr>
        <p:xfrm>
          <a:off x="2363291" y="4162564"/>
          <a:ext cx="2112926" cy="7597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46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05646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id</a:t>
                      </a:r>
                      <a:r>
                        <a:rPr lang="en-US" altLang="ko-KR"/>
                        <a:t>=1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id=2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data1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34" name="표 30">
            <a:extLst>
              <a:ext uri="{FF2B5EF4-FFF2-40B4-BE49-F238E27FC236}">
                <a16:creationId xmlns:a16="http://schemas.microsoft.com/office/drawing/2014/main" id="{55F561C0-8A42-E246-8F1F-F0DCEFF5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48026"/>
              </p:ext>
            </p:extLst>
          </p:nvPr>
        </p:nvGraphicFramePr>
        <p:xfrm>
          <a:off x="4950482" y="4162564"/>
          <a:ext cx="2112926" cy="7597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46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05646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id</a:t>
                      </a:r>
                      <a:r>
                        <a:rPr lang="en-US" altLang="ko-KR"/>
                        <a:t>=3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id=4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data3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35" name="표 30">
            <a:extLst>
              <a:ext uri="{FF2B5EF4-FFF2-40B4-BE49-F238E27FC236}">
                <a16:creationId xmlns:a16="http://schemas.microsoft.com/office/drawing/2014/main" id="{91F6DC1E-24C8-364E-ADA5-013166E80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8658"/>
              </p:ext>
            </p:extLst>
          </p:nvPr>
        </p:nvGraphicFramePr>
        <p:xfrm>
          <a:off x="7307856" y="4162913"/>
          <a:ext cx="2112926" cy="7597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46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05646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id</a:t>
                      </a:r>
                      <a:r>
                        <a:rPr lang="en-US" altLang="ko-KR"/>
                        <a:t>=5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id=6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data5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AF56574-9DBD-864C-AEB4-E783F6B84495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4476217" y="4542449"/>
            <a:ext cx="474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18BBAC0-405D-E94F-A9F7-DF3FC52390BD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 flipV="1">
            <a:off x="7063408" y="4542449"/>
            <a:ext cx="244448" cy="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5E738AC-46EC-5149-9773-A4B41B0F9552}"/>
              </a:ext>
            </a:extLst>
          </p:cNvPr>
          <p:cNvSpPr txBox="1"/>
          <p:nvPr/>
        </p:nvSpPr>
        <p:spPr>
          <a:xfrm>
            <a:off x="5038660" y="1485311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9D5088-B56C-F743-A8DB-44244C8BACE7}"/>
              </a:ext>
            </a:extLst>
          </p:cNvPr>
          <p:cNvSpPr txBox="1"/>
          <p:nvPr/>
        </p:nvSpPr>
        <p:spPr>
          <a:xfrm>
            <a:off x="-7429" y="55791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테이블에 </a:t>
            </a:r>
            <a:r>
              <a:rPr kumimoji="1" lang="en-US" altLang="ko-KR" sz="2000"/>
              <a:t>Primary Key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정렬 기준으로 하는 인덱스가 자동으로 생성된다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leaf node</a:t>
            </a:r>
            <a:r>
              <a:rPr kumimoji="1" lang="ko-KR" altLang="en-US" sz="2000"/>
              <a:t>에는 행 데이터</a:t>
            </a:r>
            <a:r>
              <a:rPr kumimoji="1" lang="en-US" altLang="ko-KR" sz="2000"/>
              <a:t>(row data)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가지고 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7CE0E91A-57BD-344C-8A19-BD9F972C1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283934"/>
              </p:ext>
            </p:extLst>
          </p:nvPr>
        </p:nvGraphicFramePr>
        <p:xfrm>
          <a:off x="10014791" y="1727826"/>
          <a:ext cx="895256" cy="799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95256">
                  <a:extLst>
                    <a:ext uri="{9D8B030D-6E8A-4147-A177-3AD203B41FA5}">
                      <a16:colId xmlns:a16="http://schemas.microsoft.com/office/drawing/2014/main" val="3279738682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219955"/>
                  </a:ext>
                </a:extLst>
              </a:tr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7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43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6323B-9A86-644F-A52E-1A494D5D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강의</a:t>
            </a:r>
            <a:r>
              <a:rPr kumimoji="1" lang="en-US" altLang="ko-KR"/>
              <a:t> </a:t>
            </a:r>
            <a:r>
              <a:rPr kumimoji="1" lang="ko-KR" altLang="en-US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F26EA-DEFB-C740-A213-8687E4F4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스프링부트로 직접 코드를 작성하며</a:t>
            </a:r>
            <a:r>
              <a:rPr lang="en-US" altLang="ko-KR"/>
              <a:t> </a:t>
            </a:r>
            <a:r>
              <a:rPr lang="ko-KR" altLang="en-US"/>
              <a:t>서버 애플리케이션 개발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대규모 데이터와 트래픽을 고려할 때</a:t>
            </a:r>
            <a:r>
              <a:rPr kumimoji="1" lang="en-US" altLang="ko-KR"/>
              <a:t>, </a:t>
            </a:r>
            <a:r>
              <a:rPr kumimoji="1" lang="ko-KR" altLang="en-US"/>
              <a:t>어떻게 고민하고 어떤 방법과 도구로 해결하는지 소개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게시판을 만들면서 배워봅니다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02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트래픽을 라우팅 및 분산하기 위한 도구로 </a:t>
            </a:r>
            <a:r>
              <a:rPr kumimoji="1" lang="en-US" altLang="ko-KR"/>
              <a:t>Load Balancer</a:t>
            </a:r>
            <a:r>
              <a:rPr kumimoji="1" lang="ko-KR" altLang="en-US" err="1"/>
              <a:t>를</a:t>
            </a:r>
            <a:r>
              <a:rPr kumimoji="1" lang="ko-KR" altLang="en-US"/>
              <a:t> 활용할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 </a:t>
            </a:r>
            <a:r>
              <a:rPr kumimoji="1" lang="en-US" altLang="ko-KR"/>
              <a:t>Load Balancer</a:t>
            </a:r>
            <a:r>
              <a:rPr kumimoji="1" lang="ko-KR" altLang="en-US"/>
              <a:t>로 요청을 보내면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Load Balancer</a:t>
            </a:r>
            <a:r>
              <a:rPr kumimoji="1" lang="ko-KR" altLang="en-US"/>
              <a:t>는 요청을 적절히 분산하여 서버로 전달한다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446090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>
            <a:off x="5684240" y="3072623"/>
            <a:ext cx="956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1910B-636D-9E45-BEF1-3A975EFDEFCD}"/>
              </a:ext>
            </a:extLst>
          </p:cNvPr>
          <p:cNvSpPr/>
          <p:nvPr/>
        </p:nvSpPr>
        <p:spPr>
          <a:xfrm>
            <a:off x="8577744" y="2521536"/>
            <a:ext cx="1241570" cy="110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8124039" y="3072623"/>
            <a:ext cx="453705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43874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684240" y="2718035"/>
            <a:ext cx="956344" cy="35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684240" y="3072623"/>
            <a:ext cx="956344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A13606-2369-2445-9132-BD8AEBED5F31}"/>
              </a:ext>
            </a:extLst>
          </p:cNvPr>
          <p:cNvSpPr/>
          <p:nvPr/>
        </p:nvSpPr>
        <p:spPr>
          <a:xfrm>
            <a:off x="4550330" y="2598645"/>
            <a:ext cx="1133910" cy="947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Load</a:t>
            </a:r>
          </a:p>
          <a:p>
            <a:pPr algn="ctr"/>
            <a:r>
              <a:rPr kumimoji="1" lang="en-US" altLang="ko-KR"/>
              <a:t>Balancer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687660" y="3072623"/>
            <a:ext cx="862670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44615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3184D9-3290-5B4C-8CE4-1ADC8AEAA543}"/>
              </a:ext>
            </a:extLst>
          </p:cNvPr>
          <p:cNvSpPr/>
          <p:nvPr/>
        </p:nvSpPr>
        <p:spPr>
          <a:xfrm>
            <a:off x="5369904" y="1977813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A08CA-DAE3-2343-AEB8-13C5F5A39DD3}"/>
              </a:ext>
            </a:extLst>
          </p:cNvPr>
          <p:cNvSpPr/>
          <p:nvPr/>
        </p:nvSpPr>
        <p:spPr>
          <a:xfrm>
            <a:off x="408789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935C6-579B-D245-834F-1880D3AB7091}"/>
              </a:ext>
            </a:extLst>
          </p:cNvPr>
          <p:cNvSpPr/>
          <p:nvPr/>
        </p:nvSpPr>
        <p:spPr>
          <a:xfrm>
            <a:off x="668384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0C86F87-6B67-7549-A2D9-5A722651587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4711908" y="2347145"/>
            <a:ext cx="1282013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067E1-0C5A-2B49-98E3-99907EF7121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993921" y="2347145"/>
            <a:ext cx="1313937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33D56B6-6899-DF46-A709-7A6EFA3AB5B2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flipH="1">
            <a:off x="3419754" y="3553267"/>
            <a:ext cx="1292154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A7CCFC7-282B-AC46-9A76-85721FB1431A}"/>
              </a:ext>
            </a:extLst>
          </p:cNvPr>
          <p:cNvCxnSpPr>
            <a:cxnSpLocks/>
            <a:stCxn id="18" idx="2"/>
            <a:endCxn id="34" idx="0"/>
          </p:cNvCxnSpPr>
          <p:nvPr/>
        </p:nvCxnSpPr>
        <p:spPr>
          <a:xfrm>
            <a:off x="4711908" y="3553267"/>
            <a:ext cx="1295037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34E469C-7805-A74E-87EC-9A7B61F1BFE9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>
            <a:off x="7307858" y="3553267"/>
            <a:ext cx="1056461" cy="609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3E2347-7444-B14D-A30E-2C016E241606}"/>
              </a:ext>
            </a:extLst>
          </p:cNvPr>
          <p:cNvSpPr txBox="1"/>
          <p:nvPr/>
        </p:nvSpPr>
        <p:spPr>
          <a:xfrm>
            <a:off x="618564" y="2816839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key = </a:t>
            </a:r>
            <a:r>
              <a:rPr kumimoji="1" lang="en-US" altLang="ko-KR" err="1"/>
              <a:t>article_id</a:t>
            </a:r>
            <a:r>
              <a:rPr kumimoji="1" lang="en-US" altLang="ko-KR"/>
              <a:t>(Primary Key)</a:t>
            </a:r>
            <a:endParaRPr kumimoji="1" lang="ko-KR" altLang="en-US"/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A7C6230-E5A2-C440-BE14-F211F8C02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53809"/>
              </p:ext>
            </p:extLst>
          </p:nvPr>
        </p:nvGraphicFramePr>
        <p:xfrm>
          <a:off x="2363291" y="4162564"/>
          <a:ext cx="2112926" cy="7597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46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05646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err="1"/>
                        <a:t>article_id</a:t>
                      </a:r>
                      <a:r>
                        <a:rPr lang="en-US" altLang="ko-KR" sz="1200"/>
                        <a:t>=1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article_id</a:t>
                      </a:r>
                      <a:r>
                        <a:rPr lang="en-US" altLang="ko-KR" sz="1200"/>
                        <a:t>=2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article1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article2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34" name="표 30">
            <a:extLst>
              <a:ext uri="{FF2B5EF4-FFF2-40B4-BE49-F238E27FC236}">
                <a16:creationId xmlns:a16="http://schemas.microsoft.com/office/drawing/2014/main" id="{55F561C0-8A42-E246-8F1F-F0DCEFF5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679453"/>
              </p:ext>
            </p:extLst>
          </p:nvPr>
        </p:nvGraphicFramePr>
        <p:xfrm>
          <a:off x="4950482" y="4162564"/>
          <a:ext cx="2112926" cy="7597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46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05646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err="1"/>
                        <a:t>article_id</a:t>
                      </a:r>
                      <a:r>
                        <a:rPr lang="en-US" altLang="ko-KR" sz="1200"/>
                        <a:t>=3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article_id</a:t>
                      </a:r>
                      <a:r>
                        <a:rPr lang="en-US" altLang="ko-KR" sz="1200"/>
                        <a:t>=4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/>
                        <a:t>article3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article4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35" name="표 30">
            <a:extLst>
              <a:ext uri="{FF2B5EF4-FFF2-40B4-BE49-F238E27FC236}">
                <a16:creationId xmlns:a16="http://schemas.microsoft.com/office/drawing/2014/main" id="{91F6DC1E-24C8-364E-ADA5-013166E80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01605"/>
              </p:ext>
            </p:extLst>
          </p:nvPr>
        </p:nvGraphicFramePr>
        <p:xfrm>
          <a:off x="7307856" y="4162913"/>
          <a:ext cx="2112926" cy="7597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46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05646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err="1"/>
                        <a:t>article_id</a:t>
                      </a:r>
                      <a:r>
                        <a:rPr lang="en-US" altLang="ko-KR" sz="1200"/>
                        <a:t>=5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article_id</a:t>
                      </a:r>
                      <a:r>
                        <a:rPr lang="en-US" altLang="ko-KR" sz="1200"/>
                        <a:t>=6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/>
                        <a:t>article5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article6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AF56574-9DBD-864C-AEB4-E783F6B84495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4476217" y="4542449"/>
            <a:ext cx="474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18BBAC0-405D-E94F-A9F7-DF3FC52390BD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 flipV="1">
            <a:off x="7063408" y="4542449"/>
            <a:ext cx="244448" cy="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5E738AC-46EC-5149-9773-A4B41B0F9552}"/>
              </a:ext>
            </a:extLst>
          </p:cNvPr>
          <p:cNvSpPr txBox="1"/>
          <p:nvPr/>
        </p:nvSpPr>
        <p:spPr>
          <a:xfrm>
            <a:off x="5038660" y="1485311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9D5088-B56C-F743-A8DB-44244C8BACE7}"/>
              </a:ext>
            </a:extLst>
          </p:cNvPr>
          <p:cNvSpPr txBox="1"/>
          <p:nvPr/>
        </p:nvSpPr>
        <p:spPr>
          <a:xfrm>
            <a:off x="-7429" y="55791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article </a:t>
            </a:r>
            <a:r>
              <a:rPr kumimoji="1" lang="ko-KR" altLang="en-US" sz="2000"/>
              <a:t>테이블에는 </a:t>
            </a:r>
            <a:r>
              <a:rPr kumimoji="1" lang="en-US" altLang="ko-KR" sz="2000" err="1"/>
              <a:t>article_id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기준으로 하는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가 생성되어 있고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데이터를 가진다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Primary Key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이용한 조회는</a:t>
            </a:r>
            <a:r>
              <a:rPr kumimoji="1" lang="en-US" altLang="ko-KR" sz="2000"/>
              <a:t>, </a:t>
            </a:r>
            <a:r>
              <a:rPr kumimoji="1" lang="ko-KR" altLang="en-US" sz="2000"/>
              <a:t>자동으로 생성된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로 수행되는 것이다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36" name="표 3">
            <a:extLst>
              <a:ext uri="{FF2B5EF4-FFF2-40B4-BE49-F238E27FC236}">
                <a16:creationId xmlns:a16="http://schemas.microsoft.com/office/drawing/2014/main" id="{A6C12C6F-6199-0A40-92D0-CC4DE91CD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17251"/>
              </p:ext>
            </p:extLst>
          </p:nvPr>
        </p:nvGraphicFramePr>
        <p:xfrm>
          <a:off x="10014791" y="1727826"/>
          <a:ext cx="895256" cy="799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95256">
                  <a:extLst>
                    <a:ext uri="{9D8B030D-6E8A-4147-A177-3AD203B41FA5}">
                      <a16:colId xmlns:a16="http://schemas.microsoft.com/office/drawing/2014/main" val="3279738682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219955"/>
                  </a:ext>
                </a:extLst>
              </a:tr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7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349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1B5087-9905-3D42-8A6F-673741D1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5" y="2789237"/>
            <a:ext cx="10919769" cy="1394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8ABE3-AB71-B744-AEF4-F16CB034991D}"/>
              </a:ext>
            </a:extLst>
          </p:cNvPr>
          <p:cNvSpPr txBox="1"/>
          <p:nvPr/>
        </p:nvSpPr>
        <p:spPr>
          <a:xfrm>
            <a:off x="0" y="486196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생성된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중 임의의 하나를 </a:t>
            </a:r>
            <a:r>
              <a:rPr kumimoji="1" lang="en-US" altLang="ko-KR" sz="2000" err="1"/>
              <a:t>article_id</a:t>
            </a:r>
            <a:r>
              <a:rPr kumimoji="1" lang="ko-KR" altLang="en-US" sz="2000"/>
              <a:t> 조건으로 조회해보자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대규모 데이터에서도 빠르게 수행되는 것을 확인할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을 확인해보면</a:t>
            </a:r>
            <a:r>
              <a:rPr kumimoji="1" lang="en-US" altLang="ko-KR" sz="2000"/>
              <a:t>?</a:t>
            </a:r>
            <a:r>
              <a:rPr kumimoji="1" lang="ko-KR" altLang="en-US" sz="2000"/>
              <a:t> </a:t>
            </a:r>
            <a:endParaRPr kumimoji="1" lang="en-US" altLang="ko-KR" sz="2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8B7A6C-55E8-F54F-B8DD-68479A8BB830}"/>
              </a:ext>
            </a:extLst>
          </p:cNvPr>
          <p:cNvSpPr/>
          <p:nvPr/>
        </p:nvSpPr>
        <p:spPr>
          <a:xfrm flipH="1">
            <a:off x="1748286" y="3909179"/>
            <a:ext cx="986288" cy="335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1002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8ABE3-AB71-B744-AEF4-F16CB034991D}"/>
              </a:ext>
            </a:extLst>
          </p:cNvPr>
          <p:cNvSpPr txBox="1"/>
          <p:nvPr/>
        </p:nvSpPr>
        <p:spPr>
          <a:xfrm>
            <a:off x="0" y="486196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key = PRIMARY</a:t>
            </a:r>
          </a:p>
          <a:p>
            <a:pPr algn="ctr"/>
            <a:r>
              <a:rPr kumimoji="1" lang="ko-KR" altLang="en-US" sz="2000"/>
              <a:t>별도로 인덱스를 생성한 적이 없는데도</a:t>
            </a:r>
            <a:r>
              <a:rPr kumimoji="1" lang="en-US" altLang="ko-KR" sz="2000"/>
              <a:t>, </a:t>
            </a:r>
            <a:r>
              <a:rPr kumimoji="1" lang="ko-KR" altLang="en-US" sz="2000"/>
              <a:t>인덱스가 사용된 것을 확인할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Primary Key</a:t>
            </a:r>
            <a:r>
              <a:rPr kumimoji="1" lang="ko-KR" altLang="en-US" sz="2000"/>
              <a:t>에 자동으로 생성된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가 사용된 것이다</a:t>
            </a:r>
            <a:r>
              <a:rPr kumimoji="1" lang="en-US" altLang="ko-KR" sz="20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178C7-E292-0141-9977-6434C3B5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1" y="2766219"/>
            <a:ext cx="11823158" cy="13255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56F117-9490-934B-8E7B-A7B7C2EF2080}"/>
              </a:ext>
            </a:extLst>
          </p:cNvPr>
          <p:cNvSpPr/>
          <p:nvPr/>
        </p:nvSpPr>
        <p:spPr>
          <a:xfrm flipH="1">
            <a:off x="6665342" y="3533320"/>
            <a:ext cx="900024" cy="408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3915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그러면</a:t>
            </a:r>
            <a:r>
              <a:rPr kumimoji="1" lang="en-US" altLang="ko-KR"/>
              <a:t>, </a:t>
            </a:r>
            <a:r>
              <a:rPr kumimoji="1" lang="ko-KR" altLang="en-US"/>
              <a:t>우리가 생성한 인덱스는 무엇일까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우리가 생성하는 인덱스는 </a:t>
            </a:r>
            <a:r>
              <a:rPr kumimoji="1" lang="en-US" altLang="ko-KR"/>
              <a:t>Secondary Index(</a:t>
            </a:r>
            <a:r>
              <a:rPr kumimoji="1" lang="ko-KR" altLang="en-US"/>
              <a:t>보조 인덱스</a:t>
            </a:r>
            <a:r>
              <a:rPr kumimoji="1" lang="en-US" altLang="ko-KR"/>
              <a:t>)</a:t>
            </a:r>
            <a:r>
              <a:rPr kumimoji="1" lang="ko-KR" altLang="en-US" err="1"/>
              <a:t>라고</a:t>
            </a:r>
            <a:r>
              <a:rPr kumimoji="1" lang="ko-KR" altLang="en-US"/>
              <a:t> 부른다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Non-clustered Index</a:t>
            </a:r>
            <a:r>
              <a:rPr kumimoji="1" lang="ko-KR" altLang="en-US"/>
              <a:t>라고도 불린다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Secondary Index</a:t>
            </a:r>
            <a:r>
              <a:rPr kumimoji="1" lang="ko-KR" altLang="en-US"/>
              <a:t>의 </a:t>
            </a:r>
            <a:r>
              <a:rPr kumimoji="1" lang="en-US" altLang="ko-KR"/>
              <a:t>leaf node</a:t>
            </a:r>
            <a:r>
              <a:rPr kumimoji="1" lang="ko-KR" altLang="en-US"/>
              <a:t>는 다음 데이터를 가지고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인덱스 컬럼 데이터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데이터에 접근하기 위한 포인터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데이터는 </a:t>
            </a:r>
            <a:r>
              <a:rPr kumimoji="1" lang="en-US" altLang="ko-KR"/>
              <a:t>Clustered Index</a:t>
            </a:r>
            <a:r>
              <a:rPr kumimoji="1" lang="ko-KR" altLang="en-US"/>
              <a:t>가 가지고 있다</a:t>
            </a:r>
            <a:r>
              <a:rPr kumimoji="1" lang="en-US" altLang="ko-KR"/>
              <a:t>.</a:t>
            </a:r>
          </a:p>
          <a:p>
            <a:pPr lvl="3">
              <a:lnSpc>
                <a:spcPct val="120000"/>
              </a:lnSpc>
            </a:pPr>
            <a:r>
              <a:rPr kumimoji="1" lang="en-US" altLang="ko-KR"/>
              <a:t>Clustered Index</a:t>
            </a:r>
            <a:r>
              <a:rPr kumimoji="1" lang="ko-KR" altLang="en-US"/>
              <a:t>의 데이터에 접근하기 위한 포인터</a:t>
            </a:r>
            <a:endParaRPr kumimoji="1" lang="en-US" altLang="ko-KR"/>
          </a:p>
          <a:p>
            <a:pPr lvl="3">
              <a:lnSpc>
                <a:spcPct val="120000"/>
              </a:lnSpc>
            </a:pPr>
            <a:r>
              <a:rPr kumimoji="1" lang="en-US" altLang="ko-KR"/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3016725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3184D9-3290-5B4C-8CE4-1ADC8AEAA543}"/>
              </a:ext>
            </a:extLst>
          </p:cNvPr>
          <p:cNvSpPr/>
          <p:nvPr/>
        </p:nvSpPr>
        <p:spPr>
          <a:xfrm>
            <a:off x="5369904" y="1977813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A08CA-DAE3-2343-AEB8-13C5F5A39DD3}"/>
              </a:ext>
            </a:extLst>
          </p:cNvPr>
          <p:cNvSpPr/>
          <p:nvPr/>
        </p:nvSpPr>
        <p:spPr>
          <a:xfrm>
            <a:off x="408789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935C6-579B-D245-834F-1880D3AB7091}"/>
              </a:ext>
            </a:extLst>
          </p:cNvPr>
          <p:cNvSpPr/>
          <p:nvPr/>
        </p:nvSpPr>
        <p:spPr>
          <a:xfrm>
            <a:off x="668384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0C86F87-6B67-7549-A2D9-5A722651587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4711908" y="2347145"/>
            <a:ext cx="1282013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067E1-0C5A-2B49-98E3-99907EF7121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993921" y="2347145"/>
            <a:ext cx="1313937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33D56B6-6899-DF46-A709-7A6EFA3AB5B2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flipH="1">
            <a:off x="2820697" y="3553267"/>
            <a:ext cx="1891211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A7CCFC7-282B-AC46-9A76-85721FB1431A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>
            <a:off x="4711908" y="3553267"/>
            <a:ext cx="1694671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34E469C-7805-A74E-87EC-9A7B61F1BFE9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>
            <a:off x="7307858" y="3553267"/>
            <a:ext cx="2747357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3E2347-7444-B14D-A30E-2C016E241606}"/>
              </a:ext>
            </a:extLst>
          </p:cNvPr>
          <p:cNvSpPr txBox="1"/>
          <p:nvPr/>
        </p:nvSpPr>
        <p:spPr>
          <a:xfrm>
            <a:off x="618564" y="2816839"/>
            <a:ext cx="281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key = col(</a:t>
            </a:r>
            <a:r>
              <a:rPr kumimoji="1" lang="en-US" altLang="ko-KR" err="1"/>
              <a:t>index_column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A7C6230-E5A2-C440-BE14-F211F8C02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187784"/>
              </p:ext>
            </p:extLst>
          </p:nvPr>
        </p:nvGraphicFramePr>
        <p:xfrm>
          <a:off x="1241494" y="4162564"/>
          <a:ext cx="3158406" cy="10199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7920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57920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col=1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col=2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/>
                        <a:t>id=1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</a:t>
                      </a:r>
                      <a:r>
                        <a:rPr lang="en-US" altLang="ko-KR"/>
                        <a:t>=2</a:t>
                      </a:r>
                    </a:p>
                    <a:p>
                      <a:pPr algn="ctr" latinLnBrk="1"/>
                      <a:r>
                        <a:rPr lang="en-US" altLang="ko-KR"/>
                        <a:t>id=2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5E738AC-46EC-5149-9773-A4B41B0F9552}"/>
              </a:ext>
            </a:extLst>
          </p:cNvPr>
          <p:cNvSpPr txBox="1"/>
          <p:nvPr/>
        </p:nvSpPr>
        <p:spPr>
          <a:xfrm>
            <a:off x="5038660" y="1485311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9D5088-B56C-F743-A8DB-44244C8BACE7}"/>
              </a:ext>
            </a:extLst>
          </p:cNvPr>
          <p:cNvSpPr txBox="1"/>
          <p:nvPr/>
        </p:nvSpPr>
        <p:spPr>
          <a:xfrm>
            <a:off x="-7429" y="557914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Secondary Index</a:t>
            </a:r>
            <a:r>
              <a:rPr kumimoji="1" lang="ko-KR" altLang="en-US" sz="2000"/>
              <a:t>는 인덱스에 지정한 컬럼을 </a:t>
            </a:r>
            <a:r>
              <a:rPr kumimoji="1" lang="en-US" altLang="ko-KR" sz="2000"/>
              <a:t>key</a:t>
            </a:r>
            <a:r>
              <a:rPr kumimoji="1" lang="ko-KR" altLang="en-US" sz="2000"/>
              <a:t>로 가진다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그리고 </a:t>
            </a:r>
            <a:r>
              <a:rPr kumimoji="1" lang="en-US" altLang="ko-KR" sz="2000"/>
              <a:t>leaf node</a:t>
            </a:r>
            <a:r>
              <a:rPr kumimoji="1" lang="ko-KR" altLang="en-US" sz="2000"/>
              <a:t>의 데이터는 인덱스 컬럼 데이터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데이터에 접근하기 위한 포인터</a:t>
            </a:r>
            <a:r>
              <a:rPr kumimoji="1" lang="en-US" altLang="ko-KR" sz="2000"/>
              <a:t>(Primary Key)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가진다</a:t>
            </a:r>
            <a:endParaRPr kumimoji="1" lang="en-US" altLang="ko-KR" sz="20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F2C2FB9-4D45-EE4D-8AA4-DD7874C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4282"/>
              </p:ext>
            </p:extLst>
          </p:nvPr>
        </p:nvGraphicFramePr>
        <p:xfrm>
          <a:off x="4827376" y="4162564"/>
          <a:ext cx="3158406" cy="10199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7920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57920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col=3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col=4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</a:t>
                      </a:r>
                      <a:r>
                        <a:rPr lang="en-US" altLang="ko-KR"/>
                        <a:t>=3</a:t>
                      </a:r>
                    </a:p>
                    <a:p>
                      <a:pPr algn="ctr" latinLnBrk="1"/>
                      <a:r>
                        <a:rPr lang="en-US" altLang="ko-KR"/>
                        <a:t>id=3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</a:t>
                      </a:r>
                      <a:r>
                        <a:rPr lang="en-US" altLang="ko-KR"/>
                        <a:t>=4</a:t>
                      </a:r>
                    </a:p>
                    <a:p>
                      <a:pPr algn="ctr" latinLnBrk="1"/>
                      <a:r>
                        <a:rPr lang="en-US" altLang="ko-KR"/>
                        <a:t>id=4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0184D12-B1FE-B144-8506-156B02C4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2901"/>
              </p:ext>
            </p:extLst>
          </p:nvPr>
        </p:nvGraphicFramePr>
        <p:xfrm>
          <a:off x="8476012" y="4162564"/>
          <a:ext cx="3158406" cy="10199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7920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57920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col=5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</a:t>
                      </a:r>
                      <a:r>
                        <a:rPr lang="en-US" altLang="ko-KR"/>
                        <a:t>=6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col=5</a:t>
                      </a:r>
                    </a:p>
                    <a:p>
                      <a:pPr algn="ctr" latinLnBrk="1"/>
                      <a:r>
                        <a:rPr kumimoji="1" lang="en-US" altLang="ko-KR"/>
                        <a:t>id=5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col</a:t>
                      </a:r>
                      <a:r>
                        <a:rPr lang="en-US" altLang="ko-KR"/>
                        <a:t>=6</a:t>
                      </a:r>
                    </a:p>
                    <a:p>
                      <a:pPr algn="ctr" latinLnBrk="1"/>
                      <a:r>
                        <a:rPr lang="en-US" altLang="ko-KR"/>
                        <a:t>id=6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6B6F7A2-AD3D-C841-B37F-183A5DF188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399900" y="4672546"/>
            <a:ext cx="427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03A4D5A-7B98-6F4D-81AF-CAA365A534FE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7985782" y="4672546"/>
            <a:ext cx="490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FA347069-1C7A-5347-991A-B7258333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17251"/>
              </p:ext>
            </p:extLst>
          </p:nvPr>
        </p:nvGraphicFramePr>
        <p:xfrm>
          <a:off x="10014791" y="1727826"/>
          <a:ext cx="895256" cy="799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95256">
                  <a:extLst>
                    <a:ext uri="{9D8B030D-6E8A-4147-A177-3AD203B41FA5}">
                      <a16:colId xmlns:a16="http://schemas.microsoft.com/office/drawing/2014/main" val="3279738682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219955"/>
                  </a:ext>
                </a:extLst>
              </a:tr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7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0034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3184D9-3290-5B4C-8CE4-1ADC8AEAA543}"/>
              </a:ext>
            </a:extLst>
          </p:cNvPr>
          <p:cNvSpPr/>
          <p:nvPr/>
        </p:nvSpPr>
        <p:spPr>
          <a:xfrm>
            <a:off x="5369904" y="1977813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A08CA-DAE3-2343-AEB8-13C5F5A39DD3}"/>
              </a:ext>
            </a:extLst>
          </p:cNvPr>
          <p:cNvSpPr/>
          <p:nvPr/>
        </p:nvSpPr>
        <p:spPr>
          <a:xfrm>
            <a:off x="408789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935C6-579B-D245-834F-1880D3AB7091}"/>
              </a:ext>
            </a:extLst>
          </p:cNvPr>
          <p:cNvSpPr/>
          <p:nvPr/>
        </p:nvSpPr>
        <p:spPr>
          <a:xfrm>
            <a:off x="6683841" y="318393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0C86F87-6B67-7549-A2D9-5A722651587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4711908" y="2347145"/>
            <a:ext cx="1282013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067E1-0C5A-2B49-98E3-99907EF7121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993921" y="2347145"/>
            <a:ext cx="1313937" cy="8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33D56B6-6899-DF46-A709-7A6EFA3AB5B2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flipH="1">
            <a:off x="2820697" y="3553267"/>
            <a:ext cx="1891211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A7CCFC7-282B-AC46-9A76-85721FB1431A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>
            <a:off x="4711908" y="3553267"/>
            <a:ext cx="1694671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34E469C-7805-A74E-87EC-9A7B61F1BFE9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>
            <a:off x="7307858" y="3553267"/>
            <a:ext cx="2747357" cy="6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3E2347-7444-B14D-A30E-2C016E241606}"/>
              </a:ext>
            </a:extLst>
          </p:cNvPr>
          <p:cNvSpPr txBox="1"/>
          <p:nvPr/>
        </p:nvSpPr>
        <p:spPr>
          <a:xfrm>
            <a:off x="618564" y="2816839"/>
            <a:ext cx="282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key = </a:t>
            </a:r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endParaRPr kumimoji="1" lang="en-US" altLang="ko-KR"/>
          </a:p>
          <a:p>
            <a:pPr algn="ctr"/>
            <a:r>
              <a:rPr kumimoji="1" lang="en-US" altLang="ko-KR"/>
              <a:t>(</a:t>
            </a:r>
            <a:r>
              <a:rPr kumimoji="1" lang="en-US" altLang="ko-KR" err="1"/>
              <a:t>index_column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A7C6230-E5A2-C440-BE14-F211F8C02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94947"/>
              </p:ext>
            </p:extLst>
          </p:nvPr>
        </p:nvGraphicFramePr>
        <p:xfrm>
          <a:off x="1241494" y="4162564"/>
          <a:ext cx="3158406" cy="128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7920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57920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5E738AC-46EC-5149-9773-A4B41B0F9552}"/>
              </a:ext>
            </a:extLst>
          </p:cNvPr>
          <p:cNvSpPr txBox="1"/>
          <p:nvPr/>
        </p:nvSpPr>
        <p:spPr>
          <a:xfrm>
            <a:off x="5038660" y="1485311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9D5088-B56C-F743-A8DB-44244C8BACE7}"/>
              </a:ext>
            </a:extLst>
          </p:cNvPr>
          <p:cNvSpPr txBox="1"/>
          <p:nvPr/>
        </p:nvSpPr>
        <p:spPr>
          <a:xfrm>
            <a:off x="-7429" y="557914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우리가 생성한 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,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 </a:t>
            </a:r>
            <a:r>
              <a:rPr kumimoji="1" lang="ko-KR" altLang="en-US" sz="2000"/>
              <a:t>인덱스에 대입해보자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 err="1"/>
              <a:t>article_id</a:t>
            </a:r>
            <a:r>
              <a:rPr kumimoji="1" lang="ko-KR" altLang="en-US" sz="2000"/>
              <a:t>는 인덱스 컬럼 데이터이면서 데이터에 접근하기 위한 포인터이다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F2C2FB9-4D45-EE4D-8AA4-DD7874C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09442"/>
              </p:ext>
            </p:extLst>
          </p:nvPr>
        </p:nvGraphicFramePr>
        <p:xfrm>
          <a:off x="4827376" y="4162564"/>
          <a:ext cx="3158406" cy="128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7920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57920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=1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0184D12-B1FE-B144-8506-156B02C4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60918"/>
              </p:ext>
            </p:extLst>
          </p:nvPr>
        </p:nvGraphicFramePr>
        <p:xfrm>
          <a:off x="8476012" y="4162564"/>
          <a:ext cx="3158406" cy="128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79203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1579203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=2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=2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3798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=2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err="1"/>
                        <a:t>board_id</a:t>
                      </a:r>
                      <a:r>
                        <a:rPr lang="en-US" altLang="ko-KR"/>
                        <a:t>=2</a:t>
                      </a:r>
                    </a:p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6B6F7A2-AD3D-C841-B37F-183A5DF188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399900" y="4802644"/>
            <a:ext cx="427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03A4D5A-7B98-6F4D-81AF-CAA365A534FE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7985782" y="4802644"/>
            <a:ext cx="490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">
            <a:extLst>
              <a:ext uri="{FF2B5EF4-FFF2-40B4-BE49-F238E27FC236}">
                <a16:creationId xmlns:a16="http://schemas.microsoft.com/office/drawing/2014/main" id="{6CBC7739-62BE-1B47-8123-95D9B5BBE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17251"/>
              </p:ext>
            </p:extLst>
          </p:nvPr>
        </p:nvGraphicFramePr>
        <p:xfrm>
          <a:off x="10014791" y="1727826"/>
          <a:ext cx="895256" cy="799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95256">
                  <a:extLst>
                    <a:ext uri="{9D8B030D-6E8A-4147-A177-3AD203B41FA5}">
                      <a16:colId xmlns:a16="http://schemas.microsoft.com/office/drawing/2014/main" val="3279738682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219955"/>
                  </a:ext>
                </a:extLst>
              </a:tr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17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3261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DC85-8FD8-8C41-8FD1-E9C0B2BC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1163AB0-4DC4-2649-9D6A-C4891EB0E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476433"/>
              </p:ext>
            </p:extLst>
          </p:nvPr>
        </p:nvGraphicFramePr>
        <p:xfrm>
          <a:off x="1138517" y="2334410"/>
          <a:ext cx="9914965" cy="1752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0307">
                  <a:extLst>
                    <a:ext uri="{9D8B030D-6E8A-4147-A177-3AD203B41FA5}">
                      <a16:colId xmlns:a16="http://schemas.microsoft.com/office/drawing/2014/main" val="1685645292"/>
                    </a:ext>
                  </a:extLst>
                </a:gridCol>
                <a:gridCol w="4003011">
                  <a:extLst>
                    <a:ext uri="{9D8B030D-6E8A-4147-A177-3AD203B41FA5}">
                      <a16:colId xmlns:a16="http://schemas.microsoft.com/office/drawing/2014/main" val="241591747"/>
                    </a:ext>
                  </a:extLst>
                </a:gridCol>
                <a:gridCol w="4661647">
                  <a:extLst>
                    <a:ext uri="{9D8B030D-6E8A-4147-A177-3AD203B41FA5}">
                      <a16:colId xmlns:a16="http://schemas.microsoft.com/office/drawing/2014/main" val="383602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Clustered Index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Secondary Index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32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테이블의 </a:t>
                      </a:r>
                      <a:r>
                        <a:rPr lang="en-US" altLang="ko-KR"/>
                        <a:t>Primary Key</a:t>
                      </a:r>
                      <a:r>
                        <a:rPr lang="ko-KR" altLang="en-US"/>
                        <a:t>로 자동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테이블의 컬럼으로 직접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66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행 데이터</a:t>
                      </a:r>
                      <a:r>
                        <a:rPr lang="en-US" altLang="ko-KR"/>
                        <a:t>(row data)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데이터에 접근하기 위한 포인터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인덱스 컬럼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864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당 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당 여러 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681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1535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Primary Key</a:t>
            </a:r>
            <a:r>
              <a:rPr kumimoji="1" lang="ko-KR" altLang="en-US" err="1"/>
              <a:t>를</a:t>
            </a:r>
            <a:r>
              <a:rPr kumimoji="1" lang="ko-KR" altLang="en-US"/>
              <a:t> 이용한 데이터 조회는 </a:t>
            </a:r>
            <a:r>
              <a:rPr kumimoji="1" lang="en-US" altLang="ko-KR"/>
              <a:t>Clustered Index</a:t>
            </a:r>
            <a:r>
              <a:rPr kumimoji="1" lang="ko-KR" altLang="en-US" err="1"/>
              <a:t>를</a:t>
            </a:r>
            <a:r>
              <a:rPr kumimoji="1" lang="ko-KR" altLang="en-US"/>
              <a:t> 통해 데이터를 빠르게 찾을 수 있었다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그렇다면</a:t>
            </a:r>
            <a:r>
              <a:rPr kumimoji="1" lang="en-US" altLang="ko-KR"/>
              <a:t>, Secondary Index</a:t>
            </a:r>
            <a:r>
              <a:rPr kumimoji="1" lang="ko-KR" altLang="en-US" err="1"/>
              <a:t>를</a:t>
            </a:r>
            <a:r>
              <a:rPr kumimoji="1" lang="ko-KR" altLang="en-US"/>
              <a:t> 이용한 조회는 어떻게 처리되는 것일까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Secondary Index</a:t>
            </a:r>
            <a:r>
              <a:rPr kumimoji="1" lang="ko-KR" altLang="en-US"/>
              <a:t>는 데이터에 접근하기 위한 포인터만 가지고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그리고 데이터는 </a:t>
            </a:r>
            <a:r>
              <a:rPr kumimoji="1" lang="en-US" altLang="ko-KR"/>
              <a:t>Clustered Index</a:t>
            </a:r>
            <a:r>
              <a:rPr kumimoji="1" lang="ko-KR" altLang="en-US"/>
              <a:t>가 가지고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Secondary Index</a:t>
            </a:r>
            <a:r>
              <a:rPr kumimoji="1" lang="ko-KR" altLang="en-US" err="1"/>
              <a:t>를</a:t>
            </a:r>
            <a:r>
              <a:rPr kumimoji="1" lang="ko-KR" altLang="en-US"/>
              <a:t> 통해 데이터가 조회되는 과정을 살펴보자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5847618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67105"/>
              </p:ext>
            </p:extLst>
          </p:nvPr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76926"/>
              </p:ext>
            </p:extLst>
          </p:nvPr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94809"/>
              </p:ext>
            </p:extLst>
          </p:nvPr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00063"/>
              </p:ext>
            </p:extLst>
          </p:nvPr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448520"/>
              </p:ext>
            </p:extLst>
          </p:nvPr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51099"/>
              </p:ext>
            </p:extLst>
          </p:nvPr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Primary Key -&gt; id </a:t>
            </a:r>
            <a:r>
              <a:rPr kumimoji="1" lang="ko-KR" altLang="en-US" sz="2000"/>
              <a:t>컬럼 </a:t>
            </a:r>
            <a:r>
              <a:rPr kumimoji="1" lang="en-US" altLang="ko-KR" sz="2000"/>
              <a:t>(Clustered Index)</a:t>
            </a:r>
          </a:p>
          <a:p>
            <a:pPr algn="ctr"/>
            <a:r>
              <a:rPr kumimoji="1" lang="ko-KR" altLang="en-US" sz="2000"/>
              <a:t>인덱스 생성 </a:t>
            </a:r>
            <a:r>
              <a:rPr kumimoji="1" lang="en-US" altLang="ko-KR" sz="2000"/>
              <a:t>-&gt; col </a:t>
            </a:r>
            <a:r>
              <a:rPr kumimoji="1" lang="ko-KR" altLang="en-US" sz="2000"/>
              <a:t>컬럼</a:t>
            </a:r>
            <a:r>
              <a:rPr kumimoji="1" lang="en-US" altLang="ko-KR" sz="2000"/>
              <a:t> (Secondary Index)</a:t>
            </a:r>
          </a:p>
          <a:p>
            <a:pPr algn="ctr"/>
            <a:r>
              <a:rPr kumimoji="1" lang="ko-KR" altLang="en-US" sz="2000"/>
              <a:t>위와 같은 인덱스가 생성되어 있다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750848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/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/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/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/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/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/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col=4</a:t>
            </a:r>
            <a:r>
              <a:rPr kumimoji="1" lang="ko-KR" altLang="en-US" sz="2000"/>
              <a:t>의</a:t>
            </a:r>
            <a:r>
              <a:rPr kumimoji="1" lang="en-US" altLang="ko-KR" sz="2000"/>
              <a:t> </a:t>
            </a:r>
            <a:r>
              <a:rPr kumimoji="1" lang="ko-KR" altLang="en-US" sz="2000"/>
              <a:t>데이터를 조회해보자</a:t>
            </a:r>
            <a:r>
              <a:rPr kumimoji="1" lang="en-US" altLang="ko-KR" sz="200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07572A-1B56-744A-AA26-BA9EB40BCC49}"/>
              </a:ext>
            </a:extLst>
          </p:cNvPr>
          <p:cNvSpPr/>
          <p:nvPr/>
        </p:nvSpPr>
        <p:spPr>
          <a:xfrm>
            <a:off x="457200" y="1688992"/>
            <a:ext cx="934957" cy="595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col=4</a:t>
            </a:r>
          </a:p>
          <a:p>
            <a:pPr algn="ctr"/>
            <a:r>
              <a:rPr kumimoji="1" lang="ko-KR" altLang="en-US" sz="140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624624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Scale-Out</a:t>
            </a:r>
            <a:r>
              <a:rPr kumimoji="1" lang="ko-KR" altLang="en-US"/>
              <a:t>은 </a:t>
            </a:r>
            <a:r>
              <a:rPr kumimoji="1" lang="en-US" altLang="ko-KR"/>
              <a:t>Load Balancer, Database</a:t>
            </a:r>
            <a:r>
              <a:rPr kumimoji="1" lang="ko-KR" altLang="en-US" err="1"/>
              <a:t>에</a:t>
            </a:r>
            <a:r>
              <a:rPr kumimoji="1" lang="ko-KR" altLang="en-US"/>
              <a:t> 대해서도 처리될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위 기술의 분산에 대해서는 여기에서 자세히 다루진 않는다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Database</a:t>
            </a:r>
            <a:r>
              <a:rPr kumimoji="1" lang="ko-KR" altLang="en-US"/>
              <a:t>의 분산을 위한 </a:t>
            </a:r>
            <a:r>
              <a:rPr kumimoji="1" lang="en-US" altLang="ko-KR"/>
              <a:t>Sharding, Replication </a:t>
            </a:r>
            <a:r>
              <a:rPr kumimoji="1" lang="ko-KR" altLang="en-US"/>
              <a:t>등의 기법은 본 강의에서 다시 살펴본다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446090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759741" y="3072623"/>
            <a:ext cx="88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124039" y="3072623"/>
            <a:ext cx="588626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8349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759741" y="2730733"/>
            <a:ext cx="880843" cy="341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9741" y="3072623"/>
            <a:ext cx="880843" cy="420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3687660" y="3072623"/>
            <a:ext cx="588626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27893"/>
              </p:ext>
            </p:extLst>
          </p:nvPr>
        </p:nvGraphicFramePr>
        <p:xfrm>
          <a:off x="8712665" y="2521443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51309"/>
              </p:ext>
            </p:extLst>
          </p:nvPr>
        </p:nvGraphicFramePr>
        <p:xfrm>
          <a:off x="4276286" y="2534143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2869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/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/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/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/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/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/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col</a:t>
            </a:r>
            <a:r>
              <a:rPr kumimoji="1" lang="ko-KR" altLang="en-US" sz="2000"/>
              <a:t> 컬럼에 인덱스가 있기 때문에 빠르게 조회할 수 있을 것이다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Secondary Index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먼저 조회하여</a:t>
            </a:r>
            <a:r>
              <a:rPr kumimoji="1" lang="en-US" altLang="ko-KR" sz="2000"/>
              <a:t>, </a:t>
            </a:r>
            <a:r>
              <a:rPr kumimoji="1" lang="ko-KR" altLang="en-US" sz="2000"/>
              <a:t>데이터 접근할 수 있는 포인터</a:t>
            </a:r>
            <a:r>
              <a:rPr kumimoji="1" lang="en-US" altLang="ko-KR" sz="2000"/>
              <a:t>(id)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찾는다</a:t>
            </a:r>
            <a:r>
              <a:rPr kumimoji="1" lang="en-US" altLang="ko-KR" sz="200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07572A-1B56-744A-AA26-BA9EB40BCC49}"/>
              </a:ext>
            </a:extLst>
          </p:cNvPr>
          <p:cNvSpPr/>
          <p:nvPr/>
        </p:nvSpPr>
        <p:spPr>
          <a:xfrm>
            <a:off x="457200" y="1688992"/>
            <a:ext cx="934957" cy="595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col=4</a:t>
            </a:r>
          </a:p>
          <a:p>
            <a:pPr algn="ctr"/>
            <a:r>
              <a:rPr kumimoji="1" lang="ko-KR" altLang="en-US" sz="140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1163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968 0.00625 0.1595 0.01274 0.17343 0.04167 C 0.18737 0.07061 0.07708 0.12616 0.08372 0.17385 C 0.09036 0.2213 0.19153 0.27477 0.21315 0.32662 C 0.23476 0.37848 0.21054 0.46621 0.21315 0.48496 " pathEditMode="relative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/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/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/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/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/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/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Secondary Index</a:t>
            </a:r>
            <a:r>
              <a:rPr kumimoji="1" lang="ko-KR" altLang="en-US" sz="2000"/>
              <a:t>에서 데이터 접근을 위한 포인터 </a:t>
            </a:r>
            <a:r>
              <a:rPr kumimoji="1" lang="en-US" altLang="ko-KR" sz="2000"/>
              <a:t>id=4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찾았다</a:t>
            </a:r>
            <a:r>
              <a:rPr kumimoji="1" lang="en-US" altLang="ko-KR" sz="2000"/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7A4DA-FA37-D24B-9A68-256FDBDBC2CF}"/>
              </a:ext>
            </a:extLst>
          </p:cNvPr>
          <p:cNvSpPr/>
          <p:nvPr/>
        </p:nvSpPr>
        <p:spPr>
          <a:xfrm>
            <a:off x="3059481" y="5020744"/>
            <a:ext cx="934957" cy="595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col=4</a:t>
            </a:r>
          </a:p>
          <a:p>
            <a:pPr algn="ctr"/>
            <a:r>
              <a:rPr kumimoji="1" lang="ko-KR" altLang="en-US" sz="140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19161404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/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/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/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/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/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/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이를 이용하여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에서 데이터를 찾는다</a:t>
            </a:r>
            <a:r>
              <a:rPr kumimoji="1" lang="en-US" altLang="ko-KR" sz="2000"/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7A4DA-FA37-D24B-9A68-256FDBDBC2CF}"/>
              </a:ext>
            </a:extLst>
          </p:cNvPr>
          <p:cNvSpPr/>
          <p:nvPr/>
        </p:nvSpPr>
        <p:spPr>
          <a:xfrm>
            <a:off x="3059481" y="5020744"/>
            <a:ext cx="934957" cy="595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col=4</a:t>
            </a:r>
          </a:p>
          <a:p>
            <a:pPr algn="ctr"/>
            <a:r>
              <a:rPr kumimoji="1" lang="ko-KR" altLang="en-US" sz="140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52530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708 -0.15856 0.15417 -0.31713 0.22825 -0.41759 C 0.30234 -0.51828 0.40794 -0.58981 0.44466 -0.60393 " pathEditMode="relative" ptsTypes="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/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/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/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/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/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/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이를 이용하여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에서 데이터를 찾는다</a:t>
            </a:r>
            <a:r>
              <a:rPr kumimoji="1" lang="en-US" altLang="ko-KR" sz="2000"/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7A4DA-FA37-D24B-9A68-256FDBDBC2CF}"/>
              </a:ext>
            </a:extLst>
          </p:cNvPr>
          <p:cNvSpPr/>
          <p:nvPr/>
        </p:nvSpPr>
        <p:spPr>
          <a:xfrm>
            <a:off x="8584397" y="871135"/>
            <a:ext cx="934957" cy="595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col=4</a:t>
            </a:r>
          </a:p>
          <a:p>
            <a:pPr algn="ctr"/>
            <a:r>
              <a:rPr kumimoji="1" lang="ko-KR" altLang="en-US" sz="140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1221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234 0.14861 L -0.00234 0.14861 C -0.00221 0.14907 0.01276 0.13009 -0.00156 0.15278 C -0.01589 0.17546 -0.09531 0.23796 -0.08828 0.28472 C -0.08125 0.33148 0.0194 0.38241 0.04062 0.43333 C 0.06185 0.48426 0.05482 0.56481 0.03906 0.59028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EECF49-8B68-5F49-BAEA-837279670316}"/>
              </a:ext>
            </a:extLst>
          </p:cNvPr>
          <p:cNvSpPr/>
          <p:nvPr/>
        </p:nvSpPr>
        <p:spPr>
          <a:xfrm>
            <a:off x="2446895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7FC52-0B5B-EE4E-8391-603DE70CCC21}"/>
              </a:ext>
            </a:extLst>
          </p:cNvPr>
          <p:cNvSpPr/>
          <p:nvPr/>
        </p:nvSpPr>
        <p:spPr>
          <a:xfrm>
            <a:off x="1392157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01E93F-91B7-1C41-A6E5-1278C5053FC4}"/>
              </a:ext>
            </a:extLst>
          </p:cNvPr>
          <p:cNvSpPr/>
          <p:nvPr/>
        </p:nvSpPr>
        <p:spPr>
          <a:xfrm>
            <a:off x="354754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329523E-ED84-CA49-98A8-B840F74B4A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016174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71DE165-D27F-AF46-A6E5-18A850FA7DBC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070912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9D5CA6E-EFB4-C34C-9882-F82C9E0E2581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 flipH="1">
            <a:off x="1429557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1A0D944-6B45-E14B-8482-2825CF88B82D}"/>
              </a:ext>
            </a:extLst>
          </p:cNvPr>
          <p:cNvCxnSpPr>
            <a:cxnSpLocks/>
            <a:stCxn id="37" idx="2"/>
            <a:endCxn id="94" idx="0"/>
          </p:cNvCxnSpPr>
          <p:nvPr/>
        </p:nvCxnSpPr>
        <p:spPr>
          <a:xfrm>
            <a:off x="2016174" y="3361753"/>
            <a:ext cx="1161356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DC87575-B45E-534E-8252-BE2A4EDCB8AF}"/>
              </a:ext>
            </a:extLst>
          </p:cNvPr>
          <p:cNvCxnSpPr>
            <a:cxnSpLocks/>
            <a:stCxn id="38" idx="2"/>
            <a:endCxn id="92" idx="0"/>
          </p:cNvCxnSpPr>
          <p:nvPr/>
        </p:nvCxnSpPr>
        <p:spPr>
          <a:xfrm>
            <a:off x="4171561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0D94D752-D973-9346-8F28-E8F07283F908}"/>
              </a:ext>
            </a:extLst>
          </p:cNvPr>
          <p:cNvGraphicFramePr>
            <a:graphicFrameLocks noGrp="1"/>
          </p:cNvGraphicFramePr>
          <p:nvPr/>
        </p:nvGraphicFramePr>
        <p:xfrm>
          <a:off x="698922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col=1</a:t>
                      </a:r>
                    </a:p>
                    <a:p>
                      <a:pPr algn="ctr" latinLnBrk="1"/>
                      <a:r>
                        <a:rPr kumimoji="1" lang="en-US" altLang="ko-KR" sz="1400"/>
                        <a:t>id=1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3308D9B-723A-284E-B262-2B957DF4980F}"/>
              </a:ext>
            </a:extLst>
          </p:cNvPr>
          <p:cNvSpPr txBox="1"/>
          <p:nvPr/>
        </p:nvSpPr>
        <p:spPr>
          <a:xfrm>
            <a:off x="2061148" y="1690688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Secondary Index</a:t>
            </a:r>
            <a:endParaRPr kumimoji="1" lang="ko-KR" altLang="en-US" b="1"/>
          </a:p>
        </p:txBody>
      </p:sp>
      <p:graphicFrame>
        <p:nvGraphicFramePr>
          <p:cNvPr id="92" name="표 30">
            <a:extLst>
              <a:ext uri="{FF2B5EF4-FFF2-40B4-BE49-F238E27FC236}">
                <a16:creationId xmlns:a16="http://schemas.microsoft.com/office/drawing/2014/main" id="{B9F7E1BF-D26D-A249-A560-AFE393DE5694}"/>
              </a:ext>
            </a:extLst>
          </p:cNvPr>
          <p:cNvGraphicFramePr>
            <a:graphicFrameLocks noGrp="1"/>
          </p:cNvGraphicFramePr>
          <p:nvPr/>
        </p:nvGraphicFramePr>
        <p:xfrm>
          <a:off x="4058680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=5</a:t>
                      </a:r>
                    </a:p>
                    <a:p>
                      <a:pPr algn="ctr" latinLnBrk="1"/>
                      <a:r>
                        <a:rPr lang="en-US" altLang="ko-KR" sz="1400"/>
                        <a:t>id=5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94" name="표 30">
            <a:extLst>
              <a:ext uri="{FF2B5EF4-FFF2-40B4-BE49-F238E27FC236}">
                <a16:creationId xmlns:a16="http://schemas.microsoft.com/office/drawing/2014/main" id="{B4218D07-8A6F-9A40-87B0-3C41238FBC6E}"/>
              </a:ext>
            </a:extLst>
          </p:cNvPr>
          <p:cNvGraphicFramePr>
            <a:graphicFrameLocks noGrp="1"/>
          </p:cNvGraphicFramePr>
          <p:nvPr/>
        </p:nvGraphicFramePr>
        <p:xfrm>
          <a:off x="2446895" y="3940799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col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algn="ctr" latinLnBrk="1"/>
                      <a:r>
                        <a:rPr lang="en-US" altLang="ko-KR" sz="1400"/>
                        <a:t>id=3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col=4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8C1833-F77B-1B42-B17C-2797F3FBB538}"/>
              </a:ext>
            </a:extLst>
          </p:cNvPr>
          <p:cNvSpPr/>
          <p:nvPr/>
        </p:nvSpPr>
        <p:spPr>
          <a:xfrm>
            <a:off x="8436442" y="2060365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56484E-E935-7A4B-B912-EEBB8635CD93}"/>
              </a:ext>
            </a:extLst>
          </p:cNvPr>
          <p:cNvSpPr/>
          <p:nvPr/>
        </p:nvSpPr>
        <p:spPr>
          <a:xfrm>
            <a:off x="7381704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FA65CE-E812-214F-9268-1761C265AC1D}"/>
              </a:ext>
            </a:extLst>
          </p:cNvPr>
          <p:cNvSpPr/>
          <p:nvPr/>
        </p:nvSpPr>
        <p:spPr>
          <a:xfrm>
            <a:off x="9537091" y="2992421"/>
            <a:ext cx="1248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244FFAA-98A6-4B4A-9709-0B1E0631E516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flipH="1">
            <a:off x="8005721" y="2429697"/>
            <a:ext cx="1054738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5DE900C7-9770-3649-A328-CFA2BD6A0AC8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9060459" y="2429697"/>
            <a:ext cx="1100649" cy="56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583AF687-D6AB-F447-8F99-11F8535B032A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7419104" y="3361753"/>
            <a:ext cx="586617" cy="593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25079AC8-302D-9245-92D9-FD573906544A}"/>
              </a:ext>
            </a:extLst>
          </p:cNvPr>
          <p:cNvCxnSpPr>
            <a:cxnSpLocks/>
            <a:stCxn id="109" idx="2"/>
            <a:endCxn id="119" idx="0"/>
          </p:cNvCxnSpPr>
          <p:nvPr/>
        </p:nvCxnSpPr>
        <p:spPr>
          <a:xfrm>
            <a:off x="8005721" y="3361753"/>
            <a:ext cx="1157353" cy="57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E58C1BF0-D32E-2442-A7D5-92AC07068411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10161108" y="3361753"/>
            <a:ext cx="617754" cy="5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표 30">
            <a:extLst>
              <a:ext uri="{FF2B5EF4-FFF2-40B4-BE49-F238E27FC236}">
                <a16:creationId xmlns:a16="http://schemas.microsoft.com/office/drawing/2014/main" id="{836F84B5-3C84-3F45-B8D7-8EFEF0CD4209}"/>
              </a:ext>
            </a:extLst>
          </p:cNvPr>
          <p:cNvGraphicFramePr>
            <a:graphicFrameLocks noGrp="1"/>
          </p:cNvGraphicFramePr>
          <p:nvPr/>
        </p:nvGraphicFramePr>
        <p:xfrm>
          <a:off x="6688469" y="3955520"/>
          <a:ext cx="1461270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58C9DD17-126E-5B42-BC51-906823A1C2CC}"/>
              </a:ext>
            </a:extLst>
          </p:cNvPr>
          <p:cNvSpPr txBox="1"/>
          <p:nvPr/>
        </p:nvSpPr>
        <p:spPr>
          <a:xfrm>
            <a:off x="8149739" y="1688993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Clustered Index</a:t>
            </a:r>
            <a:endParaRPr kumimoji="1" lang="ko-KR" altLang="en-US" b="1"/>
          </a:p>
        </p:txBody>
      </p:sp>
      <p:graphicFrame>
        <p:nvGraphicFramePr>
          <p:cNvPr id="118" name="표 30">
            <a:extLst>
              <a:ext uri="{FF2B5EF4-FFF2-40B4-BE49-F238E27FC236}">
                <a16:creationId xmlns:a16="http://schemas.microsoft.com/office/drawing/2014/main" id="{3B5071A9-09E6-5F4B-889E-5D03C1330D51}"/>
              </a:ext>
            </a:extLst>
          </p:cNvPr>
          <p:cNvGraphicFramePr>
            <a:graphicFrameLocks noGrp="1"/>
          </p:cNvGraphicFramePr>
          <p:nvPr/>
        </p:nvGraphicFramePr>
        <p:xfrm>
          <a:off x="10048227" y="3926079"/>
          <a:ext cx="1461270" cy="10952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0635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data6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graphicFrame>
        <p:nvGraphicFramePr>
          <p:cNvPr id="119" name="표 30">
            <a:extLst>
              <a:ext uri="{FF2B5EF4-FFF2-40B4-BE49-F238E27FC236}">
                <a16:creationId xmlns:a16="http://schemas.microsoft.com/office/drawing/2014/main" id="{CEB56516-0626-C840-844D-B78A533D5039}"/>
              </a:ext>
            </a:extLst>
          </p:cNvPr>
          <p:cNvGraphicFramePr>
            <a:graphicFrameLocks noGrp="1"/>
          </p:cNvGraphicFramePr>
          <p:nvPr/>
        </p:nvGraphicFramePr>
        <p:xfrm>
          <a:off x="8436442" y="3940799"/>
          <a:ext cx="1453265" cy="10652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1429223394"/>
                    </a:ext>
                  </a:extLst>
                </a:gridCol>
                <a:gridCol w="730635">
                  <a:extLst>
                    <a:ext uri="{9D8B030D-6E8A-4147-A177-3AD203B41FA5}">
                      <a16:colId xmlns:a16="http://schemas.microsoft.com/office/drawing/2014/main" val="1247477619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id=4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28976"/>
                  </a:ext>
                </a:extLst>
              </a:tr>
              <a:tr h="54760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/>
                        <a:t>data3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data4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26698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59F52E9-A43F-9C4A-B399-D9320720AF86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id=4</a:t>
            </a:r>
            <a:r>
              <a:rPr kumimoji="1" lang="ko-KR" altLang="en-US" sz="2000"/>
              <a:t>의 데이터 </a:t>
            </a:r>
            <a:r>
              <a:rPr kumimoji="1" lang="en-US" altLang="ko-KR" sz="2000"/>
              <a:t>data4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찾을 수 있다</a:t>
            </a:r>
            <a:r>
              <a:rPr kumimoji="1" lang="en-US" altLang="ko-KR" sz="2000"/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7A4DA-FA37-D24B-9A68-256FDBDBC2CF}"/>
              </a:ext>
            </a:extLst>
          </p:cNvPr>
          <p:cNvSpPr/>
          <p:nvPr/>
        </p:nvSpPr>
        <p:spPr>
          <a:xfrm>
            <a:off x="9074663" y="4983678"/>
            <a:ext cx="934957" cy="595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col=4</a:t>
            </a:r>
          </a:p>
          <a:p>
            <a:pPr algn="ctr"/>
            <a:r>
              <a:rPr kumimoji="1" lang="ko-KR" altLang="en-US" sz="140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15920298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19BA5-EA9C-BF49-B4FD-157E1F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인덱스에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CDE6B-C77C-1240-9E57-03BE54B8E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Secondary Index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이용한 데이터 조회는</a:t>
            </a:r>
            <a:r>
              <a:rPr kumimoji="1" lang="en-US" altLang="ko-KR">
                <a:ea typeface="맑은 고딕"/>
              </a:rPr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인덱스 트리를 두 번 타고 있는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  <a:buAutoNum type="arabicPeriod"/>
            </a:pPr>
            <a:r>
              <a:rPr lang="en-US" altLang="ko-KR">
                <a:ea typeface="맑은 고딕"/>
              </a:rPr>
              <a:t>Secondary </a:t>
            </a:r>
            <a:r>
              <a:rPr lang="en-US" altLang="ko-KR" err="1">
                <a:ea typeface="맑은 고딕"/>
              </a:rPr>
              <a:t>Index에서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접근하기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포인터를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찾은</a:t>
            </a:r>
            <a:r>
              <a:rPr lang="en-US" altLang="ko-KR">
                <a:ea typeface="맑은 고딕"/>
              </a:rPr>
              <a:t> 뒤,</a:t>
            </a:r>
          </a:p>
          <a:p>
            <a:pPr lvl="2">
              <a:lnSpc>
                <a:spcPct val="120000"/>
              </a:lnSpc>
              <a:buAutoNum type="arabicPeriod"/>
            </a:pPr>
            <a:r>
              <a:rPr lang="en-US" altLang="ko-KR">
                <a:ea typeface="맑은 고딕"/>
              </a:rPr>
              <a:t>Clustered </a:t>
            </a:r>
            <a:r>
              <a:rPr lang="en-US" altLang="ko-KR" err="1">
                <a:ea typeface="맑은 고딕"/>
              </a:rPr>
              <a:t>Index에서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찾는다</a:t>
            </a:r>
            <a:r>
              <a:rPr lang="en-US" altLang="ko-KR">
                <a:ea typeface="맑은 고딕"/>
              </a:rPr>
              <a:t>.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이러한 개념을 바탕으로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우리의 </a:t>
            </a:r>
            <a:r>
              <a:rPr kumimoji="1" lang="ko-KR" altLang="en-US" err="1">
                <a:ea typeface="맑은 고딕"/>
              </a:rPr>
              <a:t>페이징</a:t>
            </a:r>
            <a:r>
              <a:rPr kumimoji="1" lang="ko-KR" altLang="en-US">
                <a:ea typeface="맑은 고딕"/>
              </a:rPr>
              <a:t> 쿼리를 다시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4404135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* from article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1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-US" altLang="ko-KR" err="1"/>
              <a:t>article_id</a:t>
            </a:r>
            <a:r>
              <a:rPr kumimoji="1" lang="en-US" altLang="ko-KR"/>
              <a:t> desc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limit 30 offset 1499970;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(</a:t>
            </a:r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)</a:t>
            </a:r>
            <a:r>
              <a:rPr kumimoji="1" lang="ko-KR" altLang="en-US"/>
              <a:t>에 생성된 </a:t>
            </a:r>
            <a:r>
              <a:rPr kumimoji="1" lang="en-US" altLang="ko-KR"/>
              <a:t>Secondary Index</a:t>
            </a:r>
            <a:r>
              <a:rPr kumimoji="1" lang="ko-KR" altLang="en-US"/>
              <a:t>에서 </a:t>
            </a:r>
            <a:r>
              <a:rPr kumimoji="1" lang="en-US" altLang="ko-KR" err="1"/>
              <a:t>article_id</a:t>
            </a:r>
            <a:r>
              <a:rPr kumimoji="1" lang="ko-KR" altLang="en-US" err="1"/>
              <a:t>를</a:t>
            </a:r>
            <a:r>
              <a:rPr kumimoji="1" lang="ko-KR" altLang="en-US"/>
              <a:t> 찾는다</a:t>
            </a:r>
            <a:r>
              <a:rPr kumimoji="1"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Clustered Index</a:t>
            </a:r>
            <a:r>
              <a:rPr kumimoji="1" lang="ko-KR" altLang="en-US"/>
              <a:t>에서 </a:t>
            </a:r>
            <a:r>
              <a:rPr kumimoji="1" lang="en-US" altLang="ko-KR"/>
              <a:t>article </a:t>
            </a:r>
            <a:r>
              <a:rPr kumimoji="1" lang="ko-KR" altLang="en-US"/>
              <a:t>데이터를 찾는다</a:t>
            </a:r>
            <a:r>
              <a:rPr kumimoji="1"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offset 1499970</a:t>
            </a:r>
            <a:r>
              <a:rPr kumimoji="1" lang="ko-KR" altLang="en-US"/>
              <a:t>을 만날 때까지 반복하며 </a:t>
            </a:r>
            <a:r>
              <a:rPr kumimoji="1" lang="en-US" altLang="ko-KR"/>
              <a:t>skip 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limit 30</a:t>
            </a:r>
            <a:r>
              <a:rPr kumimoji="1" lang="ko-KR" altLang="en-US"/>
              <a:t>개를 추출한다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0767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53A3BE1B-6804-C541-A7A3-ED0DC4D7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170472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22BD542E-5B34-2F4A-9825-A101CCB36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78899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Secondary</a:t>
            </a:r>
            <a:r>
              <a:rPr kumimoji="1" lang="ko-KR" altLang="en-US" sz="2000"/>
              <a:t> </a:t>
            </a:r>
            <a:r>
              <a:rPr kumimoji="1" lang="en-US" altLang="ko-KR" sz="2000"/>
              <a:t>Index</a:t>
            </a:r>
            <a:r>
              <a:rPr kumimoji="1" lang="ko-KR" altLang="en-US" sz="2000"/>
              <a:t>의 </a:t>
            </a:r>
            <a:r>
              <a:rPr kumimoji="1" lang="en-US" altLang="ko-KR" sz="2000"/>
              <a:t>offset,</a:t>
            </a:r>
          </a:p>
          <a:p>
            <a:pPr algn="ctr"/>
            <a:r>
              <a:rPr kumimoji="1" lang="ko-KR" altLang="en-US" sz="2000"/>
              <a:t>각 </a:t>
            </a:r>
            <a:r>
              <a:rPr kumimoji="1" lang="en-US" altLang="ko-KR" sz="2000"/>
              <a:t>offset</a:t>
            </a:r>
            <a:r>
              <a:rPr kumimoji="1" lang="ko-KR" altLang="en-US" sz="2000"/>
              <a:t>에 대응되는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의 데이터를 나타낸 그림이다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2528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(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,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)</a:t>
            </a:r>
            <a:r>
              <a:rPr kumimoji="1" lang="ko-KR" altLang="en-US" sz="2000"/>
              <a:t>에 생성된 </a:t>
            </a:r>
            <a:r>
              <a:rPr kumimoji="1" lang="en-US" altLang="ko-KR" sz="2000"/>
              <a:t>Secondary Index</a:t>
            </a:r>
            <a:r>
              <a:rPr kumimoji="1" lang="ko-KR" altLang="en-US" sz="2000"/>
              <a:t>에서 </a:t>
            </a:r>
            <a:r>
              <a:rPr kumimoji="1" lang="en-US" altLang="ko-KR" sz="2000" err="1"/>
              <a:t>article_id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찾는다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16" name="표 12">
            <a:extLst>
              <a:ext uri="{FF2B5EF4-FFF2-40B4-BE49-F238E27FC236}">
                <a16:creationId xmlns:a16="http://schemas.microsoft.com/office/drawing/2014/main" id="{6F8522FC-9491-DD44-9CCD-23B01D48A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10873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17" name="표 12">
            <a:extLst>
              <a:ext uri="{FF2B5EF4-FFF2-40B4-BE49-F238E27FC236}">
                <a16:creationId xmlns:a16="http://schemas.microsoft.com/office/drawing/2014/main" id="{253EB7CF-C5BB-2840-97A2-2FB23FC4D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82653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04442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AA1A3-3C58-9A40-82E8-29CA17FFE8DE}"/>
              </a:ext>
            </a:extLst>
          </p:cNvPr>
          <p:cNvCxnSpPr>
            <a:cxnSpLocks/>
          </p:cNvCxnSpPr>
          <p:nvPr/>
        </p:nvCxnSpPr>
        <p:spPr>
          <a:xfrm>
            <a:off x="4643723" y="2198130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Clustered</a:t>
            </a:r>
            <a:r>
              <a:rPr kumimoji="1" lang="ko-KR" altLang="en-US" sz="2000"/>
              <a:t> </a:t>
            </a:r>
            <a:r>
              <a:rPr kumimoji="1" lang="en-US" altLang="ko-KR" sz="2000"/>
              <a:t>Index</a:t>
            </a:r>
            <a:r>
              <a:rPr kumimoji="1" lang="ko-KR" altLang="en-US" sz="2000"/>
              <a:t>에서 데이터를 찾는다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C5862E34-BF9A-7740-9EDF-A148D81EB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52123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C3F15EA6-78BA-FE4C-B7E9-1FD3150C2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90376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97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>
                <a:ea typeface="맑은 고딕"/>
              </a:rPr>
              <a:t>Client</a:t>
            </a:r>
            <a:r>
              <a:rPr kumimoji="1" lang="ko-KR" altLang="en-US">
                <a:ea typeface="맑은 고딕"/>
              </a:rPr>
              <a:t>가 요청을 처리하는 과정이 복잡해질 수록 응답은 느려질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우리는 더 빠른 성능을 위해 캐시</a:t>
            </a:r>
            <a:r>
              <a:rPr kumimoji="1" lang="en-US" altLang="ko-KR">
                <a:ea typeface="맑은 고딕"/>
              </a:rPr>
              <a:t>(Cache)</a:t>
            </a:r>
            <a:r>
              <a:rPr kumimoji="1" lang="ko-KR" altLang="en-US">
                <a:ea typeface="맑은 고딕"/>
              </a:rPr>
              <a:t>라는 기술을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사용할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Cache : </a:t>
            </a:r>
            <a:r>
              <a:rPr lang="ko-KR" altLang="en-US">
                <a:ea typeface="맑은 고딕"/>
              </a:rPr>
              <a:t>더 느린 저장소에서 더 빠른 저장소에 데이터를 저장해두고 접근하는 기술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2446090" y="2521536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759741" y="3072623"/>
            <a:ext cx="88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124039" y="3072623"/>
            <a:ext cx="588626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3721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759741" y="2730733"/>
            <a:ext cx="880843" cy="341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9741" y="3072623"/>
            <a:ext cx="880843" cy="420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3687660" y="3072623"/>
            <a:ext cx="588626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42152"/>
              </p:ext>
            </p:extLst>
          </p:nvPr>
        </p:nvGraphicFramePr>
        <p:xfrm>
          <a:off x="8712665" y="2521443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60313"/>
              </p:ext>
            </p:extLst>
          </p:nvPr>
        </p:nvGraphicFramePr>
        <p:xfrm>
          <a:off x="4276286" y="2534143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40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AA1A3-3C58-9A40-82E8-29CA17FFE8DE}"/>
              </a:ext>
            </a:extLst>
          </p:cNvPr>
          <p:cNvCxnSpPr>
            <a:cxnSpLocks/>
          </p:cNvCxnSpPr>
          <p:nvPr/>
        </p:nvCxnSpPr>
        <p:spPr>
          <a:xfrm>
            <a:off x="4643723" y="2198130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다음 </a:t>
            </a:r>
            <a:r>
              <a:rPr kumimoji="1" lang="en-US" altLang="ko-KR" sz="2000"/>
              <a:t>offset</a:t>
            </a:r>
            <a:r>
              <a:rPr kumimoji="1" lang="ko-KR" altLang="en-US" sz="2000"/>
              <a:t>을 검사한다</a:t>
            </a:r>
            <a:r>
              <a:rPr kumimoji="1" lang="en-US" altLang="ko-KR" sz="200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4476BA-073D-EF48-A31F-A5350C294FFB}"/>
              </a:ext>
            </a:extLst>
          </p:cNvPr>
          <p:cNvCxnSpPr>
            <a:cxnSpLocks/>
          </p:cNvCxnSpPr>
          <p:nvPr/>
        </p:nvCxnSpPr>
        <p:spPr>
          <a:xfrm flipH="1">
            <a:off x="4643723" y="2350530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565EF520-58EF-B14D-8845-D5963A095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52123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8B0482E2-CADA-0141-B6D0-352D42680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78486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7836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AA1A3-3C58-9A40-82E8-29CA17FFE8DE}"/>
              </a:ext>
            </a:extLst>
          </p:cNvPr>
          <p:cNvCxnSpPr>
            <a:cxnSpLocks/>
          </p:cNvCxnSpPr>
          <p:nvPr/>
        </p:nvCxnSpPr>
        <p:spPr>
          <a:xfrm>
            <a:off x="4643723" y="2198130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17512C-614A-474C-B193-5057C998F920}"/>
              </a:ext>
            </a:extLst>
          </p:cNvPr>
          <p:cNvCxnSpPr>
            <a:cxnSpLocks/>
          </p:cNvCxnSpPr>
          <p:nvPr/>
        </p:nvCxnSpPr>
        <p:spPr>
          <a:xfrm flipH="1">
            <a:off x="4643723" y="2350530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914CD4-717E-E54D-B861-D7806F348299}"/>
              </a:ext>
            </a:extLst>
          </p:cNvPr>
          <p:cNvCxnSpPr>
            <a:cxnSpLocks/>
          </p:cNvCxnSpPr>
          <p:nvPr/>
        </p:nvCxnSpPr>
        <p:spPr>
          <a:xfrm>
            <a:off x="4634757" y="268222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F89B5FE-7E21-B846-BB2F-4B6A44EBE1CA}"/>
              </a:ext>
            </a:extLst>
          </p:cNvPr>
          <p:cNvCxnSpPr>
            <a:cxnSpLocks/>
          </p:cNvCxnSpPr>
          <p:nvPr/>
        </p:nvCxnSpPr>
        <p:spPr>
          <a:xfrm flipH="1">
            <a:off x="4634757" y="283462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F93BDF-AA5E-C644-AC75-8F5D46346B4C}"/>
              </a:ext>
            </a:extLst>
          </p:cNvPr>
          <p:cNvCxnSpPr>
            <a:cxnSpLocks/>
          </p:cNvCxnSpPr>
          <p:nvPr/>
        </p:nvCxnSpPr>
        <p:spPr>
          <a:xfrm>
            <a:off x="4634757" y="317528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2A42A3-E2AE-1F4E-B304-8A4BF37860EA}"/>
              </a:ext>
            </a:extLst>
          </p:cNvPr>
          <p:cNvCxnSpPr>
            <a:cxnSpLocks/>
          </p:cNvCxnSpPr>
          <p:nvPr/>
        </p:nvCxnSpPr>
        <p:spPr>
          <a:xfrm flipH="1">
            <a:off x="4634757" y="332768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8B5AF3-2943-5949-9B95-E5A136141689}"/>
              </a:ext>
            </a:extLst>
          </p:cNvPr>
          <p:cNvCxnSpPr>
            <a:cxnSpLocks/>
          </p:cNvCxnSpPr>
          <p:nvPr/>
        </p:nvCxnSpPr>
        <p:spPr>
          <a:xfrm>
            <a:off x="4643721" y="371316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61E7CF0-C19F-494F-9B71-3868EF6930CA}"/>
              </a:ext>
            </a:extLst>
          </p:cNvPr>
          <p:cNvCxnSpPr>
            <a:cxnSpLocks/>
          </p:cNvCxnSpPr>
          <p:nvPr/>
        </p:nvCxnSpPr>
        <p:spPr>
          <a:xfrm flipH="1">
            <a:off x="4643721" y="386556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offset 1499970</a:t>
            </a:r>
            <a:r>
              <a:rPr kumimoji="1" lang="ko-KR" altLang="en-US" sz="2000"/>
              <a:t>을 만날 때까지 반복하며 </a:t>
            </a:r>
            <a:r>
              <a:rPr kumimoji="1" lang="en-US" altLang="ko-KR" sz="2000"/>
              <a:t>skip </a:t>
            </a:r>
            <a:r>
              <a:rPr kumimoji="1" lang="ko-KR" altLang="en-US" sz="2000"/>
              <a:t>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</p:txBody>
      </p:sp>
      <p:graphicFrame>
        <p:nvGraphicFramePr>
          <p:cNvPr id="54" name="표 12">
            <a:extLst>
              <a:ext uri="{FF2B5EF4-FFF2-40B4-BE49-F238E27FC236}">
                <a16:creationId xmlns:a16="http://schemas.microsoft.com/office/drawing/2014/main" id="{71A25C20-10ED-8047-89C5-F7105EF8D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378988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55" name="표 12">
            <a:extLst>
              <a:ext uri="{FF2B5EF4-FFF2-40B4-BE49-F238E27FC236}">
                <a16:creationId xmlns:a16="http://schemas.microsoft.com/office/drawing/2014/main" id="{B165F8EA-7E61-EB41-86C7-316A51A8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91895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4689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AA1A3-3C58-9A40-82E8-29CA17FFE8DE}"/>
              </a:ext>
            </a:extLst>
          </p:cNvPr>
          <p:cNvCxnSpPr>
            <a:cxnSpLocks/>
          </p:cNvCxnSpPr>
          <p:nvPr/>
        </p:nvCxnSpPr>
        <p:spPr>
          <a:xfrm>
            <a:off x="4643723" y="2198130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17512C-614A-474C-B193-5057C998F920}"/>
              </a:ext>
            </a:extLst>
          </p:cNvPr>
          <p:cNvCxnSpPr>
            <a:cxnSpLocks/>
          </p:cNvCxnSpPr>
          <p:nvPr/>
        </p:nvCxnSpPr>
        <p:spPr>
          <a:xfrm flipH="1">
            <a:off x="4643723" y="2350530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914CD4-717E-E54D-B861-D7806F348299}"/>
              </a:ext>
            </a:extLst>
          </p:cNvPr>
          <p:cNvCxnSpPr>
            <a:cxnSpLocks/>
          </p:cNvCxnSpPr>
          <p:nvPr/>
        </p:nvCxnSpPr>
        <p:spPr>
          <a:xfrm>
            <a:off x="4634757" y="268222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F89B5FE-7E21-B846-BB2F-4B6A44EBE1CA}"/>
              </a:ext>
            </a:extLst>
          </p:cNvPr>
          <p:cNvCxnSpPr>
            <a:cxnSpLocks/>
          </p:cNvCxnSpPr>
          <p:nvPr/>
        </p:nvCxnSpPr>
        <p:spPr>
          <a:xfrm flipH="1">
            <a:off x="4634757" y="283462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F93BDF-AA5E-C644-AC75-8F5D46346B4C}"/>
              </a:ext>
            </a:extLst>
          </p:cNvPr>
          <p:cNvCxnSpPr>
            <a:cxnSpLocks/>
          </p:cNvCxnSpPr>
          <p:nvPr/>
        </p:nvCxnSpPr>
        <p:spPr>
          <a:xfrm>
            <a:off x="4634757" y="317528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2A42A3-E2AE-1F4E-B304-8A4BF37860EA}"/>
              </a:ext>
            </a:extLst>
          </p:cNvPr>
          <p:cNvCxnSpPr>
            <a:cxnSpLocks/>
          </p:cNvCxnSpPr>
          <p:nvPr/>
        </p:nvCxnSpPr>
        <p:spPr>
          <a:xfrm flipH="1">
            <a:off x="4634757" y="332768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8B5AF3-2943-5949-9B95-E5A136141689}"/>
              </a:ext>
            </a:extLst>
          </p:cNvPr>
          <p:cNvCxnSpPr>
            <a:cxnSpLocks/>
          </p:cNvCxnSpPr>
          <p:nvPr/>
        </p:nvCxnSpPr>
        <p:spPr>
          <a:xfrm>
            <a:off x="4643721" y="371316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61E7CF0-C19F-494F-9B71-3868EF6930CA}"/>
              </a:ext>
            </a:extLst>
          </p:cNvPr>
          <p:cNvCxnSpPr>
            <a:cxnSpLocks/>
          </p:cNvCxnSpPr>
          <p:nvPr/>
        </p:nvCxnSpPr>
        <p:spPr>
          <a:xfrm flipH="1">
            <a:off x="4643721" y="386556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limit</a:t>
            </a:r>
            <a:r>
              <a:rPr kumimoji="1" lang="ko-KR" altLang="en-US" sz="2000"/>
              <a:t> </a:t>
            </a:r>
            <a:r>
              <a:rPr kumimoji="1" lang="en-US" altLang="ko-KR" sz="2000"/>
              <a:t>30</a:t>
            </a:r>
            <a:r>
              <a:rPr kumimoji="1" lang="ko-KR" altLang="en-US" sz="2000"/>
              <a:t>개의 데이터를 추출한다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54" name="표 12">
            <a:extLst>
              <a:ext uri="{FF2B5EF4-FFF2-40B4-BE49-F238E27FC236}">
                <a16:creationId xmlns:a16="http://schemas.microsoft.com/office/drawing/2014/main" id="{71A25C20-10ED-8047-89C5-F7105EF8D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45532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55" name="표 12">
            <a:extLst>
              <a:ext uri="{FF2B5EF4-FFF2-40B4-BE49-F238E27FC236}">
                <a16:creationId xmlns:a16="http://schemas.microsoft.com/office/drawing/2014/main" id="{B165F8EA-7E61-EB41-86C7-316A51A8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48701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789656-E168-F64C-901B-AE0D752D4EB0}"/>
              </a:ext>
            </a:extLst>
          </p:cNvPr>
          <p:cNvCxnSpPr>
            <a:cxnSpLocks/>
          </p:cNvCxnSpPr>
          <p:nvPr/>
        </p:nvCxnSpPr>
        <p:spPr>
          <a:xfrm>
            <a:off x="4643722" y="418829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B80D71-B026-5645-B360-41E03EBC00B0}"/>
              </a:ext>
            </a:extLst>
          </p:cNvPr>
          <p:cNvCxnSpPr>
            <a:cxnSpLocks/>
          </p:cNvCxnSpPr>
          <p:nvPr/>
        </p:nvCxnSpPr>
        <p:spPr>
          <a:xfrm flipH="1">
            <a:off x="4643722" y="434069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15EB73-5CAC-D146-AEA3-15840D8182F5}"/>
              </a:ext>
            </a:extLst>
          </p:cNvPr>
          <p:cNvCxnSpPr>
            <a:cxnSpLocks/>
          </p:cNvCxnSpPr>
          <p:nvPr/>
        </p:nvCxnSpPr>
        <p:spPr>
          <a:xfrm>
            <a:off x="4643722" y="468135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9FC488-7BED-B249-BDB4-DA953A713EA4}"/>
              </a:ext>
            </a:extLst>
          </p:cNvPr>
          <p:cNvCxnSpPr>
            <a:cxnSpLocks/>
          </p:cNvCxnSpPr>
          <p:nvPr/>
        </p:nvCxnSpPr>
        <p:spPr>
          <a:xfrm flipH="1">
            <a:off x="4643722" y="483375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9D196F5-EF7C-5946-B49F-6C12AAD14E6C}"/>
              </a:ext>
            </a:extLst>
          </p:cNvPr>
          <p:cNvCxnSpPr>
            <a:cxnSpLocks/>
          </p:cNvCxnSpPr>
          <p:nvPr/>
        </p:nvCxnSpPr>
        <p:spPr>
          <a:xfrm>
            <a:off x="4652686" y="521923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80B8B2-991C-2B4D-B443-E2CF2271C03C}"/>
              </a:ext>
            </a:extLst>
          </p:cNvPr>
          <p:cNvCxnSpPr>
            <a:cxnSpLocks/>
          </p:cNvCxnSpPr>
          <p:nvPr/>
        </p:nvCxnSpPr>
        <p:spPr>
          <a:xfrm flipH="1">
            <a:off x="4652686" y="537163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244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AA1A3-3C58-9A40-82E8-29CA17FFE8DE}"/>
              </a:ext>
            </a:extLst>
          </p:cNvPr>
          <p:cNvCxnSpPr>
            <a:cxnSpLocks/>
          </p:cNvCxnSpPr>
          <p:nvPr/>
        </p:nvCxnSpPr>
        <p:spPr>
          <a:xfrm>
            <a:off x="4643723" y="2198130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17512C-614A-474C-B193-5057C998F920}"/>
              </a:ext>
            </a:extLst>
          </p:cNvPr>
          <p:cNvCxnSpPr>
            <a:cxnSpLocks/>
          </p:cNvCxnSpPr>
          <p:nvPr/>
        </p:nvCxnSpPr>
        <p:spPr>
          <a:xfrm flipH="1">
            <a:off x="4643723" y="2350530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914CD4-717E-E54D-B861-D7806F348299}"/>
              </a:ext>
            </a:extLst>
          </p:cNvPr>
          <p:cNvCxnSpPr>
            <a:cxnSpLocks/>
          </p:cNvCxnSpPr>
          <p:nvPr/>
        </p:nvCxnSpPr>
        <p:spPr>
          <a:xfrm>
            <a:off x="4634757" y="268222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F89B5FE-7E21-B846-BB2F-4B6A44EBE1CA}"/>
              </a:ext>
            </a:extLst>
          </p:cNvPr>
          <p:cNvCxnSpPr>
            <a:cxnSpLocks/>
          </p:cNvCxnSpPr>
          <p:nvPr/>
        </p:nvCxnSpPr>
        <p:spPr>
          <a:xfrm flipH="1">
            <a:off x="4634757" y="283462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F93BDF-AA5E-C644-AC75-8F5D46346B4C}"/>
              </a:ext>
            </a:extLst>
          </p:cNvPr>
          <p:cNvCxnSpPr>
            <a:cxnSpLocks/>
          </p:cNvCxnSpPr>
          <p:nvPr/>
        </p:nvCxnSpPr>
        <p:spPr>
          <a:xfrm>
            <a:off x="4634757" y="317528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2A42A3-E2AE-1F4E-B304-8A4BF37860EA}"/>
              </a:ext>
            </a:extLst>
          </p:cNvPr>
          <p:cNvCxnSpPr>
            <a:cxnSpLocks/>
          </p:cNvCxnSpPr>
          <p:nvPr/>
        </p:nvCxnSpPr>
        <p:spPr>
          <a:xfrm flipH="1">
            <a:off x="4634757" y="332768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8B5AF3-2943-5949-9B95-E5A136141689}"/>
              </a:ext>
            </a:extLst>
          </p:cNvPr>
          <p:cNvCxnSpPr>
            <a:cxnSpLocks/>
          </p:cNvCxnSpPr>
          <p:nvPr/>
        </p:nvCxnSpPr>
        <p:spPr>
          <a:xfrm>
            <a:off x="4643721" y="371316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61E7CF0-C19F-494F-9B71-3868EF6930CA}"/>
              </a:ext>
            </a:extLst>
          </p:cNvPr>
          <p:cNvCxnSpPr>
            <a:cxnSpLocks/>
          </p:cNvCxnSpPr>
          <p:nvPr/>
        </p:nvCxnSpPr>
        <p:spPr>
          <a:xfrm flipH="1">
            <a:off x="4643721" y="386556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데이터는 </a:t>
            </a:r>
            <a:r>
              <a:rPr kumimoji="1" lang="en-US" altLang="ko-KR" sz="2000"/>
              <a:t>offset 1499970</a:t>
            </a:r>
            <a:r>
              <a:rPr kumimoji="1" lang="ko-KR" altLang="en-US" sz="2000" err="1"/>
              <a:t>부터</a:t>
            </a:r>
            <a:r>
              <a:rPr kumimoji="1" lang="ko-KR" altLang="en-US" sz="2000"/>
              <a:t> </a:t>
            </a:r>
            <a:r>
              <a:rPr kumimoji="1" lang="en-US" altLang="ko-KR" sz="2000"/>
              <a:t>30</a:t>
            </a:r>
            <a:r>
              <a:rPr kumimoji="1" lang="ko-KR" altLang="en-US" sz="2000"/>
              <a:t>개만 필요하다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그런데</a:t>
            </a:r>
            <a:r>
              <a:rPr kumimoji="1" lang="en-US" altLang="ko-KR" sz="2000"/>
              <a:t> offset 1499970</a:t>
            </a:r>
            <a:r>
              <a:rPr kumimoji="1" lang="ko-KR" altLang="en-US" sz="2000"/>
              <a:t>을 만날 때 까지 데이터에 접근하고 있는 것이다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이렇게 비효율적이고 무의미한 과정을 생략할 수는 없을까</a:t>
            </a:r>
            <a:r>
              <a:rPr kumimoji="1" lang="en-US" altLang="ko-KR" sz="2000"/>
              <a:t>?</a:t>
            </a:r>
          </a:p>
        </p:txBody>
      </p:sp>
      <p:graphicFrame>
        <p:nvGraphicFramePr>
          <p:cNvPr id="54" name="표 12">
            <a:extLst>
              <a:ext uri="{FF2B5EF4-FFF2-40B4-BE49-F238E27FC236}">
                <a16:creationId xmlns:a16="http://schemas.microsoft.com/office/drawing/2014/main" id="{71A25C20-10ED-8047-89C5-F7105EF8D8B9}"/>
              </a:ext>
            </a:extLst>
          </p:cNvPr>
          <p:cNvGraphicFramePr>
            <a:graphicFrameLocks noGrp="1"/>
          </p:cNvGraphicFramePr>
          <p:nvPr/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55" name="표 12">
            <a:extLst>
              <a:ext uri="{FF2B5EF4-FFF2-40B4-BE49-F238E27FC236}">
                <a16:creationId xmlns:a16="http://schemas.microsoft.com/office/drawing/2014/main" id="{B165F8EA-7E61-EB41-86C7-316A51A8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724712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789656-E168-F64C-901B-AE0D752D4EB0}"/>
              </a:ext>
            </a:extLst>
          </p:cNvPr>
          <p:cNvCxnSpPr>
            <a:cxnSpLocks/>
          </p:cNvCxnSpPr>
          <p:nvPr/>
        </p:nvCxnSpPr>
        <p:spPr>
          <a:xfrm>
            <a:off x="4643722" y="418829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B80D71-B026-5645-B360-41E03EBC00B0}"/>
              </a:ext>
            </a:extLst>
          </p:cNvPr>
          <p:cNvCxnSpPr>
            <a:cxnSpLocks/>
          </p:cNvCxnSpPr>
          <p:nvPr/>
        </p:nvCxnSpPr>
        <p:spPr>
          <a:xfrm flipH="1">
            <a:off x="4643722" y="434069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15EB73-5CAC-D146-AEA3-15840D8182F5}"/>
              </a:ext>
            </a:extLst>
          </p:cNvPr>
          <p:cNvCxnSpPr>
            <a:cxnSpLocks/>
          </p:cNvCxnSpPr>
          <p:nvPr/>
        </p:nvCxnSpPr>
        <p:spPr>
          <a:xfrm>
            <a:off x="4643722" y="468135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9FC488-7BED-B249-BDB4-DA953A713EA4}"/>
              </a:ext>
            </a:extLst>
          </p:cNvPr>
          <p:cNvCxnSpPr>
            <a:cxnSpLocks/>
          </p:cNvCxnSpPr>
          <p:nvPr/>
        </p:nvCxnSpPr>
        <p:spPr>
          <a:xfrm flipH="1">
            <a:off x="4643722" y="483375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9D196F5-EF7C-5946-B49F-6C12AAD14E6C}"/>
              </a:ext>
            </a:extLst>
          </p:cNvPr>
          <p:cNvCxnSpPr>
            <a:cxnSpLocks/>
          </p:cNvCxnSpPr>
          <p:nvPr/>
        </p:nvCxnSpPr>
        <p:spPr>
          <a:xfrm>
            <a:off x="4652686" y="521923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80B8B2-991C-2B4D-B443-E2CF2271C03C}"/>
              </a:ext>
            </a:extLst>
          </p:cNvPr>
          <p:cNvCxnSpPr>
            <a:cxnSpLocks/>
          </p:cNvCxnSpPr>
          <p:nvPr/>
        </p:nvCxnSpPr>
        <p:spPr>
          <a:xfrm flipH="1">
            <a:off x="4652686" y="537163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B4ABFB-90C9-284F-B538-6ED655ED878A}"/>
              </a:ext>
            </a:extLst>
          </p:cNvPr>
          <p:cNvSpPr/>
          <p:nvPr/>
        </p:nvSpPr>
        <p:spPr>
          <a:xfrm flipH="1">
            <a:off x="4539866" y="1948238"/>
            <a:ext cx="2559673" cy="2133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369C6-3F3E-3A45-9F92-B6D733256687}"/>
              </a:ext>
            </a:extLst>
          </p:cNvPr>
          <p:cNvSpPr txBox="1"/>
          <p:nvPr/>
        </p:nvSpPr>
        <p:spPr>
          <a:xfrm>
            <a:off x="5662407" y="161275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51853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64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kumimoji="1" lang="ko-KR" altLang="en-US">
                <a:ea typeface="맑은 고딕"/>
              </a:rPr>
              <a:t>우리가 만든 </a:t>
            </a:r>
            <a:r>
              <a:rPr kumimoji="1" lang="en-US" altLang="ko-KR">
                <a:ea typeface="맑은 고딕"/>
              </a:rPr>
              <a:t>Secondary Index</a:t>
            </a:r>
            <a:r>
              <a:rPr kumimoji="1" lang="ko-KR" altLang="en-US">
                <a:ea typeface="맑은 고딕"/>
              </a:rPr>
              <a:t>는 </a:t>
            </a:r>
            <a:r>
              <a:rPr kumimoji="1" lang="en-US" altLang="ko-KR" err="1">
                <a:ea typeface="맑은 고딕"/>
              </a:rPr>
              <a:t>board_id</a:t>
            </a:r>
            <a:r>
              <a:rPr kumimoji="1" lang="ko-KR" altLang="en-US">
                <a:ea typeface="맑은 고딕"/>
              </a:rPr>
              <a:t>와 </a:t>
            </a:r>
            <a:r>
              <a:rPr kumimoji="1" lang="en-US" altLang="ko-KR" err="1">
                <a:ea typeface="맑은 고딕"/>
              </a:rPr>
              <a:t>article_id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포함한다</a:t>
            </a:r>
            <a:r>
              <a:rPr kumimoji="1" lang="en-US" altLang="ko-KR">
                <a:ea typeface="맑은 고딕"/>
              </a:rPr>
              <a:t>.</a:t>
            </a:r>
            <a:r>
              <a:rPr kumimoji="1" lang="ko-KR" altLang="en-US">
                <a:ea typeface="맑은 고딕"/>
              </a:rPr>
              <a:t> 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>
                <a:latin typeface="Malgun Gothic"/>
                <a:ea typeface="Malgun Gothic"/>
              </a:rPr>
              <a:t>Secondary Index</a:t>
            </a:r>
            <a:r>
              <a:rPr lang="ko-KR" altLang="en-US">
                <a:latin typeface="Malgun Gothic"/>
                <a:ea typeface="Malgun Gothic"/>
              </a:rPr>
              <a:t>에서 필요한 </a:t>
            </a:r>
            <a:r>
              <a:rPr lang="en-US">
                <a:latin typeface="Malgun Gothic"/>
                <a:ea typeface="Malgun Gothic"/>
              </a:rPr>
              <a:t>30</a:t>
            </a:r>
            <a:r>
              <a:rPr lang="ko-KR" altLang="en-US">
                <a:latin typeface="Malgun Gothic"/>
                <a:ea typeface="Malgun Gothic"/>
              </a:rPr>
              <a:t>건에 대해서 </a:t>
            </a:r>
            <a:r>
              <a:rPr lang="en-US" err="1">
                <a:latin typeface="Malgun Gothic"/>
                <a:ea typeface="Malgun Gothic"/>
              </a:rPr>
              <a:t>article_id</a:t>
            </a:r>
            <a:r>
              <a:rPr lang="ko-KR" altLang="en-US">
                <a:latin typeface="Malgun Gothic"/>
                <a:ea typeface="Malgun Gothic"/>
              </a:rPr>
              <a:t>만 먼저 추출하고</a:t>
            </a:r>
            <a:r>
              <a:rPr lang="en-US">
                <a:latin typeface="Malgun Gothic"/>
                <a:ea typeface="Malgun Gothic"/>
              </a:rPr>
              <a:t>,</a:t>
            </a:r>
          </a:p>
          <a:p>
            <a:pPr lvl="2">
              <a:lnSpc>
                <a:spcPct val="120000"/>
              </a:lnSpc>
            </a:pPr>
            <a:r>
              <a:rPr lang="ko-KR" altLang="en-US">
                <a:latin typeface="Malgun Gothic"/>
                <a:ea typeface="Malgun Gothic"/>
              </a:rPr>
              <a:t>그 </a:t>
            </a:r>
            <a:r>
              <a:rPr lang="en-US">
                <a:latin typeface="Malgun Gothic"/>
                <a:ea typeface="Malgun Gothic"/>
              </a:rPr>
              <a:t>30</a:t>
            </a:r>
            <a:r>
              <a:rPr lang="ko-KR" altLang="en-US">
                <a:latin typeface="Malgun Gothic"/>
                <a:ea typeface="Malgun Gothic"/>
              </a:rPr>
              <a:t>건에 대해서만 </a:t>
            </a:r>
            <a:r>
              <a:rPr lang="en-US">
                <a:latin typeface="Malgun Gothic"/>
                <a:ea typeface="Malgun Gothic"/>
              </a:rPr>
              <a:t>Clustered Index</a:t>
            </a:r>
            <a:r>
              <a:rPr lang="ko-KR" altLang="en-US" err="1">
                <a:latin typeface="Malgun Gothic"/>
                <a:ea typeface="Malgun Gothic"/>
              </a:rPr>
              <a:t>에</a:t>
            </a:r>
            <a:r>
              <a:rPr lang="ko-KR" altLang="en-US">
                <a:latin typeface="Malgun Gothic"/>
                <a:ea typeface="Malgun Gothic"/>
              </a:rPr>
              <a:t> 접근하면 충분하지 않을까</a:t>
            </a:r>
            <a:r>
              <a:rPr lang="en-US">
                <a:latin typeface="Malgun Gothic"/>
                <a:ea typeface="Malgun Gothic"/>
              </a:rPr>
              <a:t>?</a:t>
            </a:r>
            <a:endParaRPr lang="en-US"/>
          </a:p>
          <a:p>
            <a:pPr lvl="2">
              <a:lnSpc>
                <a:spcPct val="130000"/>
              </a:lnSpc>
            </a:pPr>
            <a:r>
              <a:rPr kumimoji="1" lang="en-US" altLang="ko-KR" err="1">
                <a:ea typeface="맑은 고딕"/>
              </a:rPr>
              <a:t>article_id는</a:t>
            </a:r>
            <a:r>
              <a:rPr kumimoji="1" lang="en-US" altLang="ko-KR">
                <a:ea typeface="맑은 고딕"/>
              </a:rPr>
              <a:t> Clustered Index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접근하지 않아도 가져올 수 있는 정보일지 모른다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30000"/>
              </a:lnSpc>
            </a:pPr>
            <a:r>
              <a:rPr kumimoji="1" lang="ko-KR" altLang="en-US">
                <a:ea typeface="맑은 고딕"/>
              </a:rPr>
              <a:t>과연 그렇게 동작할 수 있을까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E791E9-00A0-AC40-BFFA-684B6A455896}"/>
              </a:ext>
            </a:extLst>
          </p:cNvPr>
          <p:cNvSpPr/>
          <p:nvPr/>
        </p:nvSpPr>
        <p:spPr>
          <a:xfrm>
            <a:off x="2017582" y="4918302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=8</a:t>
            </a:r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A0FD2B-A8FE-634E-B581-4DBFCDB1CAEA}"/>
              </a:ext>
            </a:extLst>
          </p:cNvPr>
          <p:cNvSpPr/>
          <p:nvPr/>
        </p:nvSpPr>
        <p:spPr>
          <a:xfrm>
            <a:off x="3796139" y="491830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=7</a:t>
            </a:r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37140-6E6C-EE42-BB92-4213F2FB17CA}"/>
              </a:ext>
            </a:extLst>
          </p:cNvPr>
          <p:cNvSpPr/>
          <p:nvPr/>
        </p:nvSpPr>
        <p:spPr>
          <a:xfrm>
            <a:off x="5574696" y="491830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=1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=6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F26E4-E600-1841-BCEF-7DECFB85141A}"/>
              </a:ext>
            </a:extLst>
          </p:cNvPr>
          <p:cNvSpPr/>
          <p:nvPr/>
        </p:nvSpPr>
        <p:spPr>
          <a:xfrm>
            <a:off x="7353253" y="4918301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=9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A17E9-AA2E-854B-80B7-4ADA482CEE13}"/>
              </a:ext>
            </a:extLst>
          </p:cNvPr>
          <p:cNvSpPr/>
          <p:nvPr/>
        </p:nvSpPr>
        <p:spPr>
          <a:xfrm>
            <a:off x="9131810" y="4918300"/>
            <a:ext cx="1778557" cy="116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=2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=5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DF91F-21E2-C344-A657-4087DD8F87EA}"/>
              </a:ext>
            </a:extLst>
          </p:cNvPr>
          <p:cNvSpPr txBox="1"/>
          <p:nvPr/>
        </p:nvSpPr>
        <p:spPr>
          <a:xfrm>
            <a:off x="838200" y="517561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인덱스</a:t>
            </a:r>
            <a:endParaRPr kumimoji="1" lang="en-US" altLang="ko-KR"/>
          </a:p>
          <a:p>
            <a:r>
              <a:rPr kumimoji="1" lang="ko-KR" altLang="en-US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93639535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ko-KR" altLang="en-US"/>
              <a:t>쿼리를 </a:t>
            </a:r>
            <a:r>
              <a:rPr kumimoji="1" lang="en-US" altLang="ko-KR" err="1"/>
              <a:t>board_id</a:t>
            </a:r>
            <a:r>
              <a:rPr kumimoji="1" lang="ko-KR" altLang="en-US"/>
              <a:t>와 </a:t>
            </a:r>
            <a:r>
              <a:rPr kumimoji="1" lang="en-US" altLang="ko-KR" err="1"/>
              <a:t>article_id</a:t>
            </a:r>
            <a:r>
              <a:rPr kumimoji="1" lang="ko-KR" altLang="en-US"/>
              <a:t>만 추출하도록 바꿔서 수행해보자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</a:t>
            </a:r>
            <a:r>
              <a:rPr kumimoji="1" lang="en-US" altLang="ko-KR" b="1" err="1"/>
              <a:t>board_id</a:t>
            </a:r>
            <a:r>
              <a:rPr kumimoji="1" lang="en-US" altLang="ko-KR" b="1"/>
              <a:t>, </a:t>
            </a:r>
            <a:r>
              <a:rPr kumimoji="1" lang="en-US" altLang="ko-KR" b="1" err="1"/>
              <a:t>article_id</a:t>
            </a:r>
            <a:r>
              <a:rPr kumimoji="1" lang="en-US" altLang="ko-KR"/>
              <a:t> from article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1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-US" altLang="ko-KR" err="1"/>
              <a:t>article_id</a:t>
            </a:r>
            <a:r>
              <a:rPr kumimoji="1" lang="en-US" altLang="ko-KR"/>
              <a:t> desc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	limit 30 offset 1499970;</a:t>
            </a:r>
          </a:p>
        </p:txBody>
      </p:sp>
    </p:spTree>
    <p:extLst>
      <p:ext uri="{BB962C8B-B14F-4D97-AF65-F5344CB8AC3E}">
        <p14:creationId xmlns:p14="http://schemas.microsoft.com/office/powerpoint/2010/main" val="37986522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전체 데이터를 가져올 때에는 약 </a:t>
            </a:r>
            <a:r>
              <a:rPr kumimoji="1" lang="en-US" altLang="ko-KR" sz="2000"/>
              <a:t>4</a:t>
            </a:r>
            <a:r>
              <a:rPr kumimoji="1" lang="ko-KR" altLang="en-US" sz="2000"/>
              <a:t>초가 소요되었는데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 err="1"/>
              <a:t>board_id</a:t>
            </a:r>
            <a:r>
              <a:rPr kumimoji="1" lang="ko-KR" altLang="en-US" sz="2000"/>
              <a:t>와 </a:t>
            </a:r>
            <a:r>
              <a:rPr kumimoji="1" lang="en-US" altLang="ko-KR" sz="2000" err="1"/>
              <a:t>article_id</a:t>
            </a:r>
            <a:r>
              <a:rPr kumimoji="1" lang="ko-KR" altLang="en-US" sz="2000"/>
              <a:t>만 추출하는 것은 </a:t>
            </a:r>
            <a:r>
              <a:rPr kumimoji="1" lang="en-US" altLang="ko-KR" sz="2000"/>
              <a:t>0.2</a:t>
            </a:r>
            <a:r>
              <a:rPr kumimoji="1" lang="ko-KR" altLang="en-US" sz="2000"/>
              <a:t>초가 소요되었다</a:t>
            </a:r>
            <a:r>
              <a:rPr kumimoji="1" lang="en-US" altLang="ko-KR" sz="200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81F91-A9B0-3B41-B360-E30135F3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43" y="2981512"/>
            <a:ext cx="6544512" cy="8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571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을 살펴보자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인덱스는 동일하게 사용되었는데</a:t>
            </a:r>
            <a:r>
              <a:rPr kumimoji="1" lang="en-US" altLang="ko-KR" sz="2000"/>
              <a:t>, Extra=Using index</a:t>
            </a:r>
            <a:r>
              <a:rPr kumimoji="1" lang="ko-KR" altLang="en-US" sz="2000"/>
              <a:t>가 추가 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인덱스만 사용해서 데이터를 조회 했음을 의미한다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  <a:p>
            <a:pPr algn="ctr"/>
            <a:r>
              <a:rPr kumimoji="1" lang="ko-KR" altLang="en-US" sz="2000"/>
              <a:t>이렇게 인덱스의 데이터만으로 조회를 수행할 수 있는 인덱스를 </a:t>
            </a:r>
            <a:r>
              <a:rPr kumimoji="1" lang="en-US" altLang="ko-KR" sz="2000"/>
              <a:t>Covering Index</a:t>
            </a:r>
            <a:r>
              <a:rPr kumimoji="1" lang="ko-KR" altLang="en-US" sz="2000" err="1"/>
              <a:t>라고</a:t>
            </a:r>
            <a:r>
              <a:rPr kumimoji="1" lang="ko-KR" altLang="en-US" sz="2000"/>
              <a:t> 한다</a:t>
            </a:r>
            <a:r>
              <a:rPr kumimoji="1" lang="en-US" altLang="ko-KR" sz="20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E0BDFA-4EF6-8B4B-9A83-72CB4601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704"/>
            <a:ext cx="12192000" cy="9225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BF501E-7F59-0A4F-A217-B548B72F5FD5}"/>
              </a:ext>
            </a:extLst>
          </p:cNvPr>
          <p:cNvSpPr/>
          <p:nvPr/>
        </p:nvSpPr>
        <p:spPr>
          <a:xfrm flipH="1">
            <a:off x="5923470" y="3428999"/>
            <a:ext cx="1969700" cy="3493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022CF5-B98B-C548-AEC9-E3EDF969064D}"/>
              </a:ext>
            </a:extLst>
          </p:cNvPr>
          <p:cNvSpPr/>
          <p:nvPr/>
        </p:nvSpPr>
        <p:spPr>
          <a:xfrm flipH="1">
            <a:off x="11036060" y="3463286"/>
            <a:ext cx="946031" cy="280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A4678-C3CF-3645-BE51-621C619DB7CD}"/>
              </a:ext>
            </a:extLst>
          </p:cNvPr>
          <p:cNvSpPr txBox="1"/>
          <p:nvPr/>
        </p:nvSpPr>
        <p:spPr>
          <a:xfrm>
            <a:off x="3631286" y="1413319"/>
            <a:ext cx="4929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/>
              <a:t>explain select </a:t>
            </a:r>
            <a:r>
              <a:rPr kumimoji="1" lang="en" altLang="ko-KR" err="1"/>
              <a:t>board_id</a:t>
            </a:r>
            <a:r>
              <a:rPr kumimoji="1" lang="en" altLang="ko-KR"/>
              <a:t>, </a:t>
            </a:r>
            <a:r>
              <a:rPr kumimoji="1" lang="en" altLang="ko-KR" err="1"/>
              <a:t>article_id</a:t>
            </a:r>
            <a:endParaRPr kumimoji="1" lang="en" altLang="ko-KR"/>
          </a:p>
          <a:p>
            <a:pPr lvl="1"/>
            <a:r>
              <a:rPr kumimoji="1" lang="en" altLang="ko-KR"/>
              <a:t>from article</a:t>
            </a:r>
          </a:p>
          <a:p>
            <a:pPr lvl="1"/>
            <a:r>
              <a:rPr kumimoji="1" lang="en" altLang="ko-KR"/>
              <a:t>where </a:t>
            </a:r>
            <a:r>
              <a:rPr kumimoji="1" lang="en" altLang="ko-KR" err="1"/>
              <a:t>board_id</a:t>
            </a:r>
            <a:r>
              <a:rPr kumimoji="1" lang="en" altLang="ko-KR"/>
              <a:t> = 1</a:t>
            </a:r>
          </a:p>
          <a:p>
            <a:pPr lvl="1"/>
            <a:r>
              <a:rPr kumimoji="1" lang="en" altLang="ko-KR"/>
              <a:t>order by </a:t>
            </a:r>
            <a:r>
              <a:rPr kumimoji="1" lang="en" altLang="ko-KR" err="1"/>
              <a:t>article_id</a:t>
            </a:r>
            <a:r>
              <a:rPr kumimoji="1" lang="en" altLang="ko-KR"/>
              <a:t> desc</a:t>
            </a:r>
          </a:p>
          <a:p>
            <a:pPr lvl="1"/>
            <a:r>
              <a:rPr kumimoji="1" lang="en" altLang="ko-KR"/>
              <a:t>limit 30 offset 1499970;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2271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0901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/>
              <a:t>Covering Index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인덱스만으로 쿼리의 모든 데이터를 처리할 수 있는 인덱스</a:t>
            </a:r>
            <a:endParaRPr kumimoji="1" lang="en-US" altLang="ko-KR"/>
          </a:p>
          <a:p>
            <a:pPr lvl="1">
              <a:lnSpc>
                <a:spcPct val="130000"/>
              </a:lnSpc>
            </a:pPr>
            <a:r>
              <a:rPr kumimoji="1" lang="ko-KR" altLang="en-US"/>
              <a:t>데이터</a:t>
            </a:r>
            <a:r>
              <a:rPr kumimoji="1" lang="en-US" altLang="ko-KR"/>
              <a:t>(Clustered Index)</a:t>
            </a:r>
            <a:r>
              <a:rPr kumimoji="1" lang="ko-KR" altLang="en-US" err="1"/>
              <a:t>를</a:t>
            </a:r>
            <a:r>
              <a:rPr kumimoji="1" lang="ko-KR" altLang="en-US"/>
              <a:t> 읽지 않고</a:t>
            </a:r>
            <a:r>
              <a:rPr kumimoji="1" lang="en-US" altLang="ko-KR"/>
              <a:t>, </a:t>
            </a:r>
            <a:r>
              <a:rPr kumimoji="1" lang="ko-KR" altLang="en-US"/>
              <a:t>인덱스</a:t>
            </a:r>
            <a:r>
              <a:rPr kumimoji="1" lang="en-US" altLang="ko-KR"/>
              <a:t>(Secondary Index)</a:t>
            </a:r>
            <a:r>
              <a:rPr kumimoji="1" lang="ko-KR" altLang="en-US"/>
              <a:t> 포함된 정보만으로 쿼리</a:t>
            </a:r>
            <a:r>
              <a:rPr kumimoji="1" lang="en-US" altLang="ko-KR"/>
              <a:t> </a:t>
            </a:r>
            <a:r>
              <a:rPr kumimoji="1" lang="ko-KR" altLang="en-US"/>
              <a:t>가능한 인덱스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1634691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 쿼리에서는</a:t>
            </a:r>
            <a:r>
              <a:rPr kumimoji="1" lang="en-US" altLang="ko-KR" sz="2000"/>
              <a:t> Clustered Index</a:t>
            </a:r>
            <a:r>
              <a:rPr kumimoji="1" lang="ko-KR" altLang="en-US" sz="2000"/>
              <a:t>에 접근하는 과정은 없었다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Covering Index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활용하여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 </a:t>
            </a:r>
            <a:r>
              <a:rPr kumimoji="1" lang="en-US" altLang="ko-KR" sz="2000"/>
              <a:t>Secondary Index</a:t>
            </a:r>
            <a:r>
              <a:rPr kumimoji="1" lang="ko-KR" altLang="en-US" sz="2000"/>
              <a:t>에서만 </a:t>
            </a:r>
            <a:r>
              <a:rPr kumimoji="1" lang="en-US" altLang="ko-KR" sz="2000" err="1"/>
              <a:t>board_id</a:t>
            </a:r>
            <a:r>
              <a:rPr kumimoji="1" lang="ko-KR" altLang="en-US" sz="2000"/>
              <a:t>와 </a:t>
            </a:r>
            <a:r>
              <a:rPr kumimoji="1" lang="en-US" altLang="ko-KR" sz="2000" err="1"/>
              <a:t>article_id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추출한 것이다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54" name="표 12">
            <a:extLst>
              <a:ext uri="{FF2B5EF4-FFF2-40B4-BE49-F238E27FC236}">
                <a16:creationId xmlns:a16="http://schemas.microsoft.com/office/drawing/2014/main" id="{71A25C20-10ED-8047-89C5-F7105EF8D8B9}"/>
              </a:ext>
            </a:extLst>
          </p:cNvPr>
          <p:cNvGraphicFramePr>
            <a:graphicFrameLocks noGrp="1"/>
          </p:cNvGraphicFramePr>
          <p:nvPr/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22" name="표 12">
            <a:extLst>
              <a:ext uri="{FF2B5EF4-FFF2-40B4-BE49-F238E27FC236}">
                <a16:creationId xmlns:a16="http://schemas.microsoft.com/office/drawing/2014/main" id="{59EBA093-B533-3141-A024-DF65BA259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784723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44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캐시는</a:t>
            </a:r>
            <a:r>
              <a:rPr kumimoji="1" lang="en-US" altLang="ko-KR"/>
              <a:t>, </a:t>
            </a:r>
            <a:r>
              <a:rPr kumimoji="1" lang="ko-KR" altLang="en-US"/>
              <a:t>각 구간마다 적절히 적용될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브라우저에서 자체적인 캐시를 활용할 수도 있고</a:t>
            </a:r>
            <a:r>
              <a:rPr kumimoji="1" lang="en-US" altLang="ko-KR"/>
              <a:t>, DNS </a:t>
            </a:r>
            <a:r>
              <a:rPr kumimoji="1" lang="ko-KR" altLang="en-US"/>
              <a:t>쿼리 결과를 캐시해둘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데이터베이스보다 더 빠르게 데이터에 접근하기 위해 캐시를 활용할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CDN </a:t>
            </a:r>
            <a:r>
              <a:rPr kumimoji="1" lang="ko-KR" altLang="en-US"/>
              <a:t>기술에 활용될 수도 있고</a:t>
            </a:r>
            <a:r>
              <a:rPr kumimoji="1" lang="en-US" altLang="ko-KR"/>
              <a:t>, </a:t>
            </a:r>
            <a:r>
              <a:rPr kumimoji="1" lang="ko-KR" altLang="en-US"/>
              <a:t>캐시라는 개념은 다양한 구간에서 적절하게 적용될 수 있는 것이다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1375095" y="2516363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457737" y="3072623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124039" y="3072623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075903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457737" y="2726422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457737" y="3072623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616665" y="3070037"/>
            <a:ext cx="1357617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447226"/>
              </p:ext>
            </p:extLst>
          </p:nvPr>
        </p:nvGraphicFramePr>
        <p:xfrm>
          <a:off x="9157282" y="2521443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01614"/>
              </p:ext>
            </p:extLst>
          </p:nvPr>
        </p:nvGraphicFramePr>
        <p:xfrm>
          <a:off x="3974282" y="2534143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3061281" y="290167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780010" y="287876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343549" y="288806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38842742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추출된 </a:t>
            </a:r>
            <a:r>
              <a:rPr kumimoji="1" lang="en-US" altLang="ko-KR"/>
              <a:t>30</a:t>
            </a:r>
            <a:r>
              <a:rPr kumimoji="1" lang="ko-KR" altLang="en-US"/>
              <a:t>건의 </a:t>
            </a:r>
            <a:r>
              <a:rPr kumimoji="1" lang="en-US" altLang="ko-KR" err="1"/>
              <a:t>article_id</a:t>
            </a:r>
            <a:r>
              <a:rPr kumimoji="1" lang="ko-KR" altLang="en-US"/>
              <a:t>에 대해서만 </a:t>
            </a:r>
            <a:r>
              <a:rPr kumimoji="1" lang="en-US" altLang="ko-KR"/>
              <a:t>Clustered Index</a:t>
            </a:r>
            <a:r>
              <a:rPr kumimoji="1" lang="ko-KR" altLang="en-US"/>
              <a:t>에 접근하면 된다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30</a:t>
            </a:r>
            <a:r>
              <a:rPr kumimoji="1" lang="ko-KR" altLang="en-US"/>
              <a:t>건의 </a:t>
            </a:r>
            <a:r>
              <a:rPr kumimoji="1" lang="en-US" altLang="ko-KR" err="1"/>
              <a:t>article_id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sub query</a:t>
            </a:r>
            <a:r>
              <a:rPr kumimoji="1" lang="ko-KR" altLang="en-US"/>
              <a:t>의 결과로 만들고</a:t>
            </a:r>
            <a:r>
              <a:rPr kumimoji="1" lang="en-US" altLang="ko-KR"/>
              <a:t>, article </a:t>
            </a:r>
            <a:r>
              <a:rPr kumimoji="1" lang="ko-KR" altLang="en-US"/>
              <a:t>테이블과 </a:t>
            </a:r>
            <a:r>
              <a:rPr kumimoji="1" lang="en-US" altLang="ko-KR"/>
              <a:t>join</a:t>
            </a:r>
            <a:r>
              <a:rPr kumimoji="1" lang="ko-KR" altLang="en-US"/>
              <a:t>해보자</a:t>
            </a:r>
            <a:r>
              <a:rPr kumimoji="1" lang="en-US" altLang="ko-KR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" altLang="ko-KR" sz="2400"/>
              <a:t>select * from (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 b="1"/>
              <a:t>select </a:t>
            </a:r>
            <a:r>
              <a:rPr kumimoji="1" lang="en" altLang="ko-KR" b="1" err="1"/>
              <a:t>article_id</a:t>
            </a:r>
            <a:r>
              <a:rPr kumimoji="1" lang="en" altLang="ko-KR" b="1"/>
              <a:t> from article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 b="1"/>
              <a:t>where </a:t>
            </a:r>
            <a:r>
              <a:rPr kumimoji="1" lang="en" altLang="ko-KR" b="1" err="1"/>
              <a:t>board_id</a:t>
            </a:r>
            <a:r>
              <a:rPr kumimoji="1" lang="en" altLang="ko-KR" b="1"/>
              <a:t> = 1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 b="1"/>
              <a:t>order by </a:t>
            </a:r>
            <a:r>
              <a:rPr kumimoji="1" lang="en" altLang="ko-KR" b="1" err="1"/>
              <a:t>article_id</a:t>
            </a:r>
            <a:r>
              <a:rPr kumimoji="1" lang="en" altLang="ko-KR" b="1"/>
              <a:t> desc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 b="1"/>
              <a:t>limit 30 offset 1499970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" altLang="ko-KR" sz="2400"/>
              <a:t>) t left join article on </a:t>
            </a:r>
            <a:r>
              <a:rPr kumimoji="1" lang="en" altLang="ko-KR" sz="2400" err="1"/>
              <a:t>t.article_id</a:t>
            </a:r>
            <a:r>
              <a:rPr kumimoji="1" lang="en" altLang="ko-KR" sz="2400"/>
              <a:t> = </a:t>
            </a:r>
            <a:r>
              <a:rPr kumimoji="1" lang="en" altLang="ko-KR" sz="2400" err="1"/>
              <a:t>article.article_id</a:t>
            </a:r>
            <a:r>
              <a:rPr kumimoji="1" lang="en" altLang="ko-KR" sz="240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410077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50,000</a:t>
            </a:r>
            <a:r>
              <a:rPr kumimoji="1" lang="ko-KR" altLang="en-US" sz="2000"/>
              <a:t>번 페이지에서 </a:t>
            </a:r>
            <a:r>
              <a:rPr kumimoji="1" lang="en-US" altLang="ko-KR" sz="2000"/>
              <a:t>30</a:t>
            </a:r>
            <a:r>
              <a:rPr kumimoji="1" lang="ko-KR" altLang="en-US" sz="2000"/>
              <a:t>개의 </a:t>
            </a:r>
            <a:r>
              <a:rPr kumimoji="1" lang="ko-KR" altLang="en-US" sz="2000" err="1"/>
              <a:t>게시글을</a:t>
            </a:r>
            <a:r>
              <a:rPr kumimoji="1" lang="ko-KR" altLang="en-US" sz="2000"/>
              <a:t> 추출하기 위해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약 </a:t>
            </a:r>
            <a:r>
              <a:rPr kumimoji="1" lang="en-US" altLang="ko-KR" sz="2000"/>
              <a:t>4</a:t>
            </a:r>
            <a:r>
              <a:rPr kumimoji="1" lang="ko-KR" altLang="en-US" sz="2000"/>
              <a:t>초 걸리던 쿼리가 약 </a:t>
            </a:r>
            <a:r>
              <a:rPr kumimoji="1" lang="en-US" altLang="ko-KR" sz="2000"/>
              <a:t>0.2</a:t>
            </a:r>
            <a:r>
              <a:rPr kumimoji="1" lang="ko-KR" altLang="en-US" sz="2000"/>
              <a:t>초로 개선되었다</a:t>
            </a:r>
            <a:r>
              <a:rPr kumimoji="1" lang="en-US" altLang="ko-KR" sz="20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5355E-DCE3-2D41-9640-CAFC1188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41" y="2903443"/>
            <a:ext cx="5427118" cy="7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238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Covering Index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활용하여</a:t>
            </a:r>
            <a:r>
              <a:rPr kumimoji="1" lang="en-US" altLang="ko-KR" sz="2000"/>
              <a:t>, offset 1499970</a:t>
            </a:r>
            <a:r>
              <a:rPr kumimoji="1" lang="ko-KR" altLang="en-US" sz="2000"/>
              <a:t>에서부터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에 접근하게 된 것이다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무의미한 데이터 접근 과정이 사라졌다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54" name="표 12">
            <a:extLst>
              <a:ext uri="{FF2B5EF4-FFF2-40B4-BE49-F238E27FC236}">
                <a16:creationId xmlns:a16="http://schemas.microsoft.com/office/drawing/2014/main" id="{71A25C20-10ED-8047-89C5-F7105EF8D8B9}"/>
              </a:ext>
            </a:extLst>
          </p:cNvPr>
          <p:cNvGraphicFramePr>
            <a:graphicFrameLocks noGrp="1"/>
          </p:cNvGraphicFramePr>
          <p:nvPr/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1499999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22" name="표 12">
            <a:extLst>
              <a:ext uri="{FF2B5EF4-FFF2-40B4-BE49-F238E27FC236}">
                <a16:creationId xmlns:a16="http://schemas.microsoft.com/office/drawing/2014/main" id="{59EBA093-B533-3141-A024-DF65BA259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11516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1499970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1499999 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B995FDB-A4B2-3842-BBF2-97904D5167AE}"/>
              </a:ext>
            </a:extLst>
          </p:cNvPr>
          <p:cNvCxnSpPr>
            <a:cxnSpLocks/>
          </p:cNvCxnSpPr>
          <p:nvPr/>
        </p:nvCxnSpPr>
        <p:spPr>
          <a:xfrm>
            <a:off x="4643722" y="418829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01159F-7F87-564B-B003-F7254D8D84FA}"/>
              </a:ext>
            </a:extLst>
          </p:cNvPr>
          <p:cNvCxnSpPr>
            <a:cxnSpLocks/>
          </p:cNvCxnSpPr>
          <p:nvPr/>
        </p:nvCxnSpPr>
        <p:spPr>
          <a:xfrm flipH="1">
            <a:off x="4643722" y="434069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02343-6390-1943-9978-B9627F37689D}"/>
              </a:ext>
            </a:extLst>
          </p:cNvPr>
          <p:cNvCxnSpPr>
            <a:cxnSpLocks/>
          </p:cNvCxnSpPr>
          <p:nvPr/>
        </p:nvCxnSpPr>
        <p:spPr>
          <a:xfrm>
            <a:off x="4643722" y="468135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605F43-7812-F84E-BDDD-6E9C39F29FFD}"/>
              </a:ext>
            </a:extLst>
          </p:cNvPr>
          <p:cNvCxnSpPr>
            <a:cxnSpLocks/>
          </p:cNvCxnSpPr>
          <p:nvPr/>
        </p:nvCxnSpPr>
        <p:spPr>
          <a:xfrm flipH="1">
            <a:off x="4643722" y="483375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537EB2-698C-4D48-91EF-E36D02523816}"/>
              </a:ext>
            </a:extLst>
          </p:cNvPr>
          <p:cNvCxnSpPr>
            <a:cxnSpLocks/>
          </p:cNvCxnSpPr>
          <p:nvPr/>
        </p:nvCxnSpPr>
        <p:spPr>
          <a:xfrm>
            <a:off x="4652686" y="521923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778FC8-E688-AB4A-9374-C7A5D86442E3}"/>
              </a:ext>
            </a:extLst>
          </p:cNvPr>
          <p:cNvCxnSpPr>
            <a:cxnSpLocks/>
          </p:cNvCxnSpPr>
          <p:nvPr/>
        </p:nvCxnSpPr>
        <p:spPr>
          <a:xfrm flipH="1">
            <a:off x="4652686" y="537163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0034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1" y="461123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도 살펴보자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 err="1"/>
              <a:t>article_id</a:t>
            </a:r>
            <a:r>
              <a:rPr kumimoji="1" lang="en-US" altLang="ko-KR" sz="2000"/>
              <a:t> </a:t>
            </a:r>
            <a:r>
              <a:rPr kumimoji="1" lang="ko-KR" altLang="en-US" sz="2000"/>
              <a:t>추출을 위한 </a:t>
            </a:r>
            <a:r>
              <a:rPr kumimoji="1" lang="en-US" altLang="ko-KR" sz="2000"/>
              <a:t>sub query </a:t>
            </a:r>
            <a:r>
              <a:rPr kumimoji="1" lang="ko-KR" altLang="en-US" sz="2000"/>
              <a:t>과정에 파생 테이블 생기지만</a:t>
            </a:r>
            <a:r>
              <a:rPr kumimoji="1" lang="en-US" altLang="ko-KR" sz="2000"/>
              <a:t>(DERIVED),</a:t>
            </a:r>
          </a:p>
          <a:p>
            <a:pPr algn="ctr"/>
            <a:r>
              <a:rPr kumimoji="1" lang="ko-KR" altLang="en-US" sz="2000"/>
              <a:t>이 과정에서 커버링 인덱스가 사용되었다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작은 규모의 파생 테이블과 </a:t>
            </a:r>
            <a:r>
              <a:rPr kumimoji="1" lang="en-US" altLang="ko-KR" sz="2000"/>
              <a:t>join</a:t>
            </a:r>
            <a:r>
              <a:rPr kumimoji="1" lang="ko-KR" altLang="en-US" sz="2000"/>
              <a:t>하여</a:t>
            </a:r>
            <a:r>
              <a:rPr kumimoji="1" lang="en-US" altLang="ko-KR" sz="2000"/>
              <a:t> 30</a:t>
            </a:r>
            <a:r>
              <a:rPr kumimoji="1" lang="ko-KR" altLang="en-US" sz="2000"/>
              <a:t>건에 대해서만</a:t>
            </a:r>
            <a:endParaRPr kumimoji="1" lang="en-US" altLang="ko-KR" sz="2000"/>
          </a:p>
          <a:p>
            <a:pPr algn="ctr"/>
            <a:r>
              <a:rPr kumimoji="1" lang="en-US" altLang="ko-KR" sz="2000"/>
              <a:t>Clustered Index(PRIMARY)</a:t>
            </a:r>
            <a:r>
              <a:rPr kumimoji="1" lang="ko-KR" altLang="en-US" sz="2000"/>
              <a:t>에서 데이터를 가져오기 때문에</a:t>
            </a:r>
            <a:endParaRPr kumimoji="1" lang="en-US" altLang="ko-KR" sz="2000"/>
          </a:p>
          <a:p>
            <a:pPr algn="ctr"/>
            <a:r>
              <a:rPr kumimoji="1" lang="ko-KR" altLang="en-US" sz="2000"/>
              <a:t>빠르게 처리될 수 있었다</a:t>
            </a:r>
            <a:r>
              <a:rPr kumimoji="1" lang="en-US" altLang="ko-KR" sz="20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AB09F-51A0-F943-A9A1-BFFAEEE6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" y="2409406"/>
            <a:ext cx="12056219" cy="14831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60A44D-05D4-1740-B420-77AB57C9604A}"/>
              </a:ext>
            </a:extLst>
          </p:cNvPr>
          <p:cNvSpPr/>
          <p:nvPr/>
        </p:nvSpPr>
        <p:spPr>
          <a:xfrm flipH="1">
            <a:off x="155273" y="3532517"/>
            <a:ext cx="1242205" cy="202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2136C0-7CE4-2F47-BA95-FAFF956998EB}"/>
              </a:ext>
            </a:extLst>
          </p:cNvPr>
          <p:cNvSpPr/>
          <p:nvPr/>
        </p:nvSpPr>
        <p:spPr>
          <a:xfrm flipH="1">
            <a:off x="5932095" y="3364302"/>
            <a:ext cx="1797172" cy="391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A17C7B-F20D-9845-A2E1-2999FA3525A5}"/>
              </a:ext>
            </a:extLst>
          </p:cNvPr>
          <p:cNvSpPr/>
          <p:nvPr/>
        </p:nvSpPr>
        <p:spPr>
          <a:xfrm flipH="1">
            <a:off x="11110821" y="3559975"/>
            <a:ext cx="925905" cy="195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98996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en-US" altLang="ko-KR"/>
              <a:t>50,000</a:t>
            </a:r>
            <a:r>
              <a:rPr kumimoji="1" lang="ko-KR" altLang="en-US"/>
              <a:t>번 페이지를 조회하더라도 빠르게 처리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정상적으로 서비스하는데 무리는 없어 보인다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위 방법으로 구현해본다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57959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en-US" altLang="ko-KR"/>
              <a:t>50,000</a:t>
            </a:r>
            <a:r>
              <a:rPr kumimoji="1" lang="ko-KR" altLang="en-US"/>
              <a:t>번 페이지를 조회하더라도 빠르게 처리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정상적으로 서비스하는데 무리는 없어 보인다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위 방법으로 구현해본다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</a:t>
            </a:r>
            <a:r>
              <a:rPr kumimoji="1" lang="ko-KR" altLang="en-US"/>
              <a:t> 정말 다 해결됐는가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대부분의 경우에서 별 문제가 없을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이번에는 </a:t>
            </a:r>
            <a:r>
              <a:rPr kumimoji="1" lang="en-US" altLang="ko-KR"/>
              <a:t>50,000</a:t>
            </a:r>
            <a:r>
              <a:rPr kumimoji="1" lang="ko-KR" altLang="en-US"/>
              <a:t>번 페이지가 아니라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300,000</a:t>
            </a:r>
            <a:r>
              <a:rPr kumimoji="1" lang="ko-KR" altLang="en-US"/>
              <a:t>번 페이지를 조회해보자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602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" altLang="ko-KR" sz="2400"/>
              <a:t>select * from (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/>
              <a:t>select </a:t>
            </a:r>
            <a:r>
              <a:rPr kumimoji="1" lang="en" altLang="ko-KR" err="1"/>
              <a:t>article_id</a:t>
            </a:r>
            <a:r>
              <a:rPr kumimoji="1" lang="en" altLang="ko-KR"/>
              <a:t> from article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/>
              <a:t>where </a:t>
            </a:r>
            <a:r>
              <a:rPr kumimoji="1" lang="en" altLang="ko-KR" err="1"/>
              <a:t>board_id</a:t>
            </a:r>
            <a:r>
              <a:rPr kumimoji="1" lang="en" altLang="ko-KR"/>
              <a:t> = 1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/>
              <a:t>order by </a:t>
            </a:r>
            <a:r>
              <a:rPr kumimoji="1" lang="en" altLang="ko-KR" err="1"/>
              <a:t>article_id</a:t>
            </a:r>
            <a:r>
              <a:rPr kumimoji="1" lang="en" altLang="ko-KR"/>
              <a:t> desc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/>
              <a:t>limit 30 </a:t>
            </a:r>
            <a:r>
              <a:rPr kumimoji="1" lang="en" altLang="ko-KR" b="1"/>
              <a:t>offset </a:t>
            </a:r>
            <a:r>
              <a:rPr kumimoji="1" lang="en-US" altLang="ko-KR" b="1"/>
              <a:t>8</a:t>
            </a:r>
            <a:r>
              <a:rPr kumimoji="1" lang="en" altLang="ko-KR" b="1"/>
              <a:t>999970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" altLang="ko-KR" sz="2400"/>
              <a:t>) t left join article on </a:t>
            </a:r>
            <a:r>
              <a:rPr kumimoji="1" lang="en" altLang="ko-KR" sz="2400" err="1"/>
              <a:t>t.article_id</a:t>
            </a:r>
            <a:r>
              <a:rPr kumimoji="1" lang="en" altLang="ko-KR" sz="2400"/>
              <a:t> = </a:t>
            </a:r>
            <a:r>
              <a:rPr kumimoji="1" lang="en" altLang="ko-KR" sz="2400" err="1"/>
              <a:t>article.article_id</a:t>
            </a:r>
            <a:r>
              <a:rPr kumimoji="1" lang="en" altLang="ko-KR" sz="240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953744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85662" y="462916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이번에는 약 </a:t>
            </a:r>
            <a:r>
              <a:rPr kumimoji="1" lang="en-US" altLang="ko-KR" sz="2000"/>
              <a:t>1.5</a:t>
            </a:r>
            <a:r>
              <a:rPr kumimoji="1" lang="ko-KR" altLang="en-US" sz="2000"/>
              <a:t>초가 소요되었다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도 동일하다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 err="1"/>
              <a:t>뒷</a:t>
            </a:r>
            <a:r>
              <a:rPr kumimoji="1" lang="ko-KR" altLang="en-US" sz="2000"/>
              <a:t> 페이지로 갈수록 속도가 느려지는 문제는 여전한 것이다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왜 그럴까</a:t>
            </a:r>
            <a:r>
              <a:rPr kumimoji="1" lang="en-US" altLang="ko-KR" sz="200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F2DF13-639C-4E4C-8124-56E70E8C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89" y="1746244"/>
            <a:ext cx="5823419" cy="796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CE4F13-8978-3348-BB13-6F811A56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734"/>
            <a:ext cx="12192000" cy="11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4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47416-079C-D84D-B148-FE24C33F8C97}"/>
              </a:ext>
            </a:extLst>
          </p:cNvPr>
          <p:cNvSpPr txBox="1"/>
          <p:nvPr/>
        </p:nvSpPr>
        <p:spPr>
          <a:xfrm>
            <a:off x="1946091" y="1534646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Secondary Index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0BBEC-94B5-F742-AD0D-2703937D2300}"/>
              </a:ext>
            </a:extLst>
          </p:cNvPr>
          <p:cNvSpPr txBox="1"/>
          <p:nvPr/>
        </p:nvSpPr>
        <p:spPr>
          <a:xfrm>
            <a:off x="7847683" y="1534646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Clustered Index</a:t>
            </a:r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2A571C-2061-B44C-8AF2-68F3B1AC9C8A}"/>
              </a:ext>
            </a:extLst>
          </p:cNvPr>
          <p:cNvSpPr txBox="1"/>
          <p:nvPr/>
        </p:nvSpPr>
        <p:spPr>
          <a:xfrm>
            <a:off x="-7429" y="557914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동작 과정을 생각해보면 당연하다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 err="1"/>
              <a:t>article_id</a:t>
            </a:r>
            <a:r>
              <a:rPr kumimoji="1" lang="en-US" altLang="ko-KR" sz="2000"/>
              <a:t> </a:t>
            </a:r>
            <a:r>
              <a:rPr kumimoji="1" lang="ko-KR" altLang="en-US" sz="2000"/>
              <a:t>추출을 위해 </a:t>
            </a:r>
            <a:r>
              <a:rPr kumimoji="1" lang="en-US" altLang="ko-KR" sz="2000"/>
              <a:t>Secondary Index</a:t>
            </a:r>
            <a:r>
              <a:rPr kumimoji="1" lang="ko-KR" altLang="en-US" sz="2000"/>
              <a:t>만 탄다고 하더라도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offset </a:t>
            </a:r>
            <a:r>
              <a:rPr kumimoji="1" lang="ko-KR" altLang="en-US" sz="2000"/>
              <a:t>만큼 </a:t>
            </a:r>
            <a:r>
              <a:rPr kumimoji="1" lang="en-US" altLang="ko-KR" sz="2000"/>
              <a:t>Index Scan</a:t>
            </a:r>
            <a:r>
              <a:rPr kumimoji="1" lang="ko-KR" altLang="en-US" sz="2000"/>
              <a:t>이 필요하다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데이터에 접근하지 않더라도 </a:t>
            </a:r>
            <a:r>
              <a:rPr kumimoji="1" lang="en-US" altLang="ko-KR" sz="2000"/>
              <a:t>offset</a:t>
            </a:r>
            <a:r>
              <a:rPr kumimoji="1" lang="ko-KR" altLang="en-US" sz="2000"/>
              <a:t>이 늘어날 수록 느려질 수 밖에 없는 것이다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54" name="표 12">
            <a:extLst>
              <a:ext uri="{FF2B5EF4-FFF2-40B4-BE49-F238E27FC236}">
                <a16:creationId xmlns:a16="http://schemas.microsoft.com/office/drawing/2014/main" id="{71A25C20-10ED-8047-89C5-F7105EF8D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111885"/>
              </p:ext>
            </p:extLst>
          </p:nvPr>
        </p:nvGraphicFramePr>
        <p:xfrm>
          <a:off x="1117605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0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1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4729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8</a:t>
                      </a:r>
                      <a:r>
                        <a:rPr kumimoji="1" lang="en" altLang="ko-KR"/>
                        <a:t>9999</a:t>
                      </a:r>
                      <a:r>
                        <a:rPr kumimoji="1" lang="en-US" altLang="ko-KR"/>
                        <a:t>69</a:t>
                      </a:r>
                      <a:endParaRPr lang="ko-KR" altLang="en-US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offset 8</a:t>
                      </a:r>
                      <a:r>
                        <a:rPr kumimoji="1" lang="en" altLang="ko-KR"/>
                        <a:t>999970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offset 8</a:t>
                      </a:r>
                      <a:r>
                        <a:rPr kumimoji="1" lang="en" altLang="ko-KR"/>
                        <a:t>9999</a:t>
                      </a:r>
                      <a:r>
                        <a:rPr kumimoji="1" lang="en-US" altLang="ko-KR"/>
                        <a:t>99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graphicFrame>
        <p:nvGraphicFramePr>
          <p:cNvPr id="22" name="표 12">
            <a:extLst>
              <a:ext uri="{FF2B5EF4-FFF2-40B4-BE49-F238E27FC236}">
                <a16:creationId xmlns:a16="http://schemas.microsoft.com/office/drawing/2014/main" id="{59EBA093-B533-3141-A024-DF65BA259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091333"/>
              </p:ext>
            </p:extLst>
          </p:nvPr>
        </p:nvGraphicFramePr>
        <p:xfrm>
          <a:off x="6989487" y="2026022"/>
          <a:ext cx="3526118" cy="3491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6118">
                  <a:extLst>
                    <a:ext uri="{9D8B030D-6E8A-4147-A177-3AD203B41FA5}">
                      <a16:colId xmlns:a16="http://schemas.microsoft.com/office/drawing/2014/main" val="52431040"/>
                    </a:ext>
                  </a:extLst>
                </a:gridCol>
              </a:tblGrid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19316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601455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112881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8</a:t>
                      </a:r>
                      <a:r>
                        <a:rPr kumimoji="1" lang="en" altLang="ko-KR"/>
                        <a:t>9999</a:t>
                      </a:r>
                      <a:r>
                        <a:rPr kumimoji="1" lang="en-US" altLang="ko-KR"/>
                        <a:t>69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98661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8</a:t>
                      </a:r>
                      <a:r>
                        <a:rPr kumimoji="1" lang="en" altLang="ko-KR"/>
                        <a:t>999970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0653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article …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50439"/>
                  </a:ext>
                </a:extLst>
              </a:tr>
              <a:tr h="49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article 8</a:t>
                      </a:r>
                      <a:r>
                        <a:rPr kumimoji="1" lang="en" altLang="ko-KR"/>
                        <a:t>9999</a:t>
                      </a:r>
                      <a:r>
                        <a:rPr kumimoji="1" lang="en-US" altLang="ko-KR"/>
                        <a:t>99</a:t>
                      </a:r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74905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B995FDB-A4B2-3842-BBF2-97904D5167AE}"/>
              </a:ext>
            </a:extLst>
          </p:cNvPr>
          <p:cNvCxnSpPr>
            <a:cxnSpLocks/>
          </p:cNvCxnSpPr>
          <p:nvPr/>
        </p:nvCxnSpPr>
        <p:spPr>
          <a:xfrm>
            <a:off x="4643722" y="4188294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01159F-7F87-564B-B003-F7254D8D84FA}"/>
              </a:ext>
            </a:extLst>
          </p:cNvPr>
          <p:cNvCxnSpPr>
            <a:cxnSpLocks/>
          </p:cNvCxnSpPr>
          <p:nvPr/>
        </p:nvCxnSpPr>
        <p:spPr>
          <a:xfrm flipH="1">
            <a:off x="4643722" y="4340694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02343-6390-1943-9978-B9627F37689D}"/>
              </a:ext>
            </a:extLst>
          </p:cNvPr>
          <p:cNvCxnSpPr>
            <a:cxnSpLocks/>
          </p:cNvCxnSpPr>
          <p:nvPr/>
        </p:nvCxnSpPr>
        <p:spPr>
          <a:xfrm>
            <a:off x="4643722" y="4681353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605F43-7812-F84E-BDDD-6E9C39F29FFD}"/>
              </a:ext>
            </a:extLst>
          </p:cNvPr>
          <p:cNvCxnSpPr>
            <a:cxnSpLocks/>
          </p:cNvCxnSpPr>
          <p:nvPr/>
        </p:nvCxnSpPr>
        <p:spPr>
          <a:xfrm flipH="1">
            <a:off x="4643722" y="4833753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537EB2-698C-4D48-91EF-E36D02523816}"/>
              </a:ext>
            </a:extLst>
          </p:cNvPr>
          <p:cNvCxnSpPr>
            <a:cxnSpLocks/>
          </p:cNvCxnSpPr>
          <p:nvPr/>
        </p:nvCxnSpPr>
        <p:spPr>
          <a:xfrm>
            <a:off x="4652686" y="5219235"/>
            <a:ext cx="235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778FC8-E688-AB4A-9374-C7A5D86442E3}"/>
              </a:ext>
            </a:extLst>
          </p:cNvPr>
          <p:cNvCxnSpPr>
            <a:cxnSpLocks/>
          </p:cNvCxnSpPr>
          <p:nvPr/>
        </p:nvCxnSpPr>
        <p:spPr>
          <a:xfrm flipH="1">
            <a:off x="4652686" y="5371635"/>
            <a:ext cx="234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7685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이를 해결하는 방법은 무엇이 있을까</a:t>
            </a:r>
            <a:r>
              <a:rPr kumimoji="1" lang="en-US" altLang="ko-KR">
                <a:ea typeface="맑은 고딕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몇 가지 방법에 대해서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직접 구현 하진 않을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3011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Cache</a:t>
            </a:r>
            <a:r>
              <a:rPr kumimoji="1" lang="ko-KR" altLang="en-US"/>
              <a:t>도 필요하다면 </a:t>
            </a:r>
            <a:r>
              <a:rPr kumimoji="1" lang="en-US" altLang="ko-KR"/>
              <a:t>Scale-Out</a:t>
            </a:r>
            <a:r>
              <a:rPr kumimoji="1" lang="ko-KR" altLang="en-US"/>
              <a:t>을 적용하여</a:t>
            </a:r>
            <a:r>
              <a:rPr kumimoji="1" lang="en-US" altLang="ko-KR"/>
              <a:t> </a:t>
            </a:r>
            <a:r>
              <a:rPr kumimoji="1" lang="ko-KR" altLang="en-US"/>
              <a:t>단일 서버의 부하를 줄여줄 수 있다</a:t>
            </a:r>
            <a:r>
              <a:rPr kumimoji="1" lang="en-US" altLang="ko-KR"/>
              <a:t>.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1375095" y="2516363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457737" y="3072623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124039" y="3072623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290926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457737" y="2726422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457737" y="3072623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616665" y="3070037"/>
            <a:ext cx="1357617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0349"/>
              </p:ext>
            </p:extLst>
          </p:nvPr>
        </p:nvGraphicFramePr>
        <p:xfrm>
          <a:off x="9157282" y="2521443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44153"/>
              </p:ext>
            </p:extLst>
          </p:nvPr>
        </p:nvGraphicFramePr>
        <p:xfrm>
          <a:off x="3974282" y="2534143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3061281" y="290167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780010" y="287876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343549" y="288806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99511366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데이터를 한 번 더 분리한다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예를 들면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 게시글을 1년 단위로 테이블 분리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lang="ko-KR" altLang="en-US">
                <a:latin typeface="맑은 고딕"/>
                <a:ea typeface="맑은 고딕"/>
              </a:rPr>
              <a:t>개별 테이블의 크기를 작게 만든다.</a:t>
            </a: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각 단위에 대해 전체 게시글 수를 관리한다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offset</a:t>
            </a:r>
            <a:r>
              <a:rPr kumimoji="1" lang="ko-KR" altLang="en-US">
                <a:ea typeface="맑은 고딕"/>
              </a:rPr>
              <a:t>을 인덱스 페이지 단위 </a:t>
            </a:r>
            <a:r>
              <a:rPr kumimoji="1" lang="en-US" altLang="ko-KR">
                <a:ea typeface="맑은 고딕"/>
              </a:rPr>
              <a:t>skip</a:t>
            </a:r>
            <a:r>
              <a:rPr kumimoji="1" lang="ko-KR" altLang="en-US">
                <a:ea typeface="맑은 고딕"/>
              </a:rPr>
              <a:t>하는 것이 아니라</a:t>
            </a:r>
            <a:r>
              <a:rPr kumimoji="1" lang="en-US" altLang="ko-KR">
                <a:ea typeface="맑은 고딕"/>
              </a:rPr>
              <a:t>, 1년</a:t>
            </a:r>
            <a:r>
              <a:rPr kumimoji="1" lang="ko-KR" altLang="en-US">
                <a:ea typeface="맑은 고딕"/>
              </a:rPr>
              <a:t> 동안 작성된 게시글 수 단위로 즉시 </a:t>
            </a:r>
            <a:r>
              <a:rPr kumimoji="1" lang="en-US" altLang="ko-KR" err="1">
                <a:ea typeface="맑은 고딕"/>
              </a:rPr>
              <a:t>skip한다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err="1">
                <a:ea typeface="맑은 고딕"/>
              </a:rPr>
              <a:t>조회하고자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offset이</a:t>
            </a:r>
            <a:r>
              <a:rPr lang="en-US" altLang="ko-KR">
                <a:ea typeface="맑은 고딕"/>
              </a:rPr>
              <a:t> 1년 </a:t>
            </a:r>
            <a:r>
              <a:rPr lang="en-US" altLang="ko-KR" err="1">
                <a:ea typeface="맑은 고딕"/>
              </a:rPr>
              <a:t>동안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작성된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게시글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수보다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크다면</a:t>
            </a:r>
            <a:r>
              <a:rPr lang="en-US" altLang="ko-KR">
                <a:ea typeface="맑은 고딕"/>
              </a:rPr>
              <a:t>,</a:t>
            </a:r>
          </a:p>
          <a:p>
            <a:pPr lvl="3">
              <a:lnSpc>
                <a:spcPct val="120000"/>
              </a:lnSpc>
            </a:pPr>
            <a:r>
              <a:rPr lang="en-US" altLang="ko-KR">
                <a:ea typeface="맑은 고딕"/>
              </a:rPr>
              <a:t>해당 </a:t>
            </a:r>
            <a:r>
              <a:rPr lang="en-US" altLang="ko-KR" err="1">
                <a:ea typeface="맑은 고딕"/>
              </a:rPr>
              <a:t>개수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즉시</a:t>
            </a:r>
            <a:r>
              <a:rPr lang="en-US" altLang="ko-KR">
                <a:ea typeface="맑은 고딕"/>
              </a:rPr>
              <a:t> skip</a:t>
            </a:r>
            <a:endParaRPr kumimoji="1" lang="en-US" altLang="ko-KR">
              <a:ea typeface="맑은 고딕"/>
            </a:endParaRPr>
          </a:p>
          <a:p>
            <a:pPr lvl="3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큰 </a:t>
            </a:r>
            <a:r>
              <a:rPr lang="en-US" altLang="ko-KR" err="1">
                <a:ea typeface="맑은 고딕"/>
              </a:rPr>
              <a:t>단위로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skip을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수행하게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되는</a:t>
            </a:r>
            <a:r>
              <a:rPr lang="en-US" altLang="ko-KR">
                <a:ea typeface="맑은 고딕"/>
              </a:rPr>
              <a:t> 것</a:t>
            </a: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애플리케이션에서 이처럼 처리하기 위한 코드 작성 필요</a:t>
            </a:r>
            <a:endParaRPr lang="en-US" altLang="ko-KR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36084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300,000</a:t>
            </a:r>
            <a:r>
              <a:rPr kumimoji="1" lang="ko-KR" altLang="en-US"/>
              <a:t>번 페이지를 조회하는게 정상적인 사용자일까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 수집을 목적으로 하는 </a:t>
            </a:r>
            <a:r>
              <a:rPr kumimoji="1" lang="ko-KR" altLang="en-US" err="1"/>
              <a:t>어뷰저일</a:t>
            </a:r>
            <a:r>
              <a:rPr kumimoji="1" lang="ko-KR" altLang="en-US"/>
              <a:t> 수도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정책으로 풀어내기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예를 들면</a:t>
            </a:r>
            <a:r>
              <a:rPr kumimoji="1" lang="en-US" altLang="ko-KR"/>
              <a:t>, </a:t>
            </a:r>
            <a:r>
              <a:rPr kumimoji="1" lang="ko-KR" altLang="en-US" err="1"/>
              <a:t>게시글</a:t>
            </a:r>
            <a:r>
              <a:rPr kumimoji="1" lang="ko-KR" altLang="en-US"/>
              <a:t> 목록 조회는 </a:t>
            </a:r>
            <a:r>
              <a:rPr kumimoji="1" lang="en-US" altLang="ko-KR"/>
              <a:t>10,000</a:t>
            </a:r>
            <a:r>
              <a:rPr kumimoji="1" lang="ko-KR" altLang="en-US"/>
              <a:t>번 페이지까지 제한한다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시간 범위 또는 텍스트 검색 기능을 제공할 수도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더 작은 데이터 집합 내에서 </a:t>
            </a:r>
            <a:r>
              <a:rPr kumimoji="1" lang="ko-KR" altLang="en-US" err="1"/>
              <a:t>페이징을</a:t>
            </a:r>
            <a:r>
              <a:rPr kumimoji="1" lang="ko-KR" altLang="en-US"/>
              <a:t> 수행한다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75831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무한 스크롤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 번호 방식에서는 동작 특성 상</a:t>
            </a:r>
            <a:r>
              <a:rPr kumimoji="1" lang="en-US" altLang="ko-KR"/>
              <a:t>, </a:t>
            </a:r>
            <a:r>
              <a:rPr kumimoji="1" lang="ko-KR" altLang="en-US" err="1"/>
              <a:t>뒷</a:t>
            </a:r>
            <a:r>
              <a:rPr kumimoji="1" lang="ko-KR" altLang="en-US"/>
              <a:t> 페이지로 갈수록 속도가 느려질 수 밖에 없다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하지만 무한 스크롤에서는 아무리 </a:t>
            </a:r>
            <a:r>
              <a:rPr kumimoji="1" lang="ko-KR" altLang="en-US" err="1"/>
              <a:t>뒷</a:t>
            </a:r>
            <a:r>
              <a:rPr kumimoji="1" lang="ko-KR" altLang="en-US"/>
              <a:t> 페이지로 가더라도 </a:t>
            </a:r>
            <a:r>
              <a:rPr kumimoji="1" lang="ko-KR" altLang="en-US" b="1"/>
              <a:t>균등한</a:t>
            </a:r>
            <a:r>
              <a:rPr kumimoji="1" lang="ko-KR" altLang="en-US"/>
              <a:t> 조회 속도를 가진다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 번호 방식을 마무리한 뒤에</a:t>
            </a:r>
            <a:r>
              <a:rPr kumimoji="1" lang="en-US" altLang="ko-KR"/>
              <a:t>, </a:t>
            </a:r>
            <a:r>
              <a:rPr kumimoji="1" lang="ko-KR" altLang="en-US"/>
              <a:t>상세히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17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페이지 번호 방식에서는 다음 두 가지 정보가 필요하다고 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b="1"/>
              <a:t>N</a:t>
            </a:r>
            <a:r>
              <a:rPr kumimoji="1" lang="ko-KR" altLang="en-US" b="1"/>
              <a:t>번 페이지에서 </a:t>
            </a:r>
            <a:r>
              <a:rPr kumimoji="1" lang="en-US" altLang="ko-KR" b="1"/>
              <a:t>M</a:t>
            </a:r>
            <a:r>
              <a:rPr kumimoji="1" lang="ko-KR" altLang="en-US" b="1"/>
              <a:t>개의 </a:t>
            </a:r>
            <a:r>
              <a:rPr kumimoji="1" lang="ko-KR" altLang="en-US" b="1" err="1"/>
              <a:t>게시글</a:t>
            </a:r>
            <a:r>
              <a:rPr kumimoji="1" lang="ko-KR" altLang="en-US" b="1"/>
              <a:t> </a:t>
            </a:r>
            <a:r>
              <a:rPr kumimoji="1" lang="en-US" altLang="ko-KR" b="1"/>
              <a:t>(</a:t>
            </a:r>
            <a:r>
              <a:rPr kumimoji="1" lang="ko-KR" altLang="en-US" b="1"/>
              <a:t>해결</a:t>
            </a:r>
            <a:r>
              <a:rPr kumimoji="1" lang="en-US" altLang="ko-KR" b="1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게시글의</a:t>
            </a:r>
            <a:r>
              <a:rPr kumimoji="1" lang="ko-KR" altLang="en-US"/>
              <a:t> 개수</a:t>
            </a: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N</a:t>
            </a:r>
            <a:r>
              <a:rPr kumimoji="1" lang="ko-KR" altLang="en-US"/>
              <a:t>번 페이지에서 </a:t>
            </a:r>
            <a:r>
              <a:rPr kumimoji="1" lang="en-US" altLang="ko-KR"/>
              <a:t>M</a:t>
            </a:r>
            <a:r>
              <a:rPr kumimoji="1" lang="ko-KR" altLang="en-US"/>
              <a:t>개의 </a:t>
            </a:r>
            <a:r>
              <a:rPr kumimoji="1" lang="ko-KR" altLang="en-US" err="1"/>
              <a:t>게시글은</a:t>
            </a:r>
            <a:r>
              <a:rPr kumimoji="1" lang="ko-KR" altLang="en-US"/>
              <a:t> 해결 되었다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다음으로 </a:t>
            </a:r>
            <a:r>
              <a:rPr kumimoji="1" lang="ko-KR" altLang="en-US" err="1"/>
              <a:t>게시글의</a:t>
            </a:r>
            <a:r>
              <a:rPr kumimoji="1" lang="ko-KR" altLang="en-US"/>
              <a:t> 개수를 해결해보자</a:t>
            </a:r>
            <a:r>
              <a:rPr kumimoji="1" lang="en-US" altLang="ko-KR"/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3486934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5503"/>
            <a:ext cx="10515600" cy="37032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게시글의 개수는</a:t>
            </a:r>
            <a:r>
              <a:rPr kumimoji="1" lang="en-US" altLang="ko-KR">
                <a:ea typeface="맑은 고딕"/>
              </a:rPr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데이터 유무에 따라서 몇 페이지까지 활성화할지 결정하기 위해 필요하다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페이지 당 </a:t>
            </a:r>
            <a:r>
              <a:rPr kumimoji="1" lang="en-US" altLang="ko-KR">
                <a:ea typeface="맑은 고딕"/>
              </a:rPr>
              <a:t>30</a:t>
            </a:r>
            <a:r>
              <a:rPr kumimoji="1" lang="ko-KR" altLang="en-US">
                <a:ea typeface="맑은 고딕"/>
              </a:rPr>
              <a:t>개의 게시글을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페이지 이동 버튼을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개씩 노출한다면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 </a:t>
            </a:r>
            <a:r>
              <a:rPr kumimoji="1" lang="en-US" altLang="ko-KR">
                <a:ea typeface="맑은 고딕"/>
              </a:rPr>
              <a:t>50</a:t>
            </a:r>
            <a:r>
              <a:rPr kumimoji="1" lang="ko-KR" altLang="en-US">
                <a:ea typeface="맑은 고딕"/>
              </a:rPr>
              <a:t>개 있다면</a:t>
            </a:r>
            <a:r>
              <a:rPr kumimoji="1" lang="en-US" altLang="ko-KR">
                <a:ea typeface="맑은 고딕"/>
              </a:rPr>
              <a:t>, 2</a:t>
            </a:r>
            <a:r>
              <a:rPr kumimoji="1" lang="ko-KR" altLang="en-US">
                <a:ea typeface="맑은 고딕"/>
              </a:rPr>
              <a:t>번 페이지까지 활성화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 </a:t>
            </a:r>
            <a:r>
              <a:rPr kumimoji="1" lang="en-US" altLang="ko-KR">
                <a:ea typeface="맑은 고딕"/>
              </a:rPr>
              <a:t>301</a:t>
            </a:r>
            <a:r>
              <a:rPr kumimoji="1" lang="ko-KR" altLang="en-US">
                <a:ea typeface="맑은 고딕"/>
              </a:rPr>
              <a:t>개 이상 있다면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다음 버튼까지 활성화</a:t>
            </a:r>
            <a:r>
              <a:rPr kumimoji="1" lang="en-US" altLang="ko-KR">
                <a:ea typeface="맑은 고딕"/>
              </a:rPr>
              <a:t>(11</a:t>
            </a:r>
            <a:r>
              <a:rPr kumimoji="1" lang="ko-KR" altLang="en-US">
                <a:ea typeface="맑은 고딕"/>
              </a:rPr>
              <a:t>페이지가 있음을 의미</a:t>
            </a:r>
            <a:r>
              <a:rPr kumimoji="1" lang="en-US" altLang="ko-KR">
                <a:ea typeface="맑은 고딕"/>
              </a:rPr>
              <a:t>)</a:t>
            </a:r>
            <a:endParaRPr lang="en-US" altLang="ko-KR"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1F0AF-5F21-B24E-ADD2-D508C2A7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022" y="1825625"/>
            <a:ext cx="5687081" cy="10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215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데이터베이스에서</a:t>
            </a:r>
            <a:r>
              <a:rPr kumimoji="1" lang="en-US" altLang="ko-KR"/>
              <a:t> </a:t>
            </a:r>
            <a:r>
              <a:rPr kumimoji="1" lang="ko-KR" altLang="en-US"/>
              <a:t>데이터의 카운트 조회 방법은 간단하다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count </a:t>
            </a:r>
            <a:r>
              <a:rPr kumimoji="1" lang="ko-KR" altLang="en-US"/>
              <a:t>쿼리를 이용할 수 있다</a:t>
            </a:r>
            <a:r>
              <a:rPr kumimoji="1" lang="en-US" altLang="ko-KR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err="1"/>
              <a:t>게시판별</a:t>
            </a:r>
            <a:r>
              <a:rPr kumimoji="1" lang="ko-KR" altLang="en-US"/>
              <a:t> </a:t>
            </a:r>
            <a:r>
              <a:rPr kumimoji="1" lang="ko-KR" altLang="en-US" err="1"/>
              <a:t>게시글</a:t>
            </a:r>
            <a:r>
              <a:rPr kumimoji="1" lang="ko-KR" altLang="en-US"/>
              <a:t> 개수 쿼리를 수행해보자</a:t>
            </a:r>
            <a:r>
              <a:rPr kumimoji="1" lang="en-US" altLang="ko-KR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count(*) from article 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1;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8456747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85662" y="462916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err="1"/>
              <a:t>idx_board_id_article_id</a:t>
            </a:r>
            <a:r>
              <a:rPr kumimoji="1" lang="en-US" altLang="ko-KR" sz="2000"/>
              <a:t> </a:t>
            </a:r>
            <a:r>
              <a:rPr kumimoji="1" lang="ko-KR" altLang="en-US" sz="2000"/>
              <a:t>인덱스를 사용하고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개수만 카운트하면 되므로 커버링 인덱스로 동작했다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하지만 게시판의 모든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수를 확인해야하므로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실행 시간은 약 </a:t>
            </a:r>
            <a:r>
              <a:rPr kumimoji="1" lang="en-US" altLang="ko-KR" sz="2000"/>
              <a:t>1.3</a:t>
            </a:r>
            <a:r>
              <a:rPr kumimoji="1" lang="ko-KR" altLang="en-US" sz="2000"/>
              <a:t>초나 소요되었다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고작 </a:t>
            </a:r>
            <a:r>
              <a:rPr kumimoji="1" lang="en-US" altLang="ko-KR" sz="2000"/>
              <a:t>1,200</a:t>
            </a:r>
            <a:r>
              <a:rPr kumimoji="1" lang="ko-KR" altLang="en-US" sz="2000"/>
              <a:t>만 건의 데이터에서도 느린데</a:t>
            </a:r>
            <a:r>
              <a:rPr kumimoji="1" lang="en-US" altLang="ko-KR" sz="2000"/>
              <a:t>, </a:t>
            </a:r>
            <a:r>
              <a:rPr kumimoji="1" lang="ko-KR" altLang="en-US" sz="2000" err="1"/>
              <a:t>게시글이</a:t>
            </a:r>
            <a:r>
              <a:rPr kumimoji="1" lang="ko-KR" altLang="en-US" sz="2000"/>
              <a:t> 늘어날수록 느려질 수 밖에 없다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정상적으로 서비스에 사용하기 어려운 상황이다</a:t>
            </a:r>
            <a:r>
              <a:rPr kumimoji="1" lang="en-US" altLang="ko-KR" sz="20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A8646F-2FF8-AD49-9D72-DE5EBCC2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07" y="1606413"/>
            <a:ext cx="5045262" cy="146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2F657A-B884-9F49-81E9-C1FE0D1C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" y="3163406"/>
            <a:ext cx="12082399" cy="1085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1B99F4-5497-F445-AAC5-85819FD43005}"/>
              </a:ext>
            </a:extLst>
          </p:cNvPr>
          <p:cNvSpPr/>
          <p:nvPr/>
        </p:nvSpPr>
        <p:spPr>
          <a:xfrm flipH="1">
            <a:off x="6010337" y="3852197"/>
            <a:ext cx="1865579" cy="245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2350CA-F9B4-6C4B-B776-F84B78DA98D5}"/>
              </a:ext>
            </a:extLst>
          </p:cNvPr>
          <p:cNvSpPr/>
          <p:nvPr/>
        </p:nvSpPr>
        <p:spPr>
          <a:xfrm flipH="1">
            <a:off x="11024557" y="3787096"/>
            <a:ext cx="957534" cy="3104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D990BC-9F6A-0C49-AD3F-C863BB0A3DC3}"/>
              </a:ext>
            </a:extLst>
          </p:cNvPr>
          <p:cNvSpPr/>
          <p:nvPr/>
        </p:nvSpPr>
        <p:spPr>
          <a:xfrm flipH="1">
            <a:off x="4698519" y="2818237"/>
            <a:ext cx="934530" cy="255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03322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그런데 이러한 사용처에서 모든 게시글의 개수가 필요할지는 의문이다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우리는 전체 게시글 수가 필요한 것이 아니다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이동 가능한 페이지 번호 활성화에 필요한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페이지 당 </a:t>
            </a:r>
            <a:r>
              <a:rPr kumimoji="1" lang="en-US" altLang="ko-KR">
                <a:ea typeface="맑은 고딕"/>
              </a:rPr>
              <a:t>30</a:t>
            </a:r>
            <a:r>
              <a:rPr kumimoji="1" lang="ko-KR" altLang="en-US">
                <a:ea typeface="맑은 고딕"/>
              </a:rPr>
              <a:t>개의 게시글이 노출되고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 페이지씩 이동 가능한 상황에서 사용자에게 노출되는 화면을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B771B-B343-FA46-9C52-38B40B1B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59" y="1664170"/>
            <a:ext cx="5687081" cy="10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164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0B59ACA-284B-3D40-8363-BBD9965B6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89299"/>
              </p:ext>
            </p:extLst>
          </p:nvPr>
        </p:nvGraphicFramePr>
        <p:xfrm>
          <a:off x="2444380" y="2037478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A9CBA6-AFE9-3C49-B683-3AD21A23E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61145"/>
              </p:ext>
            </p:extLst>
          </p:nvPr>
        </p:nvGraphicFramePr>
        <p:xfrm>
          <a:off x="2444380" y="2933947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0B78B4-2116-F041-BE46-6FED8903C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666800"/>
              </p:ext>
            </p:extLst>
          </p:nvPr>
        </p:nvGraphicFramePr>
        <p:xfrm>
          <a:off x="2444380" y="3866276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E4619A-41D1-3B4F-BD88-2DB61A6DFA2C}"/>
              </a:ext>
            </a:extLst>
          </p:cNvPr>
          <p:cNvSpPr txBox="1"/>
          <p:nvPr/>
        </p:nvSpPr>
        <p:spPr>
          <a:xfrm>
            <a:off x="761054" y="186176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1~10</a:t>
            </a:r>
            <a:r>
              <a:rPr kumimoji="1" lang="ko-KR" altLang="en-US"/>
              <a:t>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2DEF4-24A7-7B4D-9FFD-09684CC9F08C}"/>
              </a:ext>
            </a:extLst>
          </p:cNvPr>
          <p:cNvSpPr txBox="1"/>
          <p:nvPr/>
        </p:nvSpPr>
        <p:spPr>
          <a:xfrm>
            <a:off x="761054" y="2782669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11~20</a:t>
            </a:r>
            <a:r>
              <a:rPr kumimoji="1" lang="ko-KR" altLang="en-US"/>
              <a:t>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5DF68-1513-9C49-AA72-574D411A7CF3}"/>
              </a:ext>
            </a:extLst>
          </p:cNvPr>
          <p:cNvSpPr txBox="1"/>
          <p:nvPr/>
        </p:nvSpPr>
        <p:spPr>
          <a:xfrm>
            <a:off x="761054" y="372853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21~30</a:t>
            </a:r>
            <a:r>
              <a:rPr kumimoji="1" lang="ko-KR" altLang="en-US"/>
              <a:t>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D43A6-AE39-0342-A70C-7913C84EC3D9}"/>
              </a:ext>
            </a:extLst>
          </p:cNvPr>
          <p:cNvSpPr txBox="1"/>
          <p:nvPr/>
        </p:nvSpPr>
        <p:spPr>
          <a:xfrm>
            <a:off x="0" y="49363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사용자가 </a:t>
            </a:r>
            <a:r>
              <a:rPr kumimoji="1" lang="en-US" altLang="ko-KR" sz="2000"/>
              <a:t>1~10</a:t>
            </a:r>
            <a:r>
              <a:rPr kumimoji="1" lang="ko-KR" altLang="en-US" sz="2000"/>
              <a:t>번 페이지에 있을 때에는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1~10</a:t>
            </a:r>
            <a:r>
              <a:rPr kumimoji="1" lang="ko-KR" altLang="en-US" sz="2000"/>
              <a:t>번 페이지와 다음 버튼만 활성화</a:t>
            </a:r>
            <a:endParaRPr kumimoji="1" lang="en-US" altLang="ko-KR" sz="2000"/>
          </a:p>
          <a:p>
            <a:pPr algn="ctr"/>
            <a:r>
              <a:rPr kumimoji="1" lang="ko-KR" altLang="en-US" sz="2000"/>
              <a:t>사용자가 </a:t>
            </a:r>
            <a:r>
              <a:rPr kumimoji="1" lang="en-US" altLang="ko-KR" sz="2000"/>
              <a:t>11~20</a:t>
            </a:r>
            <a:r>
              <a:rPr kumimoji="1" lang="ko-KR" altLang="en-US" sz="2000"/>
              <a:t>번 페이지에 있을 때에는</a:t>
            </a:r>
            <a:r>
              <a:rPr kumimoji="1" lang="en-US" altLang="ko-KR" sz="2000"/>
              <a:t>, 11~20</a:t>
            </a:r>
            <a:r>
              <a:rPr kumimoji="1" lang="ko-KR" altLang="en-US" sz="2000"/>
              <a:t>번 페이지와 이전</a:t>
            </a:r>
            <a:r>
              <a:rPr kumimoji="1" lang="en-US" altLang="ko-KR" sz="2000"/>
              <a:t>/</a:t>
            </a:r>
            <a:r>
              <a:rPr kumimoji="1" lang="ko-KR" altLang="en-US" sz="2000"/>
              <a:t>다음 버튼만 활성화</a:t>
            </a:r>
            <a:endParaRPr kumimoji="1" lang="en-US" altLang="ko-KR" sz="2000"/>
          </a:p>
          <a:p>
            <a:pPr algn="ctr"/>
            <a:r>
              <a:rPr kumimoji="1" lang="ko-KR" altLang="en-US" sz="2000"/>
              <a:t>사용자가 </a:t>
            </a:r>
            <a:r>
              <a:rPr kumimoji="1" lang="en-US" altLang="ko-KR" sz="2000"/>
              <a:t>21~30</a:t>
            </a:r>
            <a:r>
              <a:rPr kumimoji="1" lang="ko-KR" altLang="en-US" sz="2000"/>
              <a:t>번 페이지에 있을 때에는</a:t>
            </a:r>
            <a:r>
              <a:rPr kumimoji="1" lang="en-US" altLang="ko-KR" sz="2000"/>
              <a:t>, 21~30</a:t>
            </a:r>
            <a:r>
              <a:rPr kumimoji="1" lang="ko-KR" altLang="en-US" sz="2000"/>
              <a:t>번 페이지와 이전</a:t>
            </a:r>
            <a:r>
              <a:rPr kumimoji="1" lang="en-US" altLang="ko-KR" sz="2000"/>
              <a:t>/</a:t>
            </a:r>
            <a:r>
              <a:rPr kumimoji="1" lang="ko-KR" altLang="en-US" sz="2000"/>
              <a:t>다음 버튼만 활성화</a:t>
            </a: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6569409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0B59ACA-284B-3D40-8363-BBD9965B6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881761"/>
              </p:ext>
            </p:extLst>
          </p:nvPr>
        </p:nvGraphicFramePr>
        <p:xfrm>
          <a:off x="2444380" y="2037478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A9CBA6-AFE9-3C49-B683-3AD21A23E18C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2933947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0B78B4-2116-F041-BE46-6FED8903C770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3866276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E4619A-41D1-3B4F-BD88-2DB61A6DFA2C}"/>
              </a:ext>
            </a:extLst>
          </p:cNvPr>
          <p:cNvSpPr txBox="1"/>
          <p:nvPr/>
        </p:nvSpPr>
        <p:spPr>
          <a:xfrm>
            <a:off x="761054" y="186176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1~10</a:t>
            </a:r>
            <a:r>
              <a:rPr kumimoji="1" lang="ko-KR" altLang="en-US"/>
              <a:t>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2DEF4-24A7-7B4D-9FFD-09684CC9F08C}"/>
              </a:ext>
            </a:extLst>
          </p:cNvPr>
          <p:cNvSpPr txBox="1"/>
          <p:nvPr/>
        </p:nvSpPr>
        <p:spPr>
          <a:xfrm>
            <a:off x="761054" y="2782669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11~20</a:t>
            </a:r>
            <a:r>
              <a:rPr kumimoji="1" lang="ko-KR" altLang="en-US"/>
              <a:t>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5DF68-1513-9C49-AA72-574D411A7CF3}"/>
              </a:ext>
            </a:extLst>
          </p:cNvPr>
          <p:cNvSpPr txBox="1"/>
          <p:nvPr/>
        </p:nvSpPr>
        <p:spPr>
          <a:xfrm>
            <a:off x="761054" y="372853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21~30</a:t>
            </a:r>
            <a:r>
              <a:rPr kumimoji="1" lang="ko-KR" altLang="en-US"/>
              <a:t>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D43A6-AE39-0342-A70C-7913C84EC3D9}"/>
              </a:ext>
            </a:extLst>
          </p:cNvPr>
          <p:cNvSpPr txBox="1"/>
          <p:nvPr/>
        </p:nvSpPr>
        <p:spPr>
          <a:xfrm>
            <a:off x="0" y="49363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사용자가 </a:t>
            </a:r>
            <a:r>
              <a:rPr kumimoji="1" lang="en-US" altLang="ko-KR" sz="2000"/>
              <a:t>1~10</a:t>
            </a:r>
            <a:r>
              <a:rPr kumimoji="1" lang="ko-KR" altLang="en-US" sz="2000"/>
              <a:t>번 페이지에 있을 때에는</a:t>
            </a:r>
            <a:r>
              <a:rPr kumimoji="1" lang="en-US" altLang="ko-KR" sz="2000"/>
              <a:t>, 301</a:t>
            </a:r>
            <a:r>
              <a:rPr kumimoji="1" lang="ko-KR" altLang="en-US" sz="2000"/>
              <a:t>개의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유무만 알면 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301</a:t>
            </a:r>
            <a:r>
              <a:rPr kumimoji="1" lang="ko-KR" altLang="en-US" sz="2000"/>
              <a:t>개면 다음 버튼까지 활성화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301</a:t>
            </a:r>
            <a:r>
              <a:rPr kumimoji="1" lang="ko-KR" altLang="en-US" sz="2000"/>
              <a:t>개 미만이면 개수만큼 페이지 버튼 활성화</a:t>
            </a: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206388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안전성에 대한 문제도 살펴보자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네트워크는 안전하지 않기 때문에 언제든 </a:t>
            </a:r>
            <a:r>
              <a:rPr kumimoji="1" lang="ko-KR" altLang="en-US" err="1"/>
              <a:t>순단</a:t>
            </a:r>
            <a:r>
              <a:rPr kumimoji="1" lang="ko-KR" altLang="en-US"/>
              <a:t> 가능성이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서버와 데이터는 시스템 오류 또는 자연 재해 등으로 언제든 중단 및 유실될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또</a:t>
            </a:r>
            <a:r>
              <a:rPr kumimoji="1" lang="en-US" altLang="ko-KR"/>
              <a:t>, </a:t>
            </a:r>
            <a:r>
              <a:rPr kumimoji="1" lang="ko-KR" altLang="en-US"/>
              <a:t>지리적으로 서버와 멀리 떨어져 있다면</a:t>
            </a:r>
            <a:r>
              <a:rPr kumimoji="1" lang="en-US" altLang="ko-KR"/>
              <a:t>,</a:t>
            </a:r>
            <a:r>
              <a:rPr kumimoji="1" lang="ko-KR" altLang="en-US"/>
              <a:t> 응답 시간에 큰 지연이 생길 수도 있다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1375095" y="2516363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457737" y="3072623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124039" y="3072623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58774"/>
              </p:ext>
            </p:extLst>
          </p:nvPr>
        </p:nvGraphicFramePr>
        <p:xfrm>
          <a:off x="6640584" y="2516363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457737" y="2726422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457737" y="3072623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616665" y="3070037"/>
            <a:ext cx="1357617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429936"/>
              </p:ext>
            </p:extLst>
          </p:nvPr>
        </p:nvGraphicFramePr>
        <p:xfrm>
          <a:off x="9157282" y="2521443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654397"/>
              </p:ext>
            </p:extLst>
          </p:nvPr>
        </p:nvGraphicFramePr>
        <p:xfrm>
          <a:off x="3974282" y="2534143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3061281" y="290167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780010" y="287876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343549" y="288806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85430678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0B59ACA-284B-3D40-8363-BBD9965B631F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2037478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A9CBA6-AFE9-3C49-B683-3AD21A23E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77430"/>
              </p:ext>
            </p:extLst>
          </p:nvPr>
        </p:nvGraphicFramePr>
        <p:xfrm>
          <a:off x="2444380" y="2933947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0B78B4-2116-F041-BE46-6FED8903C770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3866276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E4619A-41D1-3B4F-BD88-2DB61A6DFA2C}"/>
              </a:ext>
            </a:extLst>
          </p:cNvPr>
          <p:cNvSpPr txBox="1"/>
          <p:nvPr/>
        </p:nvSpPr>
        <p:spPr>
          <a:xfrm>
            <a:off x="761054" y="186176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1~10</a:t>
            </a:r>
            <a:r>
              <a:rPr kumimoji="1" lang="ko-KR" altLang="en-US"/>
              <a:t>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2DEF4-24A7-7B4D-9FFD-09684CC9F08C}"/>
              </a:ext>
            </a:extLst>
          </p:cNvPr>
          <p:cNvSpPr txBox="1"/>
          <p:nvPr/>
        </p:nvSpPr>
        <p:spPr>
          <a:xfrm>
            <a:off x="761054" y="2782669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11~20</a:t>
            </a:r>
            <a:r>
              <a:rPr kumimoji="1" lang="ko-KR" altLang="en-US"/>
              <a:t>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5DF68-1513-9C49-AA72-574D411A7CF3}"/>
              </a:ext>
            </a:extLst>
          </p:cNvPr>
          <p:cNvSpPr txBox="1"/>
          <p:nvPr/>
        </p:nvSpPr>
        <p:spPr>
          <a:xfrm>
            <a:off x="761054" y="372853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21~30</a:t>
            </a:r>
            <a:r>
              <a:rPr kumimoji="1" lang="ko-KR" altLang="en-US"/>
              <a:t>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D43A6-AE39-0342-A70C-7913C84EC3D9}"/>
              </a:ext>
            </a:extLst>
          </p:cNvPr>
          <p:cNvSpPr txBox="1"/>
          <p:nvPr/>
        </p:nvSpPr>
        <p:spPr>
          <a:xfrm>
            <a:off x="0" y="49363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사용자가 </a:t>
            </a:r>
            <a:r>
              <a:rPr kumimoji="1" lang="en-US" altLang="ko-KR" sz="2000"/>
              <a:t>11~20</a:t>
            </a:r>
            <a:r>
              <a:rPr kumimoji="1" lang="ko-KR" altLang="en-US" sz="2000"/>
              <a:t>번 페이지에 있을 때에는</a:t>
            </a:r>
            <a:r>
              <a:rPr kumimoji="1" lang="en-US" altLang="ko-KR" sz="2000"/>
              <a:t>, 601</a:t>
            </a:r>
            <a:r>
              <a:rPr kumimoji="1" lang="ko-KR" altLang="en-US" sz="2000"/>
              <a:t>개의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유무만 알면 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601</a:t>
            </a:r>
            <a:r>
              <a:rPr kumimoji="1" lang="ko-KR" altLang="en-US" sz="2000"/>
              <a:t>개면 다음 버튼까지 활성화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601</a:t>
            </a:r>
            <a:r>
              <a:rPr kumimoji="1" lang="ko-KR" altLang="en-US" sz="2000"/>
              <a:t>개 미만이면 개수만큼 페이지 버튼 활성화</a:t>
            </a: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2028103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0B59ACA-284B-3D40-8363-BBD9965B631F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2037478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A9CBA6-AFE9-3C49-B683-3AD21A23E18C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2933947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0B78B4-2116-F041-BE46-6FED8903C770}"/>
              </a:ext>
            </a:extLst>
          </p:cNvPr>
          <p:cNvGraphicFramePr>
            <a:graphicFrameLocks noGrp="1"/>
          </p:cNvGraphicFramePr>
          <p:nvPr/>
        </p:nvGraphicFramePr>
        <p:xfrm>
          <a:off x="2444380" y="3866276"/>
          <a:ext cx="812799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9483408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470769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6184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788861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85467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24602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220633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27507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315759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308950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71174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9087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44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E4619A-41D1-3B4F-BD88-2DB61A6DFA2C}"/>
              </a:ext>
            </a:extLst>
          </p:cNvPr>
          <p:cNvSpPr txBox="1"/>
          <p:nvPr/>
        </p:nvSpPr>
        <p:spPr>
          <a:xfrm>
            <a:off x="761054" y="186176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1~10</a:t>
            </a:r>
            <a:r>
              <a:rPr kumimoji="1" lang="ko-KR" altLang="en-US"/>
              <a:t>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2DEF4-24A7-7B4D-9FFD-09684CC9F08C}"/>
              </a:ext>
            </a:extLst>
          </p:cNvPr>
          <p:cNvSpPr txBox="1"/>
          <p:nvPr/>
        </p:nvSpPr>
        <p:spPr>
          <a:xfrm>
            <a:off x="761054" y="2782669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11~20</a:t>
            </a:r>
            <a:r>
              <a:rPr kumimoji="1" lang="ko-KR" altLang="en-US"/>
              <a:t>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5DF68-1513-9C49-AA72-574D411A7CF3}"/>
              </a:ext>
            </a:extLst>
          </p:cNvPr>
          <p:cNvSpPr txBox="1"/>
          <p:nvPr/>
        </p:nvSpPr>
        <p:spPr>
          <a:xfrm>
            <a:off x="761054" y="372853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현재 페이지</a:t>
            </a:r>
            <a:endParaRPr kumimoji="1" lang="en-US" altLang="ko-KR"/>
          </a:p>
          <a:p>
            <a:pPr algn="ctr"/>
            <a:r>
              <a:rPr kumimoji="1" lang="en-US" altLang="ko-KR"/>
              <a:t>21~30</a:t>
            </a:r>
            <a:r>
              <a:rPr kumimoji="1" lang="ko-KR" altLang="en-US"/>
              <a:t>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D43A6-AE39-0342-A70C-7913C84EC3D9}"/>
              </a:ext>
            </a:extLst>
          </p:cNvPr>
          <p:cNvSpPr txBox="1"/>
          <p:nvPr/>
        </p:nvSpPr>
        <p:spPr>
          <a:xfrm>
            <a:off x="0" y="493635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이동 가능한 페이지 번호의 활성화를 위해 모든 </a:t>
            </a:r>
            <a:r>
              <a:rPr kumimoji="1" lang="ko-KR" altLang="en-US" sz="2000" err="1"/>
              <a:t>게시글의</a:t>
            </a:r>
            <a:r>
              <a:rPr kumimoji="1" lang="ko-KR" altLang="en-US" sz="2000"/>
              <a:t> 개수를 알 필요는 없다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사용자가 현재 이용 중인 페이지 기준에 따라서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개수의 일부만 확인하면 되는 것이다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  <a:p>
            <a:pPr algn="ctr"/>
            <a:r>
              <a:rPr kumimoji="1" lang="ko-KR" altLang="en-US" sz="2000"/>
              <a:t>전체가 아니라 일부에 대해서만 카운트할 수 있으므로</a:t>
            </a:r>
            <a:r>
              <a:rPr kumimoji="1" lang="en-US" altLang="ko-KR" sz="2000"/>
              <a:t>, </a:t>
            </a:r>
            <a:r>
              <a:rPr kumimoji="1" lang="ko-KR" altLang="en-US" sz="2000"/>
              <a:t>큰 비용 없이 처리될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공식화해보자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2028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공식 </a:t>
            </a:r>
            <a:r>
              <a:rPr kumimoji="1" lang="en-US" altLang="ko-KR"/>
              <a:t>= (((n – 1) / k) + 1) * m * k + 1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현재 페이지</a:t>
            </a:r>
            <a:r>
              <a:rPr kumimoji="1" lang="en-US" altLang="ko-KR"/>
              <a:t>(n)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n &gt; 0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</a:t>
            </a:r>
            <a:r>
              <a:rPr kumimoji="1" lang="en-US" altLang="ko-KR"/>
              <a:t> </a:t>
            </a:r>
            <a:r>
              <a:rPr kumimoji="1" lang="ko-KR" altLang="en-US"/>
              <a:t>당 </a:t>
            </a:r>
            <a:r>
              <a:rPr kumimoji="1" lang="ko-KR" altLang="en-US" err="1"/>
              <a:t>게시글</a:t>
            </a:r>
            <a:r>
              <a:rPr kumimoji="1" lang="ko-KR" altLang="en-US"/>
              <a:t> 개수</a:t>
            </a:r>
            <a:r>
              <a:rPr kumimoji="1" lang="en-US" altLang="ko-KR"/>
              <a:t>(m)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이동 가능한 페이지 개수</a:t>
            </a:r>
            <a:r>
              <a:rPr kumimoji="1" lang="en-US" altLang="ko-KR"/>
              <a:t>(k)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((n - 1) / k)</a:t>
            </a:r>
            <a:r>
              <a:rPr kumimoji="1" lang="ko-KR" altLang="en-US"/>
              <a:t>의 나머지는 버림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n=7, m=30, k=10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(((7 - 1) / 10) + 1) * 30 * 10 + 1 = 301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n=12, m=30, k=10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(((12 - 1) / 10) + 1) * 30 * 10 + 1 = 601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533660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count </a:t>
            </a:r>
            <a:r>
              <a:rPr kumimoji="1" lang="ko-KR" altLang="en-US">
                <a:ea typeface="맑은 고딕"/>
              </a:rPr>
              <a:t>쿼리를 일부만 조회하도록 다시 만들어보자</a:t>
            </a:r>
            <a:r>
              <a:rPr kumimoji="1" lang="en-US" altLang="ko-KR">
                <a:ea typeface="맑은 고딕"/>
              </a:rPr>
              <a:t>!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select count(*)</a:t>
            </a:r>
            <a:endParaRPr lang="en-US" altLang="ko-KR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from (</a:t>
            </a:r>
            <a:endParaRPr lang="en-US" altLang="ko-KR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	select </a:t>
            </a:r>
            <a:r>
              <a:rPr kumimoji="1" lang="en-US" altLang="ko-KR" err="1">
                <a:ea typeface="맑은 고딕"/>
              </a:rPr>
              <a:t>article_id</a:t>
            </a:r>
            <a:r>
              <a:rPr kumimoji="1" lang="en-US" altLang="ko-KR">
                <a:ea typeface="맑은 고딕"/>
              </a:rPr>
              <a:t> from article where </a:t>
            </a:r>
            <a:r>
              <a:rPr kumimoji="1" lang="en-US" altLang="ko-KR" err="1">
                <a:ea typeface="맑은 고딕"/>
              </a:rPr>
              <a:t>board_id</a:t>
            </a:r>
            <a:r>
              <a:rPr kumimoji="1" lang="en-US" altLang="ko-KR">
                <a:ea typeface="맑은 고딕"/>
              </a:rPr>
              <a:t> = {</a:t>
            </a:r>
            <a:r>
              <a:rPr kumimoji="1" lang="en-US" altLang="ko-KR" err="1">
                <a:ea typeface="맑은 고딕"/>
              </a:rPr>
              <a:t>board_id</a:t>
            </a:r>
            <a:r>
              <a:rPr kumimoji="1" lang="en-US" altLang="ko-KR">
                <a:ea typeface="맑은 고딕"/>
              </a:rPr>
              <a:t>} limit {limit}</a:t>
            </a:r>
            <a:endParaRPr lang="en-US" altLang="ko-KR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>
                <a:ea typeface="맑은 고딕"/>
              </a:rPr>
              <a:t>) t;</a:t>
            </a:r>
            <a:endParaRPr lang="en-US" altLang="ko-KR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count query</a:t>
            </a:r>
            <a:r>
              <a:rPr kumimoji="1" lang="ko-KR" altLang="en-US">
                <a:ea typeface="맑은 고딕"/>
              </a:rPr>
              <a:t>에서</a:t>
            </a:r>
            <a:r>
              <a:rPr kumimoji="1" lang="en-US" altLang="ko-KR">
                <a:ea typeface="맑은 고딕"/>
              </a:rPr>
              <a:t> limit</a:t>
            </a:r>
            <a:r>
              <a:rPr kumimoji="1" lang="ko-KR" altLang="en-US">
                <a:ea typeface="맑은 고딕"/>
              </a:rPr>
              <a:t>은 동작하지 않고 전체 개수를 반환하므로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sub query</a:t>
            </a:r>
            <a:r>
              <a:rPr kumimoji="1" lang="ko-KR" altLang="en-US">
                <a:ea typeface="맑은 고딕"/>
              </a:rPr>
              <a:t>에서 </a:t>
            </a:r>
            <a:r>
              <a:rPr kumimoji="1" lang="en-US" altLang="ko-KR">
                <a:ea typeface="맑은 고딕"/>
              </a:rPr>
              <a:t>Covering Index</a:t>
            </a:r>
            <a:r>
              <a:rPr kumimoji="1" lang="ko-KR" altLang="en-US">
                <a:ea typeface="맑은 고딕"/>
              </a:rPr>
              <a:t>로 </a:t>
            </a:r>
            <a:r>
              <a:rPr kumimoji="1" lang="en-US" altLang="ko-KR">
                <a:ea typeface="맑은 고딕"/>
              </a:rPr>
              <a:t>limit </a:t>
            </a:r>
            <a:r>
              <a:rPr kumimoji="1" lang="ko-KR" altLang="en-US">
                <a:ea typeface="맑은 고딕"/>
              </a:rPr>
              <a:t>만큼 조회하고 </a:t>
            </a:r>
            <a:r>
              <a:rPr kumimoji="1" lang="en-US" altLang="ko-KR">
                <a:ea typeface="맑은 고딕"/>
              </a:rPr>
              <a:t>count</a:t>
            </a:r>
            <a:r>
              <a:rPr kumimoji="1" lang="ko-KR" altLang="en-US">
                <a:ea typeface="맑은 고딕"/>
              </a:rPr>
              <a:t>하는 방식</a:t>
            </a:r>
            <a:endParaRPr kumimoji="1" lang="en-US" altLang="ko-KR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3628876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937E16CB-0B39-A791-9FC2-5361BF97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64" y="398318"/>
            <a:ext cx="10141527" cy="1509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2535" y="533574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사용자가 </a:t>
            </a:r>
            <a:r>
              <a:rPr kumimoji="1" lang="en-US" altLang="ko-KR" sz="2000"/>
              <a:t>10,001~10,010</a:t>
            </a:r>
            <a:r>
              <a:rPr kumimoji="1" lang="ko-KR" altLang="en-US" sz="2000"/>
              <a:t>번 페이지에 있다고 가정하면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300,301</a:t>
            </a:r>
            <a:r>
              <a:rPr kumimoji="1" lang="ko-KR" altLang="en-US" sz="2000" err="1"/>
              <a:t>개까지만</a:t>
            </a:r>
            <a:r>
              <a:rPr kumimoji="1" lang="ko-KR" altLang="en-US" sz="2000"/>
              <a:t> 카운트 해볼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모든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개수를 카운트할 필요 없으므로</a:t>
            </a:r>
            <a:r>
              <a:rPr kumimoji="1" lang="en-US" altLang="ko-KR" sz="2000"/>
              <a:t>, </a:t>
            </a:r>
            <a:r>
              <a:rPr kumimoji="1" lang="ko-KR" altLang="en-US" sz="2000"/>
              <a:t>빠른 시간 내에 수행된다</a:t>
            </a:r>
            <a:r>
              <a:rPr kumimoji="1" lang="en-US" altLang="ko-KR" sz="200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1FDF2-AD9B-AF48-8923-66B2EB6A3DC5}"/>
              </a:ext>
            </a:extLst>
          </p:cNvPr>
          <p:cNvSpPr/>
          <p:nvPr/>
        </p:nvSpPr>
        <p:spPr>
          <a:xfrm flipH="1">
            <a:off x="2770123" y="1689520"/>
            <a:ext cx="957534" cy="2166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텍스트, 스크린샷, 블랙, 흑백이(가) 표시된 사진&#10;&#10;자동 생성된 설명">
            <a:extLst>
              <a:ext uri="{FF2B5EF4-FFF2-40B4-BE49-F238E27FC236}">
                <a16:creationId xmlns:a16="http://schemas.microsoft.com/office/drawing/2014/main" id="{F74D509B-4C0D-853E-CDBF-F053E70C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8" y="2036618"/>
            <a:ext cx="11873344" cy="29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25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물론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게시글 개수를 조회 시점에 실시간으로 쿼리할 필요는 없다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 개수를 하나의 데이터로 미리 만들어둘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생성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삭제 시점마다 게시글 개수를 업데이트하는 방식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하지만 이를 위해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동시 요청이 발생하는 상황에서 안전하고 정확하게 처리하기 위한 방법 필요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게시글이 </a:t>
            </a:r>
            <a:r>
              <a:rPr kumimoji="1" lang="en-US" altLang="ko-KR">
                <a:ea typeface="맑은 고딕"/>
              </a:rPr>
              <a:t>100</a:t>
            </a:r>
            <a:r>
              <a:rPr kumimoji="1" lang="ko-KR" altLang="en-US">
                <a:ea typeface="맑은 고딕"/>
              </a:rPr>
              <a:t>개 작성되었는데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카운트는 </a:t>
            </a:r>
            <a:r>
              <a:rPr kumimoji="1" lang="en-US" altLang="ko-KR">
                <a:ea typeface="맑은 고딕"/>
              </a:rPr>
              <a:t>98</a:t>
            </a:r>
            <a:r>
              <a:rPr kumimoji="1" lang="ko-KR" altLang="en-US">
                <a:ea typeface="맑은 고딕"/>
              </a:rPr>
              <a:t>개로 저장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이러한 방법은 </a:t>
            </a:r>
            <a:r>
              <a:rPr kumimoji="1" lang="ko-KR" altLang="en-US" b="1">
                <a:ea typeface="맑은 고딕"/>
              </a:rPr>
              <a:t>좋아요</a:t>
            </a:r>
            <a:r>
              <a:rPr kumimoji="1" lang="ko-KR" altLang="en-US">
                <a:ea typeface="맑은 고딕"/>
              </a:rPr>
              <a:t> 강의에서 상세히 살펴본다</a:t>
            </a:r>
            <a:r>
              <a:rPr kumimoji="1" lang="en-US" altLang="ko-KR">
                <a:ea typeface="맑은 고딕"/>
              </a:rPr>
              <a:t>!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187139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게시글</a:t>
            </a:r>
            <a:r>
              <a:rPr kumimoji="1" lang="ko-KR" altLang="en-US"/>
              <a:t> 목록 조회에 필요한 정보는 모두 해결되었다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b="1"/>
              <a:t>N</a:t>
            </a:r>
            <a:r>
              <a:rPr kumimoji="1" lang="ko-KR" altLang="en-US" b="1"/>
              <a:t>번 페이지에서 </a:t>
            </a:r>
            <a:r>
              <a:rPr kumimoji="1" lang="en-US" altLang="ko-KR" b="1"/>
              <a:t>M</a:t>
            </a:r>
            <a:r>
              <a:rPr kumimoji="1" lang="ko-KR" altLang="en-US" b="1"/>
              <a:t>개의 </a:t>
            </a:r>
            <a:r>
              <a:rPr kumimoji="1" lang="ko-KR" altLang="en-US" b="1" err="1"/>
              <a:t>게시글</a:t>
            </a:r>
            <a:r>
              <a:rPr kumimoji="1" lang="en-US" altLang="ko-KR" b="1"/>
              <a:t>(</a:t>
            </a:r>
            <a:r>
              <a:rPr kumimoji="1" lang="ko-KR" altLang="en-US" b="1"/>
              <a:t>해결</a:t>
            </a:r>
            <a:r>
              <a:rPr kumimoji="1" lang="en-US" altLang="ko-KR" b="1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 err="1"/>
              <a:t>게시글의</a:t>
            </a:r>
            <a:r>
              <a:rPr kumimoji="1" lang="ko-KR" altLang="en-US" b="1"/>
              <a:t> 개수</a:t>
            </a:r>
            <a:r>
              <a:rPr kumimoji="1" lang="en-US" altLang="ko-KR" b="1"/>
              <a:t>(</a:t>
            </a:r>
            <a:r>
              <a:rPr kumimoji="1" lang="ko-KR" altLang="en-US" b="1"/>
              <a:t>해결</a:t>
            </a:r>
            <a:r>
              <a:rPr kumimoji="1" lang="en-US" altLang="ko-KR" b="1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29374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스크롤을 내리면 다음 데이터가 조회된다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더보기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주로 모바일 환경에서 사용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97380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무한 스크롤에서는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 번호 방식의 쿼리를 그대로 사용할 수 없다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새로운 방식의 쿼리가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왜 그럴까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무한 스크롤 방식에서</a:t>
            </a:r>
            <a:r>
              <a:rPr kumimoji="1" lang="en-US" altLang="ko-KR"/>
              <a:t>, </a:t>
            </a:r>
            <a:r>
              <a:rPr kumimoji="1" lang="ko-KR" altLang="en-US"/>
              <a:t>페이지 번호 방식을 사용했을 때의 문제점을 살펴보자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8663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6CA814B0-710F-3348-8117-365E7A6B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331870"/>
              </p:ext>
            </p:extLst>
          </p:nvPr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우리가 앞서 만들었던 인덱스 데이터다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(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 </a:t>
            </a:r>
            <a:r>
              <a:rPr kumimoji="1" lang="en-US" altLang="ko-KR" sz="2000" err="1"/>
              <a:t>asc</a:t>
            </a:r>
            <a:r>
              <a:rPr kumimoji="1" lang="en-US" altLang="ko-KR" sz="2000"/>
              <a:t>,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 desc)</a:t>
            </a:r>
          </a:p>
          <a:p>
            <a:pPr algn="ctr"/>
            <a:r>
              <a:rPr kumimoji="1" lang="ko-KR" altLang="en-US" sz="2000"/>
              <a:t>다음과 같이 </a:t>
            </a:r>
            <a:r>
              <a:rPr kumimoji="1" lang="en-US" altLang="ko-KR" sz="2000"/>
              <a:t>1</a:t>
            </a:r>
            <a:r>
              <a:rPr kumimoji="1" lang="ko-KR" altLang="en-US" sz="2000"/>
              <a:t>번 게시판에 </a:t>
            </a:r>
            <a:r>
              <a:rPr kumimoji="1" lang="en-US" altLang="ko-KR" sz="2000"/>
              <a:t>7</a:t>
            </a:r>
            <a:r>
              <a:rPr kumimoji="1" lang="ko-KR" altLang="en-US" sz="2000"/>
              <a:t>개의 </a:t>
            </a:r>
            <a:r>
              <a:rPr kumimoji="1" lang="ko-KR" altLang="en-US" sz="2000" err="1"/>
              <a:t>게시글이</a:t>
            </a:r>
            <a:r>
              <a:rPr kumimoji="1" lang="en-US" altLang="ko-KR" sz="2000"/>
              <a:t> </a:t>
            </a:r>
            <a:r>
              <a:rPr kumimoji="1" lang="ko-KR" altLang="en-US" sz="2000"/>
              <a:t>있다고 가정한다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17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이러한 문제를 방지하기 위해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서버를 지리적으로 여러 장소에 구성할 수도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서버가 설치된 데이터센터를 </a:t>
            </a:r>
            <a:r>
              <a:rPr kumimoji="1" lang="ko-KR" altLang="en-US" err="1">
                <a:ea typeface="맑은 고딕"/>
              </a:rPr>
              <a:t>다중화하는</a:t>
            </a:r>
            <a:r>
              <a:rPr kumimoji="1" lang="ko-KR" altLang="en-US">
                <a:ea typeface="맑은 고딕"/>
              </a:rPr>
              <a:t>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분산된 각 서버에 대한 </a:t>
            </a:r>
            <a:r>
              <a:rPr kumimoji="1" lang="en-US" altLang="ko-KR">
                <a:ea typeface="맑은 고딕"/>
              </a:rPr>
              <a:t>Client</a:t>
            </a:r>
            <a:r>
              <a:rPr kumimoji="1" lang="ko-KR" altLang="en-US">
                <a:ea typeface="맑은 고딕"/>
              </a:rPr>
              <a:t>의 라우팅을 위해 </a:t>
            </a:r>
            <a:r>
              <a:rPr kumimoji="1" lang="en-US" altLang="ko-KR">
                <a:ea typeface="맑은 고딕"/>
              </a:rPr>
              <a:t>DNS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활용할 수도 있고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더욱 정밀하고 복잡한 라우팅이 필요한 경우 </a:t>
            </a:r>
            <a:r>
              <a:rPr kumimoji="1" lang="en-US" altLang="ko-KR">
                <a:ea typeface="맑은 고딕"/>
              </a:rPr>
              <a:t>GSLB</a:t>
            </a:r>
            <a:r>
              <a:rPr kumimoji="1" lang="ko-KR" altLang="en-US">
                <a:ea typeface="맑은 고딕"/>
              </a:rPr>
              <a:t> 등 다양한 방법을 활용할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985352" y="2724580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365458" y="2418281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31760" y="2418281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73495"/>
              </p:ext>
            </p:extLst>
          </p:nvPr>
        </p:nvGraphicFramePr>
        <p:xfrm>
          <a:off x="6548305" y="1862021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65458" y="2072080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365458" y="2418281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659310" y="2418281"/>
            <a:ext cx="1222693" cy="87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164633"/>
              </p:ext>
            </p:extLst>
          </p:nvPr>
        </p:nvGraphicFramePr>
        <p:xfrm>
          <a:off x="9065003" y="1867101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177921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687731" y="222442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251270" y="223372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EEF548-C675-C044-BE7C-E00B6E729825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>
            <a:off x="5365458" y="4176811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1F7FCFF-DA6E-3649-9156-3B45C469983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8031760" y="4176811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B051501E-CA99-9B44-9EE1-0B3384E2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11488"/>
              </p:ext>
            </p:extLst>
          </p:nvPr>
        </p:nvGraphicFramePr>
        <p:xfrm>
          <a:off x="6548305" y="3620551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9DBF67-8175-D54B-B310-3594ECCB2E5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365458" y="3830610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068D429-AE95-314B-B5D9-BA8A69AB97B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365458" y="4176811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21AB70AA-A355-D242-AB40-ACBDCF9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6069"/>
              </p:ext>
            </p:extLst>
          </p:nvPr>
        </p:nvGraphicFramePr>
        <p:xfrm>
          <a:off x="9065003" y="3625631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B2B8AE1-2E5C-1343-8C0D-28EC5A9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49965"/>
              </p:ext>
            </p:extLst>
          </p:nvPr>
        </p:nvGraphicFramePr>
        <p:xfrm>
          <a:off x="3882003" y="363833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B74AC2-711A-9F4C-9668-20FFA782CB77}"/>
              </a:ext>
            </a:extLst>
          </p:cNvPr>
          <p:cNvSpPr/>
          <p:nvPr/>
        </p:nvSpPr>
        <p:spPr>
          <a:xfrm>
            <a:off x="5687731" y="398295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DC5D01-02D7-E945-8288-3CE06D899292}"/>
              </a:ext>
            </a:extLst>
          </p:cNvPr>
          <p:cNvSpPr/>
          <p:nvPr/>
        </p:nvSpPr>
        <p:spPr>
          <a:xfrm>
            <a:off x="8251270" y="399225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D62A4-178B-114D-A146-0B53FD45F39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59310" y="3288484"/>
            <a:ext cx="1222693" cy="88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BAEAFB-89C1-364A-973E-9BBA7051CFE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6922" y="3278254"/>
            <a:ext cx="432388" cy="1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DF4646-73FC-1F42-B20A-B36A8DA307D8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929820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는 페이지 번호 방식으로 첫번째 스크롤에서 </a:t>
            </a:r>
            <a:r>
              <a:rPr kumimoji="1" lang="en-US" altLang="ko-KR" sz="2000"/>
              <a:t>3</a:t>
            </a:r>
            <a:r>
              <a:rPr kumimoji="1" lang="ko-KR" altLang="en-US" sz="2000"/>
              <a:t>개의 </a:t>
            </a:r>
            <a:r>
              <a:rPr kumimoji="1" lang="ko-KR" altLang="en-US" sz="2000" err="1"/>
              <a:t>게시글을</a:t>
            </a:r>
            <a:r>
              <a:rPr kumimoji="1" lang="ko-KR" altLang="en-US" sz="2000"/>
              <a:t>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offset=0, limit=3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87777"/>
              </p:ext>
            </p:extLst>
          </p:nvPr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2AB2A9E-C414-B44E-A13B-EBB7B3A41FD2}"/>
              </a:ext>
            </a:extLst>
          </p:cNvPr>
          <p:cNvCxnSpPr>
            <a:cxnSpLocks/>
          </p:cNvCxnSpPr>
          <p:nvPr/>
        </p:nvCxnSpPr>
        <p:spPr>
          <a:xfrm flipV="1">
            <a:off x="1604185" y="4091782"/>
            <a:ext cx="1" cy="25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61B2B7-8634-3A4F-98B9-F4C522E40E4F}"/>
              </a:ext>
            </a:extLst>
          </p:cNvPr>
          <p:cNvSpPr txBox="1"/>
          <p:nvPr/>
        </p:nvSpPr>
        <p:spPr>
          <a:xfrm>
            <a:off x="1172977" y="4347713"/>
            <a:ext cx="86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offset=0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2343984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 시점에 다른 사용자 </a:t>
            </a:r>
            <a:r>
              <a:rPr kumimoji="1" lang="en-US" altLang="ko-KR" sz="2000"/>
              <a:t>B</a:t>
            </a:r>
            <a:r>
              <a:rPr kumimoji="1" lang="ko-KR" altLang="en-US" sz="2000"/>
              <a:t>에 의해 신규 </a:t>
            </a:r>
            <a:r>
              <a:rPr kumimoji="1" lang="ko-KR" altLang="en-US" sz="2000" err="1"/>
              <a:t>게시글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=8)</a:t>
            </a:r>
            <a:r>
              <a:rPr kumimoji="1" lang="ko-KR" altLang="en-US" sz="2000"/>
              <a:t>이 작성되었다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8DE2EAF6-8F69-1C4C-81FD-088752733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57127"/>
              </p:ext>
            </p:extLst>
          </p:nvPr>
        </p:nvGraphicFramePr>
        <p:xfrm>
          <a:off x="250090" y="2766218"/>
          <a:ext cx="10166400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0800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304540546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60775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는 스크롤을 내려서 두번째 스크롤을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offset=3,</a:t>
            </a:r>
            <a:r>
              <a:rPr kumimoji="1" lang="ko-KR" altLang="en-US" sz="2000"/>
              <a:t> </a:t>
            </a:r>
            <a:r>
              <a:rPr kumimoji="1" lang="en-US" altLang="ko-KR" sz="2000"/>
              <a:t>limit=3</a:t>
            </a:r>
          </a:p>
          <a:p>
            <a:pPr algn="ctr"/>
            <a:r>
              <a:rPr kumimoji="1" lang="ko-KR" altLang="en-US" sz="2000"/>
              <a:t>그런데 신규 작성된 </a:t>
            </a:r>
            <a:r>
              <a:rPr kumimoji="1" lang="ko-KR" altLang="en-US" sz="2000" err="1"/>
              <a:t>게시글</a:t>
            </a:r>
            <a:r>
              <a:rPr kumimoji="1" lang="ko-KR" altLang="en-US" sz="2000"/>
              <a:t>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=8</a:t>
            </a:r>
            <a:r>
              <a:rPr kumimoji="1" lang="ko-KR" altLang="en-US" sz="2000"/>
              <a:t>에 의해</a:t>
            </a:r>
            <a:r>
              <a:rPr kumimoji="1" lang="en-US" altLang="ko-KR" sz="2000"/>
              <a:t>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=5</a:t>
            </a:r>
            <a:r>
              <a:rPr kumimoji="1" lang="ko-KR" altLang="en-US" sz="2000"/>
              <a:t>가 중복으로 조회된 것이다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8DE2EAF6-8F69-1C4C-81FD-088752733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72153"/>
              </p:ext>
            </p:extLst>
          </p:nvPr>
        </p:nvGraphicFramePr>
        <p:xfrm>
          <a:off x="250090" y="2766218"/>
          <a:ext cx="10166400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0800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304540546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2CFD80-81D3-E145-B9D0-8E98B1D21FC3}"/>
              </a:ext>
            </a:extLst>
          </p:cNvPr>
          <p:cNvCxnSpPr>
            <a:cxnSpLocks/>
          </p:cNvCxnSpPr>
          <p:nvPr/>
        </p:nvCxnSpPr>
        <p:spPr>
          <a:xfrm flipV="1">
            <a:off x="4062714" y="4091781"/>
            <a:ext cx="1" cy="25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4EFA88-28E3-1F47-A0E3-58F478853C0D}"/>
              </a:ext>
            </a:extLst>
          </p:cNvPr>
          <p:cNvSpPr txBox="1"/>
          <p:nvPr/>
        </p:nvSpPr>
        <p:spPr>
          <a:xfrm>
            <a:off x="3631506" y="4347712"/>
            <a:ext cx="86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offset=3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78793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다시 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가 첫번째 스크롤을 조회했던</a:t>
            </a:r>
            <a:r>
              <a:rPr kumimoji="1" lang="en-US" altLang="ko-KR" sz="2000"/>
              <a:t> </a:t>
            </a:r>
            <a:r>
              <a:rPr kumimoji="1" lang="ko-KR" altLang="en-US" sz="2000"/>
              <a:t>처음으로 돌아가보자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pPr algn="ctr"/>
            <a:r>
              <a:rPr kumimoji="1" lang="en-US" altLang="ko-KR" sz="2000"/>
              <a:t>offset=0, limit=3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05BF46-A1C7-DC4A-ACB1-EF2B2400D665}"/>
              </a:ext>
            </a:extLst>
          </p:cNvPr>
          <p:cNvCxnSpPr>
            <a:cxnSpLocks/>
          </p:cNvCxnSpPr>
          <p:nvPr/>
        </p:nvCxnSpPr>
        <p:spPr>
          <a:xfrm flipV="1">
            <a:off x="1604185" y="4091782"/>
            <a:ext cx="1" cy="25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B19B58-DC19-774F-B41D-872880636DCF}"/>
              </a:ext>
            </a:extLst>
          </p:cNvPr>
          <p:cNvSpPr txBox="1"/>
          <p:nvPr/>
        </p:nvSpPr>
        <p:spPr>
          <a:xfrm>
            <a:off x="1172977" y="4347713"/>
            <a:ext cx="86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offset=0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6619560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이번에는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=6</a:t>
            </a:r>
            <a:r>
              <a:rPr kumimoji="1" lang="ko-KR" altLang="en-US" sz="2000"/>
              <a:t>의 작성자가 </a:t>
            </a:r>
            <a:r>
              <a:rPr kumimoji="1" lang="ko-KR" altLang="en-US" sz="2000" err="1"/>
              <a:t>게시글을</a:t>
            </a:r>
            <a:r>
              <a:rPr kumimoji="1" lang="ko-KR" altLang="en-US" sz="2000"/>
              <a:t> 삭제한다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24895"/>
              </p:ext>
            </p:extLst>
          </p:nvPr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638A6D5-4E5D-B74D-A8B7-5ECDAA65175E}"/>
              </a:ext>
            </a:extLst>
          </p:cNvPr>
          <p:cNvCxnSpPr>
            <a:cxnSpLocks/>
          </p:cNvCxnSpPr>
          <p:nvPr/>
        </p:nvCxnSpPr>
        <p:spPr>
          <a:xfrm flipH="1">
            <a:off x="2877671" y="2799533"/>
            <a:ext cx="1228164" cy="12922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88C7013-B33B-D841-A396-A0AC0A02004A}"/>
              </a:ext>
            </a:extLst>
          </p:cNvPr>
          <p:cNvCxnSpPr>
            <a:cxnSpLocks/>
          </p:cNvCxnSpPr>
          <p:nvPr/>
        </p:nvCxnSpPr>
        <p:spPr>
          <a:xfrm>
            <a:off x="2940424" y="2799533"/>
            <a:ext cx="1165411" cy="12589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2308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는 스크롤을 내려서 두번째 스크롤을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offset=3, limit=3</a:t>
            </a:r>
            <a:r>
              <a:rPr kumimoji="1" lang="ko-KR" altLang="en-US" sz="2000"/>
              <a:t> </a:t>
            </a:r>
            <a:endParaRPr kumimoji="1" lang="en-US" altLang="ko-KR" sz="2000"/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976547F-3CE9-4347-82B0-9DC18CA38A44}"/>
              </a:ext>
            </a:extLst>
          </p:cNvPr>
          <p:cNvCxnSpPr>
            <a:cxnSpLocks/>
          </p:cNvCxnSpPr>
          <p:nvPr/>
        </p:nvCxnSpPr>
        <p:spPr>
          <a:xfrm flipH="1">
            <a:off x="2877671" y="2799533"/>
            <a:ext cx="1228164" cy="12922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8B37811-E6AB-E74D-B53E-E72C9EDB10D3}"/>
              </a:ext>
            </a:extLst>
          </p:cNvPr>
          <p:cNvCxnSpPr>
            <a:cxnSpLocks/>
          </p:cNvCxnSpPr>
          <p:nvPr/>
        </p:nvCxnSpPr>
        <p:spPr>
          <a:xfrm>
            <a:off x="2940424" y="2799533"/>
            <a:ext cx="1165411" cy="12589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693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중간에 삭제된 </a:t>
            </a:r>
            <a:r>
              <a:rPr kumimoji="1" lang="ko-KR" altLang="en-US" sz="2000" err="1"/>
              <a:t>게시글의</a:t>
            </a:r>
            <a:r>
              <a:rPr kumimoji="1" lang="ko-KR" altLang="en-US" sz="2000"/>
              <a:t> </a:t>
            </a:r>
            <a:r>
              <a:rPr kumimoji="1" lang="en-US" altLang="ko-KR" sz="2000"/>
              <a:t>offset</a:t>
            </a:r>
            <a:r>
              <a:rPr kumimoji="1" lang="ko-KR" altLang="en-US" sz="2000"/>
              <a:t>을 건너뛰게 되므로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 err="1"/>
              <a:t>article_id</a:t>
            </a:r>
            <a:r>
              <a:rPr kumimoji="1" lang="en-US" altLang="ko-KR" sz="2000"/>
              <a:t>=4</a:t>
            </a:r>
            <a:r>
              <a:rPr kumimoji="1" lang="ko-KR" altLang="en-US" sz="2000"/>
              <a:t>는 조회되지 않는다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2583"/>
              </p:ext>
            </p:extLst>
          </p:nvPr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0EF3C35-7E8D-224F-8C31-1037426DFE79}"/>
              </a:ext>
            </a:extLst>
          </p:cNvPr>
          <p:cNvCxnSpPr>
            <a:cxnSpLocks/>
          </p:cNvCxnSpPr>
          <p:nvPr/>
        </p:nvCxnSpPr>
        <p:spPr>
          <a:xfrm flipH="1">
            <a:off x="2877671" y="2799533"/>
            <a:ext cx="1228164" cy="12922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BDBD003-3586-444B-A270-AAB271BA84D1}"/>
              </a:ext>
            </a:extLst>
          </p:cNvPr>
          <p:cNvCxnSpPr>
            <a:cxnSpLocks/>
          </p:cNvCxnSpPr>
          <p:nvPr/>
        </p:nvCxnSpPr>
        <p:spPr>
          <a:xfrm>
            <a:off x="2940424" y="2799533"/>
            <a:ext cx="1165411" cy="12589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A511D0-38A5-704D-9EB3-BA18D9741F8F}"/>
              </a:ext>
            </a:extLst>
          </p:cNvPr>
          <p:cNvCxnSpPr>
            <a:cxnSpLocks/>
          </p:cNvCxnSpPr>
          <p:nvPr/>
        </p:nvCxnSpPr>
        <p:spPr>
          <a:xfrm flipV="1">
            <a:off x="6676517" y="4091781"/>
            <a:ext cx="1" cy="25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C71AB0-C0A7-9644-82A6-21F400EA80D4}"/>
              </a:ext>
            </a:extLst>
          </p:cNvPr>
          <p:cNvSpPr txBox="1"/>
          <p:nvPr/>
        </p:nvSpPr>
        <p:spPr>
          <a:xfrm>
            <a:off x="6245309" y="4347712"/>
            <a:ext cx="86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offset=3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8506396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페이지 번호 방식을 사용하면 데이터가 중복</a:t>
            </a:r>
            <a:r>
              <a:rPr kumimoji="1" lang="en-US" altLang="ko-KR"/>
              <a:t>/</a:t>
            </a:r>
            <a:r>
              <a:rPr kumimoji="1" lang="ko-KR" altLang="en-US"/>
              <a:t>누락될 수 있는 상황이다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사용성에 문제가 생긴다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이를 해결하기 위해서는</a:t>
            </a:r>
            <a:r>
              <a:rPr kumimoji="1" lang="en-US" altLang="ko-KR"/>
              <a:t>, </a:t>
            </a:r>
            <a:r>
              <a:rPr kumimoji="1" lang="ko-KR" altLang="en-US"/>
              <a:t>무한 스크롤에 적합한 방식이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어떻게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93873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6CA814B0-710F-3348-8117-365E7A6B6163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무한 스크롤에서는 </a:t>
            </a:r>
            <a:r>
              <a:rPr kumimoji="1" lang="ko-KR" altLang="en-US" sz="2000" b="1"/>
              <a:t>마지막으로 불러온 데이터</a:t>
            </a:r>
            <a:r>
              <a:rPr kumimoji="1" lang="ko-KR" altLang="en-US" sz="2000"/>
              <a:t>를 </a:t>
            </a:r>
            <a:r>
              <a:rPr kumimoji="1" lang="ko-KR" altLang="en-US" sz="2000" b="1"/>
              <a:t>기준점</a:t>
            </a:r>
            <a:r>
              <a:rPr kumimoji="1" lang="ko-KR" altLang="en-US" sz="2000"/>
              <a:t>으로 활용할 수 있다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58368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는 첫번째 스크롤을 조회하고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기준점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=5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기억한다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C4396F3-9E51-5540-80ED-5C2D844F930E}"/>
              </a:ext>
            </a:extLst>
          </p:cNvPr>
          <p:cNvCxnSpPr>
            <a:cxnSpLocks/>
          </p:cNvCxnSpPr>
          <p:nvPr/>
        </p:nvCxnSpPr>
        <p:spPr>
          <a:xfrm flipV="1">
            <a:off x="5387788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Spring Boot </a:t>
            </a:r>
            <a:r>
              <a:rPr kumimoji="1" lang="ko-KR" altLang="en-US"/>
              <a:t>애플리케이션을 중점적으로 조금 더 자세히 살펴보자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985352" y="2724580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365458" y="2418281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31760" y="2418281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/>
        </p:nvGraphicFramePr>
        <p:xfrm>
          <a:off x="6548305" y="1862021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65458" y="2072080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365458" y="2418281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659310" y="2418281"/>
            <a:ext cx="1222693" cy="87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/>
        </p:nvGraphicFramePr>
        <p:xfrm>
          <a:off x="9065003" y="1867101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/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687731" y="222442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251270" y="223372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EEF548-C675-C044-BE7C-E00B6E729825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>
            <a:off x="5365458" y="4176811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1F7FCFF-DA6E-3649-9156-3B45C469983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8031760" y="4176811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B051501E-CA99-9B44-9EE1-0B3384E2652F}"/>
              </a:ext>
            </a:extLst>
          </p:cNvPr>
          <p:cNvGraphicFramePr>
            <a:graphicFrameLocks noGrp="1"/>
          </p:cNvGraphicFramePr>
          <p:nvPr/>
        </p:nvGraphicFramePr>
        <p:xfrm>
          <a:off x="6548305" y="3620551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9DBF67-8175-D54B-B310-3594ECCB2E5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365458" y="3830610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068D429-AE95-314B-B5D9-BA8A69AB97B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365458" y="4176811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21AB70AA-A355-D242-AB40-ACBDCF903DEF}"/>
              </a:ext>
            </a:extLst>
          </p:cNvPr>
          <p:cNvGraphicFramePr>
            <a:graphicFrameLocks noGrp="1"/>
          </p:cNvGraphicFramePr>
          <p:nvPr/>
        </p:nvGraphicFramePr>
        <p:xfrm>
          <a:off x="9065003" y="3625631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B2B8AE1-2E5C-1343-8C0D-28EC5A950367}"/>
              </a:ext>
            </a:extLst>
          </p:cNvPr>
          <p:cNvGraphicFramePr>
            <a:graphicFrameLocks noGrp="1"/>
          </p:cNvGraphicFramePr>
          <p:nvPr/>
        </p:nvGraphicFramePr>
        <p:xfrm>
          <a:off x="3882003" y="363833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B74AC2-711A-9F4C-9668-20FFA782CB77}"/>
              </a:ext>
            </a:extLst>
          </p:cNvPr>
          <p:cNvSpPr/>
          <p:nvPr/>
        </p:nvSpPr>
        <p:spPr>
          <a:xfrm>
            <a:off x="5687731" y="398295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DC5D01-02D7-E945-8288-3CE06D899292}"/>
              </a:ext>
            </a:extLst>
          </p:cNvPr>
          <p:cNvSpPr/>
          <p:nvPr/>
        </p:nvSpPr>
        <p:spPr>
          <a:xfrm>
            <a:off x="8251270" y="399225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D62A4-178B-114D-A146-0B53FD45F39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59310" y="3288484"/>
            <a:ext cx="1222693" cy="88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BAEAFB-89C1-364A-973E-9BBA7051CFE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6922" y="3278254"/>
            <a:ext cx="432388" cy="1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DF4646-73FC-1F42-B20A-B36A8DA307D8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60904650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 시점에 다른 사용자 </a:t>
            </a:r>
            <a:r>
              <a:rPr kumimoji="1" lang="en-US" altLang="ko-KR" sz="2000"/>
              <a:t>B</a:t>
            </a:r>
            <a:r>
              <a:rPr kumimoji="1" lang="ko-KR" altLang="en-US" sz="2000"/>
              <a:t>에 의해 신규 </a:t>
            </a:r>
            <a:r>
              <a:rPr kumimoji="1" lang="ko-KR" altLang="en-US" sz="2000" err="1"/>
              <a:t>게시글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=8)</a:t>
            </a:r>
            <a:r>
              <a:rPr kumimoji="1" lang="ko-KR" altLang="en-US" sz="2000"/>
              <a:t>이 작성되었다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8DE2EAF6-8F69-1C4C-81FD-08875273334B}"/>
              </a:ext>
            </a:extLst>
          </p:cNvPr>
          <p:cNvGraphicFramePr>
            <a:graphicFrameLocks noGrp="1"/>
          </p:cNvGraphicFramePr>
          <p:nvPr/>
        </p:nvGraphicFramePr>
        <p:xfrm>
          <a:off x="250090" y="2766218"/>
          <a:ext cx="10166400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0800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304540546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71ABF8-1F96-9F4B-8E84-57D9AA800858}"/>
              </a:ext>
            </a:extLst>
          </p:cNvPr>
          <p:cNvCxnSpPr>
            <a:cxnSpLocks/>
          </p:cNvCxnSpPr>
          <p:nvPr/>
        </p:nvCxnSpPr>
        <p:spPr>
          <a:xfrm flipV="1">
            <a:off x="5334000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409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는 스크롤을 내려서 두번째 스크롤을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기준점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=5</a:t>
            </a:r>
            <a:r>
              <a:rPr kumimoji="1" lang="ko-KR" altLang="en-US" sz="2000"/>
              <a:t> 미만의 데이터를 조회하는 것이다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  <a:p>
            <a:pPr algn="ctr"/>
            <a:r>
              <a:rPr kumimoji="1" lang="ko-KR" altLang="en-US" sz="2000"/>
              <a:t>정확한 데이터 기준점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board_id</a:t>
            </a:r>
            <a:r>
              <a:rPr kumimoji="1" lang="en-US" altLang="ko-KR" sz="2000"/>
              <a:t>=1,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=5)</a:t>
            </a:r>
            <a:r>
              <a:rPr kumimoji="1" lang="ko-KR" altLang="en-US" sz="2000"/>
              <a:t>이 있기 때문에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인덱스에서 로그 시간에 기준점을 찾을 수 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8DE2EAF6-8F69-1C4C-81FD-08875273334B}"/>
              </a:ext>
            </a:extLst>
          </p:cNvPr>
          <p:cNvGraphicFramePr>
            <a:graphicFrameLocks noGrp="1"/>
          </p:cNvGraphicFramePr>
          <p:nvPr/>
        </p:nvGraphicFramePr>
        <p:xfrm>
          <a:off x="250090" y="2766218"/>
          <a:ext cx="10166400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0800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304540546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71ABF8-1F96-9F4B-8E84-57D9AA800858}"/>
              </a:ext>
            </a:extLst>
          </p:cNvPr>
          <p:cNvCxnSpPr>
            <a:cxnSpLocks/>
          </p:cNvCxnSpPr>
          <p:nvPr/>
        </p:nvCxnSpPr>
        <p:spPr>
          <a:xfrm flipV="1">
            <a:off x="5334000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73990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기준점에서부터 </a:t>
            </a:r>
            <a:r>
              <a:rPr kumimoji="1" lang="en-US" altLang="ko-KR" sz="2000"/>
              <a:t>limit 3</a:t>
            </a:r>
            <a:r>
              <a:rPr kumimoji="1" lang="ko-KR" altLang="en-US" sz="2000"/>
              <a:t>개를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이번에는 </a:t>
            </a:r>
            <a:r>
              <a:rPr kumimoji="1" lang="ko-KR" altLang="en-US" sz="2000" err="1"/>
              <a:t>게시글의</a:t>
            </a:r>
            <a:r>
              <a:rPr kumimoji="1" lang="ko-KR" altLang="en-US" sz="2000"/>
              <a:t> 중복 없이 조회될 수 있었다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  <a:p>
            <a:pPr algn="ctr"/>
            <a:r>
              <a:rPr kumimoji="1" lang="ko-KR" altLang="en-US" sz="2000"/>
              <a:t>사용자는 기준점을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=2</a:t>
            </a:r>
            <a:r>
              <a:rPr kumimoji="1" lang="ko-KR" altLang="en-US" sz="2000"/>
              <a:t>로 변경한다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다음 페이지에서도 위 기준점을 활용하여 반복 조회할 수 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8DE2EAF6-8F69-1C4C-81FD-088752733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13473"/>
              </p:ext>
            </p:extLst>
          </p:nvPr>
        </p:nvGraphicFramePr>
        <p:xfrm>
          <a:off x="250090" y="2766218"/>
          <a:ext cx="10166400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0800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304540546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70800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=8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71ABF8-1F96-9F4B-8E84-57D9AA800858}"/>
              </a:ext>
            </a:extLst>
          </p:cNvPr>
          <p:cNvCxnSpPr>
            <a:cxnSpLocks/>
          </p:cNvCxnSpPr>
          <p:nvPr/>
        </p:nvCxnSpPr>
        <p:spPr>
          <a:xfrm flipV="1">
            <a:off x="9135035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11123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다시 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가 첫번째 스크롤을 조회했던</a:t>
            </a:r>
            <a:r>
              <a:rPr kumimoji="1" lang="en-US" altLang="ko-KR" sz="2000"/>
              <a:t> </a:t>
            </a:r>
            <a:r>
              <a:rPr kumimoji="1" lang="ko-KR" altLang="en-US" sz="2000"/>
              <a:t>처음으로 돌아가보자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pPr algn="ctr"/>
            <a:r>
              <a:rPr kumimoji="1" lang="ko-KR" altLang="en-US" sz="2000"/>
              <a:t>기준점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=5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기억한다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F14063-6847-C949-BB61-6AEBAAF9F4D2}"/>
              </a:ext>
            </a:extLst>
          </p:cNvPr>
          <p:cNvCxnSpPr>
            <a:cxnSpLocks/>
          </p:cNvCxnSpPr>
          <p:nvPr/>
        </p:nvCxnSpPr>
        <p:spPr>
          <a:xfrm flipV="1">
            <a:off x="5387788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1520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이번에는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=6</a:t>
            </a:r>
            <a:r>
              <a:rPr kumimoji="1" lang="ko-KR" altLang="en-US" sz="2000"/>
              <a:t>의 작성자가 </a:t>
            </a:r>
            <a:r>
              <a:rPr kumimoji="1" lang="ko-KR" altLang="en-US" sz="2000" err="1"/>
              <a:t>게시글을</a:t>
            </a:r>
            <a:r>
              <a:rPr kumimoji="1" lang="ko-KR" altLang="en-US" sz="2000"/>
              <a:t> 삭제한다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B3CE27-1E4B-D641-AD87-E704BB395F6A}"/>
              </a:ext>
            </a:extLst>
          </p:cNvPr>
          <p:cNvCxnSpPr>
            <a:cxnSpLocks/>
          </p:cNvCxnSpPr>
          <p:nvPr/>
        </p:nvCxnSpPr>
        <p:spPr>
          <a:xfrm flipV="1">
            <a:off x="5387788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5076EB2-A238-3B43-B22E-0AFD19DF18F9}"/>
              </a:ext>
            </a:extLst>
          </p:cNvPr>
          <p:cNvCxnSpPr>
            <a:cxnSpLocks/>
          </p:cNvCxnSpPr>
          <p:nvPr/>
        </p:nvCxnSpPr>
        <p:spPr>
          <a:xfrm flipH="1">
            <a:off x="2877671" y="2799533"/>
            <a:ext cx="1228164" cy="12922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448E75A-3A6D-B343-B308-173AC46D65DF}"/>
              </a:ext>
            </a:extLst>
          </p:cNvPr>
          <p:cNvCxnSpPr>
            <a:cxnSpLocks/>
          </p:cNvCxnSpPr>
          <p:nvPr/>
        </p:nvCxnSpPr>
        <p:spPr>
          <a:xfrm>
            <a:off x="2940424" y="2799533"/>
            <a:ext cx="1165411" cy="12589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74423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사용자 </a:t>
            </a:r>
            <a:r>
              <a:rPr kumimoji="1" lang="en-US" altLang="ko-KR" sz="2000"/>
              <a:t>A</a:t>
            </a:r>
            <a:r>
              <a:rPr kumimoji="1" lang="ko-KR" altLang="en-US" sz="2000"/>
              <a:t>는 스크롤을 내려서 두번째 스크롤을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기준점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=5</a:t>
            </a:r>
            <a:r>
              <a:rPr kumimoji="1" lang="ko-KR" altLang="en-US" sz="2000"/>
              <a:t> 미만의 데이터를 조회하는 것이다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B3CE27-1E4B-D641-AD87-E704BB395F6A}"/>
              </a:ext>
            </a:extLst>
          </p:cNvPr>
          <p:cNvCxnSpPr>
            <a:cxnSpLocks/>
          </p:cNvCxnSpPr>
          <p:nvPr/>
        </p:nvCxnSpPr>
        <p:spPr>
          <a:xfrm flipV="1">
            <a:off x="5387788" y="4091781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5076EB2-A238-3B43-B22E-0AFD19DF18F9}"/>
              </a:ext>
            </a:extLst>
          </p:cNvPr>
          <p:cNvCxnSpPr>
            <a:cxnSpLocks/>
          </p:cNvCxnSpPr>
          <p:nvPr/>
        </p:nvCxnSpPr>
        <p:spPr>
          <a:xfrm flipH="1">
            <a:off x="2877671" y="2799533"/>
            <a:ext cx="1228164" cy="12922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448E75A-3A6D-B343-B308-173AC46D65DF}"/>
              </a:ext>
            </a:extLst>
          </p:cNvPr>
          <p:cNvCxnSpPr>
            <a:cxnSpLocks/>
          </p:cNvCxnSpPr>
          <p:nvPr/>
        </p:nvCxnSpPr>
        <p:spPr>
          <a:xfrm>
            <a:off x="2940424" y="2799533"/>
            <a:ext cx="1165411" cy="12589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0957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3BB91-850B-4647-AB72-BE29891B4AE6}"/>
              </a:ext>
            </a:extLst>
          </p:cNvPr>
          <p:cNvSpPr txBox="1"/>
          <p:nvPr/>
        </p:nvSpPr>
        <p:spPr>
          <a:xfrm>
            <a:off x="4650315" y="2158890"/>
            <a:ext cx="29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board_id</a:t>
            </a:r>
            <a:r>
              <a:rPr kumimoji="1" lang="en-US" altLang="ko-KR"/>
              <a:t>,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인덱스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A28E1-722B-D344-AC3F-2B07272BC3CA}"/>
              </a:ext>
            </a:extLst>
          </p:cNvPr>
          <p:cNvSpPr txBox="1"/>
          <p:nvPr/>
        </p:nvSpPr>
        <p:spPr>
          <a:xfrm>
            <a:off x="-85662" y="462916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err="1"/>
              <a:t>게시글의</a:t>
            </a:r>
            <a:r>
              <a:rPr kumimoji="1" lang="ko-KR" altLang="en-US" sz="2000"/>
              <a:t> 누락 없이 다음 페이지가 조회될 수 있었다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기준점을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=2</a:t>
            </a:r>
            <a:r>
              <a:rPr kumimoji="1" lang="ko-KR" altLang="en-US" sz="2000"/>
              <a:t>로 변경한다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다음 페이지에서도 위 기준점을 활용하여 반복 조회할 수 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1FA44FD0-DF96-E449-AE53-C044B857CACB}"/>
              </a:ext>
            </a:extLst>
          </p:cNvPr>
          <p:cNvGraphicFramePr>
            <a:graphicFrameLocks noGrp="1"/>
          </p:cNvGraphicFramePr>
          <p:nvPr/>
        </p:nvGraphicFramePr>
        <p:xfrm>
          <a:off x="1604185" y="2766218"/>
          <a:ext cx="8812305" cy="132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713">
                  <a:extLst>
                    <a:ext uri="{9D8B030D-6E8A-4147-A177-3AD203B41FA5}">
                      <a16:colId xmlns:a16="http://schemas.microsoft.com/office/drawing/2014/main" val="2224106979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2160202615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611660992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09416104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364607183"/>
                    </a:ext>
                  </a:extLst>
                </a:gridCol>
                <a:gridCol w="1267713">
                  <a:extLst>
                    <a:ext uri="{9D8B030D-6E8A-4147-A177-3AD203B41FA5}">
                      <a16:colId xmlns:a16="http://schemas.microsoft.com/office/drawing/2014/main" val="1747932521"/>
                    </a:ext>
                  </a:extLst>
                </a:gridCol>
                <a:gridCol w="1206027">
                  <a:extLst>
                    <a:ext uri="{9D8B030D-6E8A-4147-A177-3AD203B41FA5}">
                      <a16:colId xmlns:a16="http://schemas.microsoft.com/office/drawing/2014/main" val="2420782137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=7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=6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=4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=2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r>
                        <a:rPr lang="en-US" altLang="ko-KR" sz="1400"/>
                        <a:t>=1</a:t>
                      </a:r>
                    </a:p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632057"/>
                  </a:ext>
                </a:extLst>
              </a:tr>
            </a:tbl>
          </a:graphicData>
        </a:graphic>
      </p:graphicFrame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E33F77C-90A2-6D45-AEB3-860C98540605}"/>
              </a:ext>
            </a:extLst>
          </p:cNvPr>
          <p:cNvCxnSpPr>
            <a:cxnSpLocks/>
          </p:cNvCxnSpPr>
          <p:nvPr/>
        </p:nvCxnSpPr>
        <p:spPr>
          <a:xfrm flipH="1">
            <a:off x="2877671" y="2799533"/>
            <a:ext cx="1228164" cy="12922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7C7EB3-FE19-BB4D-AC26-ADA943432F5E}"/>
              </a:ext>
            </a:extLst>
          </p:cNvPr>
          <p:cNvCxnSpPr>
            <a:cxnSpLocks/>
          </p:cNvCxnSpPr>
          <p:nvPr/>
        </p:nvCxnSpPr>
        <p:spPr>
          <a:xfrm>
            <a:off x="2940424" y="2799533"/>
            <a:ext cx="1165411" cy="12589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057B9B-79DE-8844-A8DE-0B285673204C}"/>
              </a:ext>
            </a:extLst>
          </p:cNvPr>
          <p:cNvCxnSpPr>
            <a:cxnSpLocks/>
          </p:cNvCxnSpPr>
          <p:nvPr/>
        </p:nvCxnSpPr>
        <p:spPr>
          <a:xfrm flipV="1">
            <a:off x="9188823" y="4058467"/>
            <a:ext cx="0" cy="3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4813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이러한 방식으로</a:t>
            </a:r>
            <a:r>
              <a:rPr kumimoji="1" lang="en-US" altLang="ko-KR"/>
              <a:t>, </a:t>
            </a:r>
            <a:r>
              <a:rPr kumimoji="1" lang="ko-KR" altLang="en-US"/>
              <a:t>무한 스크롤에 적합한 </a:t>
            </a:r>
            <a:r>
              <a:rPr kumimoji="1" lang="ko-KR" altLang="en-US" err="1"/>
              <a:t>페이징을</a:t>
            </a:r>
            <a:r>
              <a:rPr kumimoji="1" lang="ko-KR" altLang="en-US"/>
              <a:t> 만들어볼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쿼리는 어떻게 만들어질까</a:t>
            </a:r>
            <a:r>
              <a:rPr kumimoji="1" lang="en-US" altLang="ko-KR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첫 페이지를 조회한 </a:t>
            </a:r>
            <a:r>
              <a:rPr kumimoji="1" lang="en-US" altLang="ko-KR"/>
              <a:t>Client</a:t>
            </a:r>
            <a:r>
              <a:rPr kumimoji="1" lang="ko-KR" altLang="en-US"/>
              <a:t>는 마지막 조회한 데이터의 기준점을 알고 있다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다음 페이지를 불러올 때 마지막 조회한 데이터의 기준점을 </a:t>
            </a:r>
            <a:r>
              <a:rPr kumimoji="1" lang="ko-KR" altLang="en-US" err="1"/>
              <a:t>파라미터로</a:t>
            </a:r>
            <a:r>
              <a:rPr kumimoji="1" lang="ko-KR" altLang="en-US"/>
              <a:t> 전달한다면</a:t>
            </a:r>
            <a:r>
              <a:rPr kumimoji="1" lang="en-US" altLang="ko-KR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데이터베이스에서는 기준점으로 쿼리를 수행한다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이 때</a:t>
            </a:r>
            <a:r>
              <a:rPr kumimoji="1" lang="en-US" altLang="ko-KR"/>
              <a:t>, </a:t>
            </a:r>
            <a:r>
              <a:rPr kumimoji="1" lang="ko-KR" altLang="en-US"/>
              <a:t>기준점에 생성된 인덱스를 통해 로그 시간에 접근할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즉</a:t>
            </a:r>
            <a:r>
              <a:rPr kumimoji="1" lang="en-US" altLang="ko-KR"/>
              <a:t>, offset</a:t>
            </a:r>
            <a:r>
              <a:rPr kumimoji="1" lang="ko-KR" altLang="en-US"/>
              <a:t>만큼 </a:t>
            </a:r>
            <a:r>
              <a:rPr kumimoji="1" lang="en-US" altLang="ko-KR"/>
              <a:t>scan</a:t>
            </a:r>
            <a:r>
              <a:rPr kumimoji="1" lang="ko-KR" altLang="en-US"/>
              <a:t>하는 과정이 필요하지 않다</a:t>
            </a:r>
            <a:r>
              <a:rPr kumimoji="1" lang="en-US" altLang="ko-KR"/>
              <a:t>. limit </a:t>
            </a:r>
            <a:r>
              <a:rPr kumimoji="1" lang="ko-KR" altLang="en-US"/>
              <a:t>개수를 즉시 추출할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</a:t>
            </a:r>
            <a:r>
              <a:rPr kumimoji="1" lang="ko-KR" altLang="en-US"/>
              <a:t>아무리 </a:t>
            </a:r>
            <a:r>
              <a:rPr kumimoji="1" lang="ko-KR" altLang="en-US" err="1"/>
              <a:t>뒷</a:t>
            </a:r>
            <a:r>
              <a:rPr kumimoji="1" lang="ko-KR" altLang="en-US"/>
              <a:t> 페이지로 가더라도</a:t>
            </a:r>
            <a:r>
              <a:rPr kumimoji="1" lang="en-US" altLang="ko-KR"/>
              <a:t>, </a:t>
            </a:r>
            <a:r>
              <a:rPr kumimoji="1" lang="ko-KR" altLang="en-US"/>
              <a:t>균등한 속도를 보장할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949466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1</a:t>
            </a:r>
            <a:r>
              <a:rPr kumimoji="1" lang="ko-KR" altLang="en-US"/>
              <a:t>번 페이지</a:t>
            </a: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select * from article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{</a:t>
            </a:r>
            <a:r>
              <a:rPr kumimoji="1" lang="en-US" altLang="ko-KR" err="1"/>
              <a:t>board_id</a:t>
            </a:r>
            <a:r>
              <a:rPr kumimoji="1" lang="en-US" altLang="ko-KR"/>
              <a:t>}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order by </a:t>
            </a:r>
            <a:r>
              <a:rPr kumimoji="1" lang="en-US" altLang="ko-KR" err="1"/>
              <a:t>article_id</a:t>
            </a:r>
            <a:r>
              <a:rPr kumimoji="1" lang="en-US" altLang="ko-KR"/>
              <a:t> desc limit 30;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2</a:t>
            </a:r>
            <a:r>
              <a:rPr kumimoji="1" lang="ko-KR" altLang="en-US"/>
              <a:t>번 페이지 이상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기준점 </a:t>
            </a:r>
            <a:r>
              <a:rPr kumimoji="1" lang="en-US" altLang="ko-KR"/>
              <a:t>= {</a:t>
            </a:r>
            <a:r>
              <a:rPr kumimoji="1" lang="en-US" altLang="ko-KR" err="1"/>
              <a:t>last_article_id</a:t>
            </a:r>
            <a:r>
              <a:rPr kumimoji="1" lang="en-US" altLang="ko-KR"/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select * from article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where </a:t>
            </a:r>
            <a:r>
              <a:rPr kumimoji="1" lang="en-US" altLang="ko-KR" err="1"/>
              <a:t>board_id</a:t>
            </a:r>
            <a:r>
              <a:rPr kumimoji="1" lang="en-US" altLang="ko-KR"/>
              <a:t> = {</a:t>
            </a:r>
            <a:r>
              <a:rPr kumimoji="1" lang="en-US" altLang="ko-KR" err="1"/>
              <a:t>board_id</a:t>
            </a:r>
            <a:r>
              <a:rPr kumimoji="1" lang="en-US" altLang="ko-KR"/>
              <a:t>} and </a:t>
            </a:r>
            <a:r>
              <a:rPr kumimoji="1" lang="en-US" altLang="ko-KR" b="1" err="1"/>
              <a:t>article_id</a:t>
            </a:r>
            <a:r>
              <a:rPr kumimoji="1" lang="en-US" altLang="ko-KR" b="1"/>
              <a:t> &lt; {</a:t>
            </a:r>
            <a:r>
              <a:rPr kumimoji="1" lang="en-US" altLang="ko-KR" b="1" err="1"/>
              <a:t>last_article_id</a:t>
            </a:r>
            <a:r>
              <a:rPr kumimoji="1" lang="en-US" altLang="ko-KR" b="1"/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order by </a:t>
            </a:r>
            <a:r>
              <a:rPr kumimoji="1" lang="en-US" altLang="ko-KR" err="1"/>
              <a:t>article_id</a:t>
            </a:r>
            <a:r>
              <a:rPr kumimoji="1" lang="en-US" altLang="ko-KR"/>
              <a:t> desc limit 30;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위 쿼리를 이용하여 </a:t>
            </a:r>
            <a:r>
              <a:rPr kumimoji="1" lang="en-US" altLang="ko-KR"/>
              <a:t>1</a:t>
            </a:r>
            <a:r>
              <a:rPr kumimoji="1" lang="ko-KR" altLang="en-US"/>
              <a:t>번 게시판의 </a:t>
            </a:r>
            <a:r>
              <a:rPr kumimoji="1" lang="ko-KR" altLang="en-US" err="1"/>
              <a:t>게시글</a:t>
            </a:r>
            <a:r>
              <a:rPr kumimoji="1" lang="ko-KR" altLang="en-US"/>
              <a:t> 목록을 조회해보자</a:t>
            </a:r>
            <a:r>
              <a:rPr kumimoji="1" lang="en-US" altLang="ko-KR"/>
              <a:t>!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75352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85662" y="462916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첫번째 페이지를 조회하고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조회된 데이터의 마지막 </a:t>
            </a:r>
            <a:r>
              <a:rPr kumimoji="1" lang="ko-KR" altLang="en-US" sz="2000" err="1"/>
              <a:t>게시글의</a:t>
            </a:r>
            <a:r>
              <a:rPr kumimoji="1" lang="ko-KR" altLang="en-US" sz="2000"/>
              <a:t>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=1287053283053019871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얻었다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Query Plan</a:t>
            </a:r>
            <a:r>
              <a:rPr kumimoji="1" lang="ko-KR" altLang="en-US" sz="2000"/>
              <a:t>에서도 </a:t>
            </a:r>
            <a:r>
              <a:rPr kumimoji="1" lang="en-US" altLang="ko-KR" sz="2000" err="1"/>
              <a:t>idx_board_id_article_id</a:t>
            </a:r>
            <a:r>
              <a:rPr kumimoji="1" lang="en-US" altLang="ko-KR" sz="2000"/>
              <a:t> </a:t>
            </a:r>
            <a:r>
              <a:rPr kumimoji="1" lang="ko-KR" altLang="en-US" sz="2000"/>
              <a:t>인덱스가 사용된 것을 확인할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이를 이용하여 두번째 페이지를 조회해보자</a:t>
            </a:r>
            <a:r>
              <a:rPr kumimoji="1" lang="en-US" altLang="ko-KR" sz="20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9693E-4201-A641-85DB-BFA4E142E604}"/>
              </a:ext>
            </a:extLst>
          </p:cNvPr>
          <p:cNvSpPr txBox="1"/>
          <p:nvPr/>
        </p:nvSpPr>
        <p:spPr>
          <a:xfrm>
            <a:off x="838200" y="1454813"/>
            <a:ext cx="3643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/>
              <a:t>select * from article</a:t>
            </a:r>
          </a:p>
          <a:p>
            <a:r>
              <a:rPr lang="en" altLang="ko-KR"/>
              <a:t>where </a:t>
            </a:r>
            <a:r>
              <a:rPr lang="en" altLang="ko-KR" err="1"/>
              <a:t>board_id</a:t>
            </a:r>
            <a:r>
              <a:rPr lang="en" altLang="ko-KR"/>
              <a:t> = 1 </a:t>
            </a:r>
          </a:p>
          <a:p>
            <a:r>
              <a:rPr lang="en" altLang="ko-KR"/>
              <a:t>order by </a:t>
            </a:r>
            <a:r>
              <a:rPr lang="en" altLang="ko-KR" err="1"/>
              <a:t>article_id</a:t>
            </a:r>
            <a:r>
              <a:rPr lang="en" altLang="ko-KR"/>
              <a:t> desc limit 30; </a:t>
            </a:r>
          </a:p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27D00A-A170-6340-82E1-AC2B3E21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9" y="2525538"/>
            <a:ext cx="4640620" cy="550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ECFB8D-F219-8D4D-950E-0DD1EA56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53" y="2454461"/>
            <a:ext cx="4905176" cy="550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B5E10-C71D-8941-8AE3-0BDEB516F570}"/>
              </a:ext>
            </a:extLst>
          </p:cNvPr>
          <p:cNvSpPr txBox="1"/>
          <p:nvPr/>
        </p:nvSpPr>
        <p:spPr>
          <a:xfrm>
            <a:off x="6918231" y="1788704"/>
            <a:ext cx="366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기준점</a:t>
            </a:r>
            <a:endParaRPr kumimoji="1" lang="en-US" altLang="ko-KR"/>
          </a:p>
          <a:p>
            <a:pPr algn="ctr"/>
            <a:r>
              <a:rPr kumimoji="1" lang="ko-KR" altLang="en-US"/>
              <a:t>조회된 데이터의 마지막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E3912-D45E-7448-A68A-50AD80A36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" y="3326041"/>
            <a:ext cx="12066340" cy="911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3F2767-FF34-F447-8848-F583CA984248}"/>
              </a:ext>
            </a:extLst>
          </p:cNvPr>
          <p:cNvSpPr/>
          <p:nvPr/>
        </p:nvSpPr>
        <p:spPr>
          <a:xfrm flipH="1">
            <a:off x="6202017" y="3839899"/>
            <a:ext cx="1967948" cy="230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6661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단일 애플리케이션은 커질수록 관리가 어려워질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단일 서버가 </a:t>
            </a:r>
            <a:r>
              <a:rPr kumimoji="1" lang="ko-KR" altLang="en-US" err="1"/>
              <a:t>처리해야할</a:t>
            </a:r>
            <a:r>
              <a:rPr kumimoji="1" lang="ko-KR" altLang="en-US"/>
              <a:t> 트래픽이 너무 많아지면</a:t>
            </a:r>
            <a:r>
              <a:rPr kumimoji="1" lang="en-US" altLang="ko-KR"/>
              <a:t>, </a:t>
            </a:r>
            <a:r>
              <a:rPr kumimoji="1" lang="ko-KR" altLang="en-US"/>
              <a:t>리소스가 부족할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시스템이 커질수록 애플리케이션의 유지보수가 어려워질 수도 있기 때문이다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외에도 다양한 문제가 발생할 수 있지만</a:t>
            </a:r>
            <a:r>
              <a:rPr kumimoji="1" lang="en-US" altLang="ko-KR"/>
              <a:t>, </a:t>
            </a:r>
            <a:r>
              <a:rPr kumimoji="1" lang="ko-KR" altLang="en-US"/>
              <a:t>이러한 시스템 구조에 대한 문제는 본 강의에서 다시 살펴본다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985352" y="2724580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365458" y="2418281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31760" y="2418281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85656"/>
              </p:ext>
            </p:extLst>
          </p:nvPr>
        </p:nvGraphicFramePr>
        <p:xfrm>
          <a:off x="6548305" y="1862021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662C3-B06F-D842-882F-DDB2BE846C6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65458" y="2072080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365458" y="2418281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659310" y="2418281"/>
            <a:ext cx="1222693" cy="87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38702"/>
              </p:ext>
            </p:extLst>
          </p:nvPr>
        </p:nvGraphicFramePr>
        <p:xfrm>
          <a:off x="9065003" y="1867101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57379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687731" y="222442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251270" y="223372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EEF548-C675-C044-BE7C-E00B6E729825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>
            <a:off x="5365458" y="4176811"/>
            <a:ext cx="118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1F7FCFF-DA6E-3649-9156-3B45C469983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8031760" y="4176811"/>
            <a:ext cx="1033243" cy="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B051501E-CA99-9B44-9EE1-0B3384E2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78749"/>
              </p:ext>
            </p:extLst>
          </p:nvPr>
        </p:nvGraphicFramePr>
        <p:xfrm>
          <a:off x="6548305" y="3620551"/>
          <a:ext cx="148345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Spring Boot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9DBF67-8175-D54B-B310-3594ECCB2E5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365458" y="3830610"/>
            <a:ext cx="1182847" cy="34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068D429-AE95-314B-B5D9-BA8A69AB97B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365458" y="4176811"/>
            <a:ext cx="1182847" cy="35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21AB70AA-A355-D242-AB40-ACBDCF90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67493"/>
              </p:ext>
            </p:extLst>
          </p:nvPr>
        </p:nvGraphicFramePr>
        <p:xfrm>
          <a:off x="9065003" y="3625631"/>
          <a:ext cx="1483455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29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Database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B2B8AE1-2E5C-1343-8C0D-28EC5A9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55713"/>
              </p:ext>
            </p:extLst>
          </p:nvPr>
        </p:nvGraphicFramePr>
        <p:xfrm>
          <a:off x="3882003" y="363833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B74AC2-711A-9F4C-9668-20FFA782CB77}"/>
              </a:ext>
            </a:extLst>
          </p:cNvPr>
          <p:cNvSpPr/>
          <p:nvPr/>
        </p:nvSpPr>
        <p:spPr>
          <a:xfrm>
            <a:off x="5687731" y="398295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DC5D01-02D7-E945-8288-3CE06D899292}"/>
              </a:ext>
            </a:extLst>
          </p:cNvPr>
          <p:cNvSpPr/>
          <p:nvPr/>
        </p:nvSpPr>
        <p:spPr>
          <a:xfrm>
            <a:off x="8251270" y="399225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D62A4-178B-114D-A146-0B53FD45F39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59310" y="3288484"/>
            <a:ext cx="1222693" cy="88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BAEAFB-89C1-364A-973E-9BBA7051CFE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6922" y="3278254"/>
            <a:ext cx="432388" cy="1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DF4646-73FC-1F42-B20A-B36A8DA307D8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21952984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85662" y="462916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이번에도 인덱스를 사용하여 두번째 페이지가 빠르게 조회되었다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새로운 기준점 </a:t>
            </a:r>
            <a:r>
              <a:rPr kumimoji="1" lang="en-US" altLang="ko-KR" sz="2000" err="1"/>
              <a:t>article_id</a:t>
            </a:r>
            <a:r>
              <a:rPr kumimoji="1" lang="en-US" altLang="ko-KR" sz="2000"/>
              <a:t>=1287053283053019841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이용하여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다음 페이지들도 반복해서 조회할 수 있다</a:t>
            </a:r>
            <a:r>
              <a:rPr kumimoji="1" lang="en-US" altLang="ko-KR" sz="20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9693E-4201-A641-85DB-BFA4E142E604}"/>
              </a:ext>
            </a:extLst>
          </p:cNvPr>
          <p:cNvSpPr txBox="1"/>
          <p:nvPr/>
        </p:nvSpPr>
        <p:spPr>
          <a:xfrm>
            <a:off x="453769" y="1340444"/>
            <a:ext cx="4848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/>
              <a:t>select * from article</a:t>
            </a:r>
          </a:p>
          <a:p>
            <a:r>
              <a:rPr lang="en" altLang="ko-KR"/>
              <a:t>where </a:t>
            </a:r>
            <a:r>
              <a:rPr lang="en" altLang="ko-KR" err="1"/>
              <a:t>board_id</a:t>
            </a:r>
            <a:r>
              <a:rPr lang="en" altLang="ko-KR"/>
              <a:t> = 1 and</a:t>
            </a:r>
          </a:p>
          <a:p>
            <a:r>
              <a:rPr lang="en" altLang="ko-KR"/>
              <a:t>	</a:t>
            </a:r>
            <a:r>
              <a:rPr lang="en" altLang="ko-KR" err="1"/>
              <a:t>article_id</a:t>
            </a:r>
            <a:r>
              <a:rPr lang="en" altLang="ko-KR"/>
              <a:t> &lt; 1287053283053019871 </a:t>
            </a:r>
          </a:p>
          <a:p>
            <a:r>
              <a:rPr lang="en" altLang="ko-KR"/>
              <a:t>order by </a:t>
            </a:r>
            <a:r>
              <a:rPr lang="en" altLang="ko-KR" err="1"/>
              <a:t>article_id</a:t>
            </a:r>
            <a:r>
              <a:rPr lang="en" altLang="ko-KR"/>
              <a:t> desc limit 30;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27D00A-A170-6340-82E1-AC2B3E21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9" y="2525538"/>
            <a:ext cx="4640620" cy="55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B5E10-C71D-8941-8AE3-0BDEB516F570}"/>
              </a:ext>
            </a:extLst>
          </p:cNvPr>
          <p:cNvSpPr txBox="1"/>
          <p:nvPr/>
        </p:nvSpPr>
        <p:spPr>
          <a:xfrm>
            <a:off x="6918231" y="1788704"/>
            <a:ext cx="366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기준점</a:t>
            </a:r>
            <a:endParaRPr kumimoji="1" lang="en-US" altLang="ko-KR"/>
          </a:p>
          <a:p>
            <a:pPr algn="ctr"/>
            <a:r>
              <a:rPr kumimoji="1" lang="ko-KR" altLang="en-US"/>
              <a:t>조회된 데이터의 마지막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E3912-D45E-7448-A68A-50AD80A3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" y="3326041"/>
            <a:ext cx="12066340" cy="9116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EF1DA1-AF00-5F46-B91D-18AEDC723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41" y="2581694"/>
            <a:ext cx="5068798" cy="4407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6E71C1-1FCC-C045-AB42-30B297AF13E0}"/>
              </a:ext>
            </a:extLst>
          </p:cNvPr>
          <p:cNvSpPr/>
          <p:nvPr/>
        </p:nvSpPr>
        <p:spPr>
          <a:xfrm flipH="1">
            <a:off x="6216641" y="3839899"/>
            <a:ext cx="1983142" cy="230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35273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85662" y="462916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그렇다면</a:t>
            </a:r>
            <a:r>
              <a:rPr kumimoji="1" lang="en-US" altLang="ko-KR" sz="2000"/>
              <a:t>, </a:t>
            </a:r>
            <a:r>
              <a:rPr kumimoji="1" lang="ko-KR" altLang="en-US" sz="2000"/>
              <a:t>마지막 페이지도 정말 빠를까</a:t>
            </a:r>
            <a:r>
              <a:rPr kumimoji="1" lang="en-US" altLang="ko-KR" sz="2000"/>
              <a:t>?</a:t>
            </a:r>
          </a:p>
          <a:p>
            <a:pPr algn="ctr"/>
            <a:r>
              <a:rPr kumimoji="1" lang="ko-KR" altLang="en-US" sz="2000"/>
              <a:t>직접 확인해보자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위 쿼리로 마지막 페이지의 기준점을</a:t>
            </a:r>
            <a:r>
              <a:rPr kumimoji="1" lang="en-US" altLang="ko-KR" sz="2000"/>
              <a:t> </a:t>
            </a:r>
            <a:r>
              <a:rPr kumimoji="1" lang="ko-KR" altLang="en-US" sz="2000"/>
              <a:t>임의로 찾아본다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 err="1"/>
              <a:t>article_id</a:t>
            </a:r>
            <a:r>
              <a:rPr kumimoji="1" lang="en-US" altLang="ko-KR" sz="2000"/>
              <a:t>=1287044796076007444</a:t>
            </a:r>
          </a:p>
          <a:p>
            <a:pPr algn="ctr"/>
            <a:r>
              <a:rPr kumimoji="1" lang="ko-KR" altLang="en-US" sz="2000"/>
              <a:t>위 기준점으로 마지막 페이지를 쿼리해보자</a:t>
            </a:r>
            <a:r>
              <a:rPr kumimoji="1" lang="en-US" altLang="ko-KR" sz="20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9693E-4201-A641-85DB-BFA4E142E604}"/>
              </a:ext>
            </a:extLst>
          </p:cNvPr>
          <p:cNvSpPr txBox="1"/>
          <p:nvPr/>
        </p:nvSpPr>
        <p:spPr>
          <a:xfrm>
            <a:off x="1552477" y="2143249"/>
            <a:ext cx="2960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/>
              <a:t>select </a:t>
            </a:r>
            <a:r>
              <a:rPr lang="en" altLang="ko-KR" err="1"/>
              <a:t>article_id</a:t>
            </a:r>
            <a:endParaRPr lang="en" altLang="ko-KR"/>
          </a:p>
          <a:p>
            <a:pPr lvl="1"/>
            <a:r>
              <a:rPr lang="en" altLang="ko-KR"/>
              <a:t>from article</a:t>
            </a:r>
          </a:p>
          <a:p>
            <a:pPr lvl="1"/>
            <a:r>
              <a:rPr lang="en" altLang="ko-KR"/>
              <a:t>where </a:t>
            </a:r>
            <a:r>
              <a:rPr lang="en" altLang="ko-KR" err="1"/>
              <a:t>board_id</a:t>
            </a:r>
            <a:r>
              <a:rPr lang="en" altLang="ko-KR"/>
              <a:t> = 1</a:t>
            </a:r>
          </a:p>
          <a:p>
            <a:pPr lvl="1"/>
            <a:r>
              <a:rPr lang="en" altLang="ko-KR"/>
              <a:t>order by 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endParaRPr lang="en" altLang="ko-KR"/>
          </a:p>
          <a:p>
            <a:pPr lvl="1"/>
            <a:r>
              <a:rPr lang="en" altLang="ko-KR"/>
              <a:t>limit 1 offset 30;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3EAD6-33E1-B841-818A-EDBD729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4" y="1771065"/>
            <a:ext cx="3216088" cy="2353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384C0D-31A1-E348-AF22-B526CDBA4F3D}"/>
              </a:ext>
            </a:extLst>
          </p:cNvPr>
          <p:cNvSpPr/>
          <p:nvPr/>
        </p:nvSpPr>
        <p:spPr>
          <a:xfrm flipH="1">
            <a:off x="4921492" y="3620577"/>
            <a:ext cx="2115411" cy="325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17735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C6773-DE45-2943-8B3F-EE43CCCC7367}"/>
              </a:ext>
            </a:extLst>
          </p:cNvPr>
          <p:cNvSpPr txBox="1"/>
          <p:nvPr/>
        </p:nvSpPr>
        <p:spPr>
          <a:xfrm>
            <a:off x="-85662" y="462916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마지막 페이지도 즉시 조회되었다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기준점을 인덱스에서 로그 시간에 즉시 찾을 수 있으므로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아무리 </a:t>
            </a:r>
            <a:r>
              <a:rPr kumimoji="1" lang="ko-KR" altLang="en-US" sz="2000" err="1"/>
              <a:t>뒷</a:t>
            </a:r>
            <a:r>
              <a:rPr kumimoji="1" lang="ko-KR" altLang="en-US" sz="2000"/>
              <a:t> 페이지를 가더라도 균등한 조회 속도가 보장되는 것이다</a:t>
            </a:r>
            <a:r>
              <a:rPr kumimoji="1" lang="en-US" altLang="ko-KR" sz="20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7B134-E6E5-C24E-BE3A-D7C46E92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87" y="3153709"/>
            <a:ext cx="4640620" cy="550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65669-C7B6-7743-8F7A-8B7FBB4BCD03}"/>
              </a:ext>
            </a:extLst>
          </p:cNvPr>
          <p:cNvSpPr txBox="1"/>
          <p:nvPr/>
        </p:nvSpPr>
        <p:spPr>
          <a:xfrm>
            <a:off x="3213072" y="1900471"/>
            <a:ext cx="4930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/>
              <a:t>select * from article</a:t>
            </a:r>
          </a:p>
          <a:p>
            <a:r>
              <a:rPr lang="en" altLang="ko-KR"/>
              <a:t>where </a:t>
            </a:r>
            <a:r>
              <a:rPr lang="en" altLang="ko-KR" err="1"/>
              <a:t>board_id</a:t>
            </a:r>
            <a:r>
              <a:rPr lang="en" altLang="ko-KR"/>
              <a:t> = 1 and</a:t>
            </a:r>
          </a:p>
          <a:p>
            <a:r>
              <a:rPr lang="en" altLang="ko-KR"/>
              <a:t>	</a:t>
            </a:r>
            <a:r>
              <a:rPr lang="en" altLang="ko-KR" err="1"/>
              <a:t>article_id</a:t>
            </a:r>
            <a:r>
              <a:rPr lang="en" altLang="ko-KR"/>
              <a:t> &lt; </a:t>
            </a:r>
            <a:r>
              <a:rPr kumimoji="1" lang="en-US" altLang="ko-KR"/>
              <a:t>1287044796076007444</a:t>
            </a:r>
            <a:r>
              <a:rPr lang="en" altLang="ko-KR"/>
              <a:t> </a:t>
            </a:r>
          </a:p>
          <a:p>
            <a:r>
              <a:rPr lang="en" altLang="ko-KR"/>
              <a:t>order by </a:t>
            </a:r>
            <a:r>
              <a:rPr lang="en" altLang="ko-KR" err="1"/>
              <a:t>article_id</a:t>
            </a:r>
            <a:r>
              <a:rPr lang="en" altLang="ko-KR"/>
              <a:t> desc limit 30;</a:t>
            </a:r>
          </a:p>
        </p:txBody>
      </p:sp>
    </p:spTree>
    <p:extLst>
      <p:ext uri="{BB962C8B-B14F-4D97-AF65-F5344CB8AC3E}">
        <p14:creationId xmlns:p14="http://schemas.microsoft.com/office/powerpoint/2010/main" val="373730601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6E2B68-6CC7-004D-AC6A-5C3B10BA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50C43-EF15-D741-8067-0447E420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3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무한 스크롤에서는 스크롤을 내려야 다음 페이지로 이동한다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몇 페이지까지 있는지 알 수 없으므로</a:t>
            </a:r>
            <a:r>
              <a:rPr kumimoji="1" lang="en-US" altLang="ko-KR"/>
              <a:t>, </a:t>
            </a:r>
            <a:r>
              <a:rPr kumimoji="1" lang="ko-KR" altLang="en-US"/>
              <a:t>이동 가능한 페이지 번호 활성화를 위한 </a:t>
            </a:r>
            <a:r>
              <a:rPr kumimoji="1" lang="ko-KR" altLang="en-US" err="1"/>
              <a:t>게시글</a:t>
            </a:r>
            <a:r>
              <a:rPr kumimoji="1" lang="ko-KR" altLang="en-US"/>
              <a:t> 개수는 필요하지 않다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인덱스에 대한 개념과 무한 스크롤의 동작 특성을 바탕으로 쿼리를 만들어볼 수 있었다</a:t>
            </a:r>
            <a:r>
              <a:rPr kumimoji="1" lang="en-US" altLang="ko-KR"/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5924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/>
          </a:bodyPr>
          <a:lstStyle/>
          <a:p>
            <a:r>
              <a:rPr kumimoji="1" lang="en-US" altLang="ko-KR" b="1"/>
              <a:t>DB </a:t>
            </a:r>
            <a:r>
              <a:rPr kumimoji="1" lang="en-US" altLang="ko-KR" b="1" err="1"/>
              <a:t>auto_increment</a:t>
            </a:r>
            <a:endParaRPr kumimoji="1" lang="en-US" altLang="ko-KR" b="1"/>
          </a:p>
          <a:p>
            <a:endParaRPr kumimoji="1" lang="en-US" altLang="ko-KR" b="1"/>
          </a:p>
          <a:p>
            <a:r>
              <a:rPr kumimoji="1" lang="ko-KR" altLang="en-US" b="1"/>
              <a:t>유니크 문자열 또는 숫자</a:t>
            </a:r>
            <a:endParaRPr kumimoji="1" lang="en-US" altLang="ko-KR" b="1"/>
          </a:p>
          <a:p>
            <a:endParaRPr kumimoji="1" lang="en-US" altLang="ko-KR" b="1"/>
          </a:p>
          <a:p>
            <a:r>
              <a:rPr kumimoji="1" lang="ko-KR" altLang="en-US" b="1"/>
              <a:t>유니크 정렬 문자열</a:t>
            </a:r>
            <a:endParaRPr kumimoji="1" lang="en-US" altLang="ko-KR" b="1"/>
          </a:p>
          <a:p>
            <a:endParaRPr kumimoji="1" lang="en-US" altLang="ko-KR" b="1"/>
          </a:p>
          <a:p>
            <a:r>
              <a:rPr kumimoji="1" lang="ko-KR" altLang="en-US" b="1"/>
              <a:t>유니크 정렬 숫자</a:t>
            </a:r>
            <a:endParaRPr kumimoji="1" lang="en-US" altLang="ko-KR" b="1"/>
          </a:p>
        </p:txBody>
      </p:sp>
    </p:spTree>
    <p:extLst>
      <p:ext uri="{BB962C8B-B14F-4D97-AF65-F5344CB8AC3E}">
        <p14:creationId xmlns:p14="http://schemas.microsoft.com/office/powerpoint/2010/main" val="239067840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 </a:t>
            </a:r>
            <a:r>
              <a:rPr kumimoji="1" lang="en-US" altLang="ko-KR" sz="4000"/>
              <a:t>- DB </a:t>
            </a:r>
            <a:r>
              <a:rPr kumimoji="1" lang="en-US" altLang="ko-KR" sz="4000" err="1"/>
              <a:t>auto_increment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분산 데이터베이스 환경에서 </a:t>
            </a:r>
            <a:r>
              <a:rPr kumimoji="1" lang="en-US" altLang="ko-KR"/>
              <a:t>PK</a:t>
            </a:r>
            <a:r>
              <a:rPr kumimoji="1" lang="ko-KR" altLang="en-US"/>
              <a:t>가 중복될 수 있기 때문에</a:t>
            </a:r>
            <a:r>
              <a:rPr kumimoji="1" lang="en-US" altLang="ko-KR"/>
              <a:t>, </a:t>
            </a:r>
            <a:r>
              <a:rPr kumimoji="1" lang="ko-KR" altLang="en-US"/>
              <a:t>식별자의 유일성이 보장되지 않는다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여러 </a:t>
            </a:r>
            <a:r>
              <a:rPr kumimoji="1" lang="ko-KR" altLang="en-US" err="1"/>
              <a:t>샤드에서</a:t>
            </a:r>
            <a:r>
              <a:rPr kumimoji="1" lang="ko-KR" altLang="en-US"/>
              <a:t> 동일한 </a:t>
            </a:r>
            <a:r>
              <a:rPr kumimoji="1" lang="en-US" altLang="ko-KR"/>
              <a:t>PK</a:t>
            </a:r>
            <a:r>
              <a:rPr kumimoji="1" lang="ko-KR" altLang="en-US" err="1"/>
              <a:t>를</a:t>
            </a:r>
            <a:r>
              <a:rPr kumimoji="1" lang="ko-KR" altLang="en-US"/>
              <a:t> 가지는 상황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클라이언트 측에 노출하면 보안 문제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데이터의 개수 또는 특정 시점의 </a:t>
            </a:r>
            <a:r>
              <a:rPr kumimoji="1" lang="ko-KR" altLang="en-US" err="1"/>
              <a:t>식별자</a:t>
            </a:r>
            <a:r>
              <a:rPr kumimoji="1" lang="ko-KR" altLang="en-US"/>
              <a:t> 예측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방금 가입했더니 </a:t>
            </a:r>
            <a:r>
              <a:rPr kumimoji="1" lang="en-US" altLang="ko-KR" err="1"/>
              <a:t>user_id</a:t>
            </a:r>
            <a:r>
              <a:rPr kumimoji="1" lang="ko-KR" altLang="en-US"/>
              <a:t>가 </a:t>
            </a:r>
            <a:r>
              <a:rPr kumimoji="1" lang="en-US" altLang="ko-KR"/>
              <a:t>1,000</a:t>
            </a:r>
            <a:r>
              <a:rPr kumimoji="1" lang="ko-KR" altLang="en-US"/>
              <a:t>이면</a:t>
            </a:r>
            <a:r>
              <a:rPr kumimoji="1" lang="en-US" altLang="ko-KR"/>
              <a:t>?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1,000</a:t>
            </a:r>
            <a:r>
              <a:rPr kumimoji="1" lang="ko-KR" altLang="en-US"/>
              <a:t>명의 사용자가 있다는 사실 유추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간단하기 때문에 다음 상황에서 유리할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보안적인 문제를 크게 고려하지 않는 상황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단일 </a:t>
            </a:r>
            <a:r>
              <a:rPr kumimoji="1" lang="en-US" altLang="ko-KR"/>
              <a:t>DB</a:t>
            </a:r>
            <a:r>
              <a:rPr kumimoji="1" lang="ko-KR" altLang="en-US" err="1"/>
              <a:t>를</a:t>
            </a:r>
            <a:r>
              <a:rPr kumimoji="1" lang="ko-KR" altLang="en-US"/>
              <a:t> 사용하거나 애플리케이션에서 </a:t>
            </a:r>
            <a:r>
              <a:rPr kumimoji="1" lang="en-US" altLang="ko-KR"/>
              <a:t>PK</a:t>
            </a:r>
            <a:r>
              <a:rPr kumimoji="1" lang="ko-KR" altLang="en-US"/>
              <a:t>의 중복을 직접 구분하는 상황</a:t>
            </a:r>
            <a:endParaRPr kumimoji="1" lang="en-US" altLang="ko-KR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4C026EA-C0CC-724C-83DB-A3F60597C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63074"/>
              </p:ext>
            </p:extLst>
          </p:nvPr>
        </p:nvGraphicFramePr>
        <p:xfrm>
          <a:off x="7554259" y="2405030"/>
          <a:ext cx="3418542" cy="7505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9271">
                  <a:extLst>
                    <a:ext uri="{9D8B030D-6E8A-4147-A177-3AD203B41FA5}">
                      <a16:colId xmlns:a16="http://schemas.microsoft.com/office/drawing/2014/main" val="3490432973"/>
                    </a:ext>
                  </a:extLst>
                </a:gridCol>
                <a:gridCol w="1709271">
                  <a:extLst>
                    <a:ext uri="{9D8B030D-6E8A-4147-A177-3AD203B41FA5}">
                      <a16:colId xmlns:a16="http://schemas.microsoft.com/office/drawing/2014/main" val="3058064295"/>
                    </a:ext>
                  </a:extLst>
                </a:gridCol>
              </a:tblGrid>
              <a:tr h="375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Shard 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Shard 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458179"/>
                  </a:ext>
                </a:extLst>
              </a:tr>
              <a:tr h="375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err="1"/>
                        <a:t>article_id</a:t>
                      </a:r>
                      <a:r>
                        <a:rPr lang="en-US" altLang="ko-KR"/>
                        <a:t>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36485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 </a:t>
            </a:r>
            <a:r>
              <a:rPr kumimoji="1" lang="en-US" altLang="ko-KR" sz="4000"/>
              <a:t>- DB </a:t>
            </a:r>
            <a:r>
              <a:rPr kumimoji="1" lang="en-US" altLang="ko-KR" sz="4000" err="1"/>
              <a:t>auto_increment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보안적인 문제만 염려된다면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PK</a:t>
            </a:r>
            <a:r>
              <a:rPr kumimoji="1" lang="ko-KR" altLang="en-US"/>
              <a:t>는 데이터베이스 내에서의 </a:t>
            </a:r>
            <a:r>
              <a:rPr kumimoji="1" lang="ko-KR" altLang="en-US" err="1"/>
              <a:t>식별자로만</a:t>
            </a:r>
            <a:r>
              <a:rPr kumimoji="1" lang="ko-KR" altLang="en-US"/>
              <a:t> 사용하고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애플리케이션에서의 </a:t>
            </a:r>
            <a:r>
              <a:rPr kumimoji="1" lang="ko-KR" altLang="en-US" err="1"/>
              <a:t>식별자를</a:t>
            </a:r>
            <a:r>
              <a:rPr kumimoji="1" lang="ko-KR" altLang="en-US"/>
              <a:t> 위해 별도 유니크 인덱스를 사용할 수도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PK = id(DB </a:t>
            </a:r>
            <a:r>
              <a:rPr kumimoji="1" lang="en-US" altLang="ko-KR" err="1"/>
              <a:t>auto_increment</a:t>
            </a:r>
            <a:r>
              <a:rPr kumimoji="1" lang="en-US" altLang="ko-KR"/>
              <a:t>)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unique index = </a:t>
            </a:r>
            <a:r>
              <a:rPr kumimoji="1" lang="en-US" altLang="ko-KR" err="1"/>
              <a:t>article_id</a:t>
            </a:r>
            <a:r>
              <a:rPr kumimoji="1" lang="en-US" altLang="ko-KR"/>
              <a:t>(UUID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Client</a:t>
            </a:r>
            <a:r>
              <a:rPr kumimoji="1" lang="ko-KR" altLang="en-US"/>
              <a:t>는 </a:t>
            </a:r>
            <a:r>
              <a:rPr kumimoji="1" lang="en-US" altLang="ko-KR" err="1"/>
              <a:t>article_id</a:t>
            </a:r>
            <a:r>
              <a:rPr kumimoji="1" lang="ko-KR" altLang="en-US"/>
              <a:t>만 </a:t>
            </a:r>
            <a:r>
              <a:rPr kumimoji="1" lang="ko-KR" altLang="en-US" err="1"/>
              <a:t>식별자로서</a:t>
            </a:r>
            <a:r>
              <a:rPr kumimoji="1" lang="ko-KR" altLang="en-US"/>
              <a:t> 노출 및 사용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2697883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 </a:t>
            </a:r>
            <a:r>
              <a:rPr kumimoji="1" lang="en-US" altLang="ko-KR" sz="4000"/>
              <a:t>- DB </a:t>
            </a:r>
            <a:r>
              <a:rPr kumimoji="1" lang="en-US" altLang="ko-KR" sz="4000" err="1"/>
              <a:t>auto_increment</a:t>
            </a:r>
            <a:endParaRPr kumimoji="1"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C1A30-8515-934D-A394-D34490A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3" y="1690688"/>
            <a:ext cx="11323831" cy="3026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A4E9B-7829-0B46-BB2F-CFFC0772BE46}"/>
              </a:ext>
            </a:extLst>
          </p:cNvPr>
          <p:cNvSpPr txBox="1"/>
          <p:nvPr/>
        </p:nvSpPr>
        <p:spPr>
          <a:xfrm>
            <a:off x="-1" y="4858332"/>
            <a:ext cx="12192000" cy="190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/>
              <a:t>하지만</a:t>
            </a:r>
            <a:r>
              <a:rPr kumimoji="1" lang="en-US" altLang="ko-KR" sz="2000"/>
              <a:t>, </a:t>
            </a:r>
            <a:r>
              <a:rPr kumimoji="1" lang="ko-KR" altLang="en-US" sz="2000"/>
              <a:t>우리는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와 </a:t>
            </a:r>
            <a:r>
              <a:rPr kumimoji="1" lang="en-US" altLang="ko-KR" sz="2000"/>
              <a:t>Secondary Index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학습했다</a:t>
            </a:r>
            <a:r>
              <a:rPr kumimoji="1" lang="en-US" altLang="ko-KR" sz="20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en-US" altLang="ko-KR" sz="2000"/>
              <a:t>PK </a:t>
            </a:r>
            <a:r>
              <a:rPr kumimoji="1" lang="ko-KR" altLang="en-US" sz="2000"/>
              <a:t>접근 </a:t>
            </a:r>
            <a:r>
              <a:rPr kumimoji="1" lang="en-US" altLang="ko-KR" sz="2000"/>
              <a:t>-&gt; key=PRIMARY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000"/>
              <a:t>유니크 인덱스 접근 </a:t>
            </a:r>
            <a:r>
              <a:rPr kumimoji="1" lang="en-US" altLang="ko-KR" sz="2000"/>
              <a:t>-&gt; key=</a:t>
            </a:r>
            <a:r>
              <a:rPr kumimoji="1" lang="en-US" altLang="ko-KR" sz="2000" err="1"/>
              <a:t>idx_article_id</a:t>
            </a:r>
            <a:endParaRPr kumimoji="1" lang="en-US" altLang="ko-KR" sz="2000"/>
          </a:p>
          <a:p>
            <a:pPr algn="ctr">
              <a:lnSpc>
                <a:spcPct val="120000"/>
              </a:lnSpc>
            </a:pPr>
            <a:r>
              <a:rPr kumimoji="1" lang="ko-KR" altLang="en-US" sz="2000"/>
              <a:t>별도의 </a:t>
            </a:r>
            <a:r>
              <a:rPr kumimoji="1" lang="ko-KR" altLang="en-US" sz="2000" err="1"/>
              <a:t>식별자를</a:t>
            </a:r>
            <a:r>
              <a:rPr kumimoji="1" lang="ko-KR" altLang="en-US" sz="2000"/>
              <a:t> 사용하면 </a:t>
            </a:r>
            <a:r>
              <a:rPr kumimoji="1" lang="en-US" altLang="ko-KR" sz="2000"/>
              <a:t>Secondary</a:t>
            </a:r>
            <a:r>
              <a:rPr kumimoji="1" lang="ko-KR" altLang="en-US" sz="2000"/>
              <a:t> </a:t>
            </a:r>
            <a:r>
              <a:rPr kumimoji="1" lang="en-US" altLang="ko-KR" sz="2000"/>
              <a:t>Index</a:t>
            </a:r>
            <a:r>
              <a:rPr kumimoji="1" lang="ko-KR" altLang="en-US" sz="2000"/>
              <a:t>로 포인터 찾은 후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Clustered Index</a:t>
            </a:r>
            <a:r>
              <a:rPr kumimoji="1" lang="ko-KR" altLang="en-US" sz="2000"/>
              <a:t>로 데이터 접근하므로</a:t>
            </a:r>
            <a:r>
              <a:rPr kumimoji="1" lang="en-US" altLang="ko-KR" sz="2000"/>
              <a:t>,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000"/>
              <a:t>조회 비용 증가한다</a:t>
            </a:r>
            <a:r>
              <a:rPr kumimoji="1" lang="en-US" altLang="ko-KR" sz="200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436F85-57A7-F344-9590-CC5C5960E2B1}"/>
              </a:ext>
            </a:extLst>
          </p:cNvPr>
          <p:cNvSpPr/>
          <p:nvPr/>
        </p:nvSpPr>
        <p:spPr>
          <a:xfrm flipH="1">
            <a:off x="6389295" y="2452566"/>
            <a:ext cx="1357225" cy="264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62FFDE-7E6F-5646-8552-055E368ECD98}"/>
              </a:ext>
            </a:extLst>
          </p:cNvPr>
          <p:cNvSpPr/>
          <p:nvPr/>
        </p:nvSpPr>
        <p:spPr>
          <a:xfrm flipH="1">
            <a:off x="6294401" y="4042884"/>
            <a:ext cx="773506" cy="264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226603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/>
              <a:t>Primary Key </a:t>
            </a:r>
            <a:r>
              <a:rPr kumimoji="1" lang="ko-KR" altLang="en-US" sz="3600"/>
              <a:t>생성 전략 </a:t>
            </a:r>
            <a:r>
              <a:rPr kumimoji="1" lang="en-US" altLang="ko-KR" sz="3600"/>
              <a:t>-</a:t>
            </a:r>
            <a:r>
              <a:rPr kumimoji="1" lang="ko-KR" altLang="en-US" sz="3600"/>
              <a:t> 유니크 문자열 또는 숫자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/>
          </a:bodyPr>
          <a:lstStyle/>
          <a:p>
            <a:pPr marL="0">
              <a:lnSpc>
                <a:spcPct val="120000"/>
              </a:lnSpc>
            </a:pPr>
            <a:r>
              <a:rPr kumimoji="1" lang="en-US" altLang="ko-KR"/>
              <a:t>UUID </a:t>
            </a:r>
            <a:r>
              <a:rPr kumimoji="1" lang="ko-KR" altLang="en-US"/>
              <a:t>또는 </a:t>
            </a:r>
            <a:r>
              <a:rPr kumimoji="1" lang="ko-KR" altLang="en-US" err="1"/>
              <a:t>난수를</a:t>
            </a:r>
            <a:r>
              <a:rPr kumimoji="1" lang="ko-KR" altLang="en-US"/>
              <a:t> 생성하여 </a:t>
            </a:r>
            <a:r>
              <a:rPr kumimoji="1" lang="en-US" altLang="ko-KR"/>
              <a:t>PK</a:t>
            </a:r>
            <a:r>
              <a:rPr kumimoji="1" lang="ko-KR" altLang="en-US" err="1"/>
              <a:t>를</a:t>
            </a:r>
            <a:r>
              <a:rPr kumimoji="1" lang="ko-KR" altLang="en-US"/>
              <a:t> 지정할 수 있다</a:t>
            </a:r>
            <a:r>
              <a:rPr kumimoji="1" lang="en-US" altLang="ko-KR"/>
              <a:t>.</a:t>
            </a:r>
          </a:p>
          <a:p>
            <a:pPr marL="457200" lvl="1">
              <a:lnSpc>
                <a:spcPct val="120000"/>
              </a:lnSpc>
            </a:pPr>
            <a:r>
              <a:rPr kumimoji="1" lang="ko-KR" altLang="en-US"/>
              <a:t>정렬 데이터가 아니라 랜덤 데이터를 삽입하는 것이다</a:t>
            </a:r>
            <a:r>
              <a:rPr kumimoji="1" lang="en-US" altLang="ko-KR"/>
              <a:t>.</a:t>
            </a:r>
          </a:p>
          <a:p>
            <a:pPr marL="457200" lvl="1">
              <a:lnSpc>
                <a:spcPct val="120000"/>
              </a:lnSpc>
            </a:pPr>
            <a:r>
              <a:rPr kumimoji="1" lang="ko-KR" altLang="en-US"/>
              <a:t>키 생성 방식이 간단하다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랜덤 데이터로 인해 성능 저하가 발생할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Clustered Index</a:t>
            </a:r>
            <a:r>
              <a:rPr kumimoji="1" lang="ko-KR" altLang="en-US"/>
              <a:t>는 정렬된 상태를 유지한다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 삽입 필요한 인덱스 페이지가 가득 찼다면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B+</a:t>
            </a:r>
            <a:r>
              <a:rPr kumimoji="1" lang="ko-KR" altLang="en-US"/>
              <a:t> </a:t>
            </a:r>
            <a:r>
              <a:rPr kumimoji="1" lang="en-US" altLang="ko-KR"/>
              <a:t>tree </a:t>
            </a:r>
            <a:r>
              <a:rPr kumimoji="1" lang="ko-KR" altLang="en-US"/>
              <a:t>재구성 및 페이지 분할로 디스크 </a:t>
            </a:r>
            <a:r>
              <a:rPr kumimoji="1" lang="en-US" altLang="ko-KR"/>
              <a:t>I/O </a:t>
            </a:r>
            <a:r>
              <a:rPr kumimoji="1" lang="ko-KR" altLang="en-US"/>
              <a:t>증가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PK</a:t>
            </a:r>
            <a:r>
              <a:rPr kumimoji="1" lang="ko-KR" altLang="en-US" err="1"/>
              <a:t>를</a:t>
            </a:r>
            <a:r>
              <a:rPr kumimoji="1" lang="ko-KR" altLang="en-US"/>
              <a:t> 이용한 범위 조회가 필요하다면</a:t>
            </a:r>
            <a:r>
              <a:rPr kumimoji="1" lang="en-US" altLang="ko-KR"/>
              <a:t>,</a:t>
            </a:r>
            <a:r>
              <a:rPr kumimoji="1" lang="ko-KR" altLang="en-US"/>
              <a:t> 디스크에서 랜덤 </a:t>
            </a:r>
            <a:r>
              <a:rPr kumimoji="1" lang="en-US" altLang="ko-KR"/>
              <a:t>I/O</a:t>
            </a:r>
            <a:r>
              <a:rPr kumimoji="1" lang="ko-KR" altLang="en-US"/>
              <a:t>가 발생하기 때문에</a:t>
            </a:r>
            <a:r>
              <a:rPr kumimoji="1" lang="en-US" altLang="ko-KR"/>
              <a:t>, </a:t>
            </a:r>
            <a:r>
              <a:rPr kumimoji="1" lang="ko-KR" altLang="en-US"/>
              <a:t>순차 </a:t>
            </a:r>
            <a:r>
              <a:rPr kumimoji="1" lang="en-US" altLang="ko-KR"/>
              <a:t>I/O</a:t>
            </a:r>
            <a:r>
              <a:rPr kumimoji="1" lang="ko-KR" altLang="en-US"/>
              <a:t>보다 성능 저하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3342394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유니크 정렬 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분산 환경에 대한 </a:t>
            </a:r>
            <a:r>
              <a:rPr kumimoji="1" lang="en-US" altLang="ko-KR"/>
              <a:t>PK </a:t>
            </a:r>
            <a:r>
              <a:rPr kumimoji="1" lang="ko-KR" altLang="en-US"/>
              <a:t>중복 문제 해결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보안 문제 해결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랜덤 데이터에 의한 성능 문제 해결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UUID v7, ULID </a:t>
            </a:r>
            <a:r>
              <a:rPr kumimoji="1" lang="ko-KR" altLang="en-US"/>
              <a:t>등의 알고리즘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일반적으로 알려진 알고리즘은 </a:t>
            </a:r>
            <a:r>
              <a:rPr kumimoji="1" lang="en-US" altLang="ko-KR"/>
              <a:t>128</a:t>
            </a:r>
            <a:r>
              <a:rPr kumimoji="1" lang="ko-KR" altLang="en-US"/>
              <a:t>비트를 사용한다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데이터 크기에 따라</a:t>
            </a:r>
            <a:r>
              <a:rPr kumimoji="1" lang="en-US" altLang="ko-KR"/>
              <a:t>,</a:t>
            </a:r>
            <a:r>
              <a:rPr kumimoji="1" lang="ko-KR" altLang="en-US"/>
              <a:t> 공간 및 성능 효율이 달라진다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Clustered Index</a:t>
            </a:r>
            <a:r>
              <a:rPr kumimoji="1" lang="ko-KR" altLang="en-US"/>
              <a:t>는 </a:t>
            </a:r>
            <a:r>
              <a:rPr kumimoji="1" lang="en-US" altLang="ko-KR"/>
              <a:t>PK</a:t>
            </a:r>
            <a:r>
              <a:rPr kumimoji="1" lang="ko-KR" altLang="en-US" err="1"/>
              <a:t>를</a:t>
            </a:r>
            <a:r>
              <a:rPr kumimoji="1" lang="ko-KR" altLang="en-US"/>
              <a:t> 기준으로 만들어진다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Secondary Index</a:t>
            </a:r>
            <a:r>
              <a:rPr kumimoji="1" lang="ko-KR" altLang="en-US"/>
              <a:t>는 데이터에 접근할 수 있는 포인터를 가진다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PK</a:t>
            </a:r>
            <a:r>
              <a:rPr kumimoji="1" lang="ko-KR" altLang="en-US" err="1"/>
              <a:t>를</a:t>
            </a:r>
            <a:r>
              <a:rPr kumimoji="1" lang="ko-KR" altLang="en-US"/>
              <a:t> 가지고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PK</a:t>
            </a:r>
            <a:r>
              <a:rPr kumimoji="1" lang="ko-KR" altLang="en-US"/>
              <a:t>가 크면 클수록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데이터는 더 많은 공간을 차지</a:t>
            </a:r>
            <a:r>
              <a:rPr kumimoji="1" lang="en-US" altLang="ko-KR"/>
              <a:t>, </a:t>
            </a:r>
            <a:r>
              <a:rPr kumimoji="1" lang="ko-KR" altLang="en-US"/>
              <a:t>비교 연산에 의한 정렬</a:t>
            </a:r>
            <a:r>
              <a:rPr kumimoji="1" lang="en-US" altLang="ko-KR"/>
              <a:t>/</a:t>
            </a:r>
            <a:r>
              <a:rPr kumimoji="1" lang="ko-KR" altLang="en-US"/>
              <a:t>조회에 더 많은 비용 소모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2487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따라서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단일 애플리케이션을 기능에 맞는 여러 개의 애플리케이션으로 분리하여 관리할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각 애플리케이션은 담당한 기능에 대해 개별 작업만 처리할 수 있는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lang="en-US" altLang="ko-KR" err="1">
                <a:ea typeface="맑은 고딕"/>
              </a:rPr>
              <a:t>예를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들면</a:t>
            </a:r>
            <a:r>
              <a:rPr lang="en-US" altLang="ko-KR">
                <a:ea typeface="맑은 고딕"/>
              </a:rPr>
              <a:t>, A </a:t>
            </a:r>
            <a:r>
              <a:rPr lang="en-US" altLang="ko-KR" err="1">
                <a:ea typeface="맑은 고딕"/>
              </a:rPr>
              <a:t>애플리케이션은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게시글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기능만</a:t>
            </a:r>
            <a:r>
              <a:rPr lang="en-US" altLang="ko-KR">
                <a:ea typeface="맑은 고딕"/>
              </a:rPr>
              <a:t>, B </a:t>
            </a:r>
            <a:r>
              <a:rPr lang="en-US" altLang="ko-KR" err="1">
                <a:ea typeface="맑은 고딕"/>
              </a:rPr>
              <a:t>애플리케이션은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댓글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기능만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처리한다</a:t>
            </a:r>
            <a:r>
              <a:rPr lang="en-US" altLang="ko-KR">
                <a:ea typeface="맑은 고딕"/>
              </a:rPr>
              <a:t>.</a:t>
            </a:r>
            <a:endParaRPr kumimoji="1"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필요하다면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데이터베이스도 각 기능 별로 분리하여 구성할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985352" y="2724580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365458" y="2418281"/>
            <a:ext cx="1182847" cy="45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31760" y="2874257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36309"/>
              </p:ext>
            </p:extLst>
          </p:nvPr>
        </p:nvGraphicFramePr>
        <p:xfrm>
          <a:off x="6548305" y="2508113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 flipV="1">
            <a:off x="5365458" y="1890322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659310" y="2418281"/>
            <a:ext cx="1222693" cy="87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20572"/>
              </p:ext>
            </p:extLst>
          </p:nvPr>
        </p:nvGraphicFramePr>
        <p:xfrm>
          <a:off x="9065003" y="2513197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16637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687731" y="191774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251270" y="268002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B2B8AE1-2E5C-1343-8C0D-28EC5A9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91162"/>
              </p:ext>
            </p:extLst>
          </p:nvPr>
        </p:nvGraphicFramePr>
        <p:xfrm>
          <a:off x="3882003" y="363833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D62A4-178B-114D-A146-0B53FD45F39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59310" y="3288484"/>
            <a:ext cx="1222693" cy="88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BAEAFB-89C1-364A-973E-9BBA7051CFE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6922" y="3278254"/>
            <a:ext cx="432388" cy="1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4">
            <a:extLst>
              <a:ext uri="{FF2B5EF4-FFF2-40B4-BE49-F238E27FC236}">
                <a16:creationId xmlns:a16="http://schemas.microsoft.com/office/drawing/2014/main" id="{AA6FE70B-58BA-C14D-9200-9E7113AD7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99205"/>
              </p:ext>
            </p:extLst>
          </p:nvPr>
        </p:nvGraphicFramePr>
        <p:xfrm>
          <a:off x="6588151" y="1523986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EBA83915-9410-0B47-BF6F-5BA164344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853897"/>
              </p:ext>
            </p:extLst>
          </p:nvPr>
        </p:nvGraphicFramePr>
        <p:xfrm>
          <a:off x="9065003" y="1523986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6B64CD-1A38-6C4C-A3D3-EF17972C8379}"/>
              </a:ext>
            </a:extLst>
          </p:cNvPr>
          <p:cNvSpPr/>
          <p:nvPr/>
        </p:nvSpPr>
        <p:spPr>
          <a:xfrm>
            <a:off x="5679342" y="25301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8F6D6AF-E632-7948-8ACC-EB4E20FFC47E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>
            <a:off x="8071606" y="1890322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81CD32-F790-FB48-8E42-BC47853F7D6F}"/>
              </a:ext>
            </a:extLst>
          </p:cNvPr>
          <p:cNvSpPr/>
          <p:nvPr/>
        </p:nvSpPr>
        <p:spPr>
          <a:xfrm>
            <a:off x="8283078" y="16575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786C9F7-9631-A540-A449-D74BD65C5BF9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348680" y="4215684"/>
            <a:ext cx="1182847" cy="45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59BBB9-E7B0-A94C-811F-AFF0E0934635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8014982" y="4671660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3D2D90EC-268E-634E-9ABF-A62B65D23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64802"/>
              </p:ext>
            </p:extLst>
          </p:nvPr>
        </p:nvGraphicFramePr>
        <p:xfrm>
          <a:off x="6531527" y="4305516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84B3608-E984-F943-947B-B4244D05408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348680" y="3687725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55AC4FEB-DC71-B44F-AAD7-052B44C5E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55635"/>
              </p:ext>
            </p:extLst>
          </p:nvPr>
        </p:nvGraphicFramePr>
        <p:xfrm>
          <a:off x="9048225" y="4310600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8534B145-20B1-D641-A934-493F9FE2B3EF}"/>
              </a:ext>
            </a:extLst>
          </p:cNvPr>
          <p:cNvSpPr/>
          <p:nvPr/>
        </p:nvSpPr>
        <p:spPr>
          <a:xfrm>
            <a:off x="5670953" y="371514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111536-FF2A-DE48-9FD2-489C2141248F}"/>
              </a:ext>
            </a:extLst>
          </p:cNvPr>
          <p:cNvSpPr/>
          <p:nvPr/>
        </p:nvSpPr>
        <p:spPr>
          <a:xfrm>
            <a:off x="8234492" y="447742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56" name="표 4">
            <a:extLst>
              <a:ext uri="{FF2B5EF4-FFF2-40B4-BE49-F238E27FC236}">
                <a16:creationId xmlns:a16="http://schemas.microsoft.com/office/drawing/2014/main" id="{376BA534-F179-CE4E-A32A-AC48E1F8C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37579"/>
              </p:ext>
            </p:extLst>
          </p:nvPr>
        </p:nvGraphicFramePr>
        <p:xfrm>
          <a:off x="6571373" y="3321389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57" name="표 4">
            <a:extLst>
              <a:ext uri="{FF2B5EF4-FFF2-40B4-BE49-F238E27FC236}">
                <a16:creationId xmlns:a16="http://schemas.microsoft.com/office/drawing/2014/main" id="{F911B825-8DB9-5740-AD59-1A54DB656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15059"/>
              </p:ext>
            </p:extLst>
          </p:nvPr>
        </p:nvGraphicFramePr>
        <p:xfrm>
          <a:off x="9048225" y="3321389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–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F24811-9284-AD40-A79F-8FEC11ABCF69}"/>
              </a:ext>
            </a:extLst>
          </p:cNvPr>
          <p:cNvSpPr/>
          <p:nvPr/>
        </p:nvSpPr>
        <p:spPr>
          <a:xfrm>
            <a:off x="5662564" y="432754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74697F1-DCE0-2545-9612-4B9164186C0E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8054828" y="3687725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0F0186E-9F6E-F847-85F4-97C008DC16AD}"/>
              </a:ext>
            </a:extLst>
          </p:cNvPr>
          <p:cNvSpPr/>
          <p:nvPr/>
        </p:nvSpPr>
        <p:spPr>
          <a:xfrm>
            <a:off x="8266300" y="345494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DF4646-73FC-1F42-B20A-B36A8DA307D8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734064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유니크 정렬 숫자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분산 환경에 대한 </a:t>
            </a:r>
            <a:r>
              <a:rPr kumimoji="1" lang="en-US" altLang="ko-KR"/>
              <a:t>PK </a:t>
            </a:r>
            <a:r>
              <a:rPr kumimoji="1" lang="ko-KR" altLang="en-US"/>
              <a:t>중복 문제 해결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보안 문제 해결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랜덤 데이터에 의한 성능 문제 해결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Snowflake, TSID </a:t>
            </a:r>
            <a:r>
              <a:rPr kumimoji="1" lang="ko-KR" altLang="en-US"/>
              <a:t>등의 알고리즘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64</a:t>
            </a:r>
            <a:r>
              <a:rPr kumimoji="1" lang="ko-KR" altLang="en-US"/>
              <a:t>비트를 사용한다</a:t>
            </a:r>
            <a:r>
              <a:rPr kumimoji="1" lang="en-US" altLang="ko-KR"/>
              <a:t>. (BIGINT)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정렬을 위해 타임스탬프를 나타내는 비트 수의 제한으로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키 생성을 위한 시간적인 한계가 있을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문자열 알고리즘에서도 동일한 문제 있으나 비트 수가 많을수록 제한이 덜할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앞서 살펴본 문자열 방식보다 적은 공간을 사용한다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47664795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6AE2C-9BE8-EF4D-8622-D08737BB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Primary Key </a:t>
            </a:r>
            <a:r>
              <a:rPr kumimoji="1" lang="ko-KR" altLang="en-US" sz="4000"/>
              <a:t>생성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3BB39-21A7-BD46-B06A-2D91ACFBE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6"/>
            <a:ext cx="10515600" cy="4938857"/>
          </a:xfrm>
        </p:spPr>
        <p:txBody>
          <a:bodyPr>
            <a:normAutofit/>
          </a:bodyPr>
          <a:lstStyle/>
          <a:p>
            <a:r>
              <a:rPr kumimoji="1" lang="en-US" altLang="ko-KR" b="1"/>
              <a:t>DB </a:t>
            </a:r>
            <a:r>
              <a:rPr kumimoji="1" lang="en-US" altLang="ko-KR" b="1" err="1"/>
              <a:t>auto_increment</a:t>
            </a:r>
            <a:endParaRPr kumimoji="1" lang="en-US" altLang="ko-KR" b="1"/>
          </a:p>
          <a:p>
            <a:endParaRPr kumimoji="1" lang="en-US" altLang="ko-KR" b="1"/>
          </a:p>
          <a:p>
            <a:r>
              <a:rPr kumimoji="1" lang="ko-KR" altLang="en-US" b="1"/>
              <a:t>유니크 문자열 또는 숫자</a:t>
            </a:r>
            <a:endParaRPr kumimoji="1" lang="en-US" altLang="ko-KR" b="1"/>
          </a:p>
          <a:p>
            <a:endParaRPr kumimoji="1" lang="en-US" altLang="ko-KR" b="1"/>
          </a:p>
          <a:p>
            <a:r>
              <a:rPr kumimoji="1" lang="ko-KR" altLang="en-US" b="1"/>
              <a:t>유니크 정렬 문자열</a:t>
            </a:r>
            <a:endParaRPr kumimoji="1" lang="en-US" altLang="ko-KR" b="1"/>
          </a:p>
          <a:p>
            <a:endParaRPr kumimoji="1" lang="en-US" altLang="ko-KR" b="1"/>
          </a:p>
          <a:p>
            <a:r>
              <a:rPr kumimoji="1" lang="ko-KR" altLang="en-US" b="1"/>
              <a:t>유니크 정렬 숫자</a:t>
            </a:r>
            <a:endParaRPr kumimoji="1" lang="en-US" altLang="ko-KR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D91B9-EC4C-D74B-9C98-B7C037C23437}"/>
              </a:ext>
            </a:extLst>
          </p:cNvPr>
          <p:cNvSpPr txBox="1"/>
          <p:nvPr/>
        </p:nvSpPr>
        <p:spPr>
          <a:xfrm>
            <a:off x="0" y="5485860"/>
            <a:ext cx="12192000" cy="93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 b="1"/>
              <a:t>우리의 시스템은</a:t>
            </a:r>
            <a:r>
              <a:rPr kumimoji="1" lang="en-US" altLang="ko-KR" sz="2400" b="1"/>
              <a:t> </a:t>
            </a:r>
            <a:r>
              <a:rPr kumimoji="1" lang="ko-KR" altLang="en-US" sz="2400" b="1"/>
              <a:t>유니크 정렬 숫자</a:t>
            </a:r>
            <a:r>
              <a:rPr kumimoji="1" lang="en-US" altLang="ko-KR" sz="2400" b="1"/>
              <a:t>(Snowflake)</a:t>
            </a:r>
            <a:r>
              <a:rPr kumimoji="1" lang="ko-KR" altLang="en-US" sz="2400" b="1" err="1"/>
              <a:t>를</a:t>
            </a:r>
            <a:r>
              <a:rPr kumimoji="1" lang="ko-KR" altLang="en-US" sz="2400" b="1"/>
              <a:t> 채택하였다</a:t>
            </a:r>
            <a:r>
              <a:rPr kumimoji="1" lang="en-US" altLang="ko-KR" sz="2400" b="1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 b="1"/>
              <a:t>각 특성을 이해하고 적절히 선택할 것</a:t>
            </a:r>
            <a:r>
              <a:rPr kumimoji="1" lang="en-US" altLang="ko-KR" sz="24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47709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댓글 조회</a:t>
            </a:r>
            <a:r>
              <a:rPr kumimoji="1" lang="en-US" altLang="ko-KR"/>
              <a:t>,</a:t>
            </a:r>
            <a:r>
              <a:rPr kumimoji="1" lang="ko-KR" altLang="en-US"/>
              <a:t> 생성</a:t>
            </a:r>
            <a:r>
              <a:rPr kumimoji="1" lang="en-US" altLang="ko-KR"/>
              <a:t>,</a:t>
            </a:r>
            <a:r>
              <a:rPr kumimoji="1" lang="ko-KR" altLang="en-US"/>
              <a:t> 삭제 </a:t>
            </a:r>
            <a:r>
              <a:rPr kumimoji="1" lang="en-US" altLang="ko-KR"/>
              <a:t>API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댓글 목록 조회</a:t>
            </a:r>
            <a:r>
              <a:rPr kumimoji="1" lang="en-US" altLang="ko-KR"/>
              <a:t> API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계층형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r>
              <a:rPr kumimoji="1" lang="ko-KR" altLang="en-US"/>
              <a:t>의 </a:t>
            </a:r>
            <a:r>
              <a:rPr kumimoji="1" lang="ko-KR" altLang="en-US" err="1"/>
              <a:t>대댓글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r>
              <a:rPr kumimoji="1" lang="ko-KR" altLang="en-US"/>
              <a:t>의 </a:t>
            </a:r>
            <a:r>
              <a:rPr kumimoji="1" lang="ko-KR" altLang="en-US" err="1"/>
              <a:t>대댓글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계층별 </a:t>
            </a:r>
            <a:r>
              <a:rPr kumimoji="1" lang="ko-KR" altLang="en-US" err="1"/>
              <a:t>오래된순</a:t>
            </a:r>
            <a:r>
              <a:rPr kumimoji="1" lang="ko-KR" altLang="en-US"/>
              <a:t> 정렬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 번호</a:t>
            </a:r>
            <a:r>
              <a:rPr kumimoji="1" lang="en-US" altLang="ko-KR"/>
              <a:t>,</a:t>
            </a:r>
            <a:r>
              <a:rPr kumimoji="1" lang="ko-KR" altLang="en-US"/>
              <a:t> 무한 스크롤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0257242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계층형</a:t>
            </a:r>
            <a:r>
              <a:rPr kumimoji="1" lang="ko-KR" altLang="en-US"/>
              <a:t> </a:t>
            </a:r>
            <a:r>
              <a:rPr kumimoji="1" lang="ko-KR" altLang="en-US" err="1"/>
              <a:t>대댓글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하위 댓글이 모두 삭제되어야 상위 댓글을 삭제할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하위 댓글이 없으면</a:t>
            </a:r>
            <a:r>
              <a:rPr kumimoji="1" lang="en-US" altLang="ko-KR"/>
              <a:t>, </a:t>
            </a:r>
            <a:r>
              <a:rPr kumimoji="1" lang="ko-KR" altLang="en-US"/>
              <a:t>댓글은 즉시 삭제된다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하위 댓글이 있으면</a:t>
            </a:r>
            <a:r>
              <a:rPr kumimoji="1" lang="en-US" altLang="ko-KR"/>
              <a:t>, </a:t>
            </a:r>
            <a:r>
              <a:rPr kumimoji="1" lang="ko-KR" altLang="en-US"/>
              <a:t>댓글은 삭제 표시만 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86470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8A5ABC-5222-B341-B6E1-73F2A55377A9}"/>
              </a:ext>
            </a:extLst>
          </p:cNvPr>
          <p:cNvSpPr/>
          <p:nvPr/>
        </p:nvSpPr>
        <p:spPr>
          <a:xfrm>
            <a:off x="7706766" y="2742540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62184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AAD657B-137C-834F-9129-B346A182B13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7078117" y="2563268"/>
            <a:ext cx="1586592" cy="179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26852" y="2868861"/>
            <a:ext cx="18664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E2BDB3-0F06-A243-8E2A-2CD9FF2D5351}"/>
              </a:ext>
            </a:extLst>
          </p:cNvPr>
          <p:cNvSpPr/>
          <p:nvPr/>
        </p:nvSpPr>
        <p:spPr>
          <a:xfrm>
            <a:off x="8664710" y="4049620"/>
            <a:ext cx="783771" cy="478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4FEA-77C1-3247-9597-EB7944344C21}"/>
              </a:ext>
            </a:extLst>
          </p:cNvPr>
          <p:cNvSpPr/>
          <p:nvPr/>
        </p:nvSpPr>
        <p:spPr>
          <a:xfrm>
            <a:off x="8664709" y="3492862"/>
            <a:ext cx="783771" cy="47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398A7-1F42-2148-9684-2AE1EBCA53E2}"/>
              </a:ext>
            </a:extLst>
          </p:cNvPr>
          <p:cNvSpPr txBox="1"/>
          <p:nvPr/>
        </p:nvSpPr>
        <p:spPr>
          <a:xfrm>
            <a:off x="0" y="5485860"/>
            <a:ext cx="12192000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사용자는 </a:t>
            </a:r>
            <a:r>
              <a:rPr kumimoji="1" lang="ko-KR" altLang="en-US" sz="2400" err="1"/>
              <a:t>계층형으로</a:t>
            </a:r>
            <a:r>
              <a:rPr kumimoji="1" lang="ko-KR" altLang="en-US" sz="2400"/>
              <a:t> </a:t>
            </a:r>
            <a:r>
              <a:rPr kumimoji="1" lang="ko-KR" altLang="en-US" sz="2400" err="1"/>
              <a:t>대댓글을</a:t>
            </a:r>
            <a:r>
              <a:rPr kumimoji="1" lang="ko-KR" altLang="en-US" sz="2400"/>
              <a:t> 작성할 수 있다</a:t>
            </a:r>
            <a:r>
              <a:rPr kumimoji="1" lang="en-US" altLang="ko-KR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DBD21-7A22-4F44-82BF-DFE53BFD3D3B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693327-CB02-CE44-8C11-1328448F77A3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179469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8A5ABC-5222-B341-B6E1-73F2A55377A9}"/>
              </a:ext>
            </a:extLst>
          </p:cNvPr>
          <p:cNvSpPr/>
          <p:nvPr/>
        </p:nvSpPr>
        <p:spPr>
          <a:xfrm>
            <a:off x="7706766" y="2742540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5481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AAD657B-137C-834F-9129-B346A182B13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7078117" y="2563268"/>
            <a:ext cx="1586592" cy="179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30538" y="2865175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E2BDB3-0F06-A243-8E2A-2CD9FF2D5351}"/>
              </a:ext>
            </a:extLst>
          </p:cNvPr>
          <p:cNvSpPr/>
          <p:nvPr/>
        </p:nvSpPr>
        <p:spPr>
          <a:xfrm>
            <a:off x="8664710" y="4049620"/>
            <a:ext cx="783771" cy="478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4FEA-77C1-3247-9597-EB7944344C21}"/>
              </a:ext>
            </a:extLst>
          </p:cNvPr>
          <p:cNvSpPr/>
          <p:nvPr/>
        </p:nvSpPr>
        <p:spPr>
          <a:xfrm>
            <a:off x="8664709" y="3492862"/>
            <a:ext cx="783771" cy="47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398A7-1F42-2148-9684-2AE1EBCA53E2}"/>
              </a:ext>
            </a:extLst>
          </p:cNvPr>
          <p:cNvSpPr txBox="1"/>
          <p:nvPr/>
        </p:nvSpPr>
        <p:spPr>
          <a:xfrm>
            <a:off x="0" y="5485860"/>
            <a:ext cx="12192000" cy="13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2</a:t>
            </a:r>
            <a:r>
              <a:rPr kumimoji="1" lang="ko-KR" altLang="en-US" sz="2400" err="1"/>
              <a:t>를</a:t>
            </a:r>
            <a:r>
              <a:rPr kumimoji="1" lang="ko-KR" altLang="en-US" sz="2400"/>
              <a:t> 삭제한다면</a:t>
            </a:r>
            <a:r>
              <a:rPr kumimoji="1" lang="en-US" altLang="ko-KR" sz="2400"/>
              <a:t>?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2</a:t>
            </a:r>
            <a:r>
              <a:rPr kumimoji="1" lang="ko-KR" altLang="en-US" sz="2400"/>
              <a:t>의 하위에 댓글 </a:t>
            </a:r>
            <a:r>
              <a:rPr kumimoji="1" lang="en-US" altLang="ko-KR" sz="2400"/>
              <a:t>5</a:t>
            </a:r>
            <a:r>
              <a:rPr kumimoji="1" lang="ko-KR" altLang="en-US" sz="2400"/>
              <a:t>가 있기 때문에</a:t>
            </a:r>
            <a:r>
              <a:rPr kumimoji="1" lang="en-US" altLang="ko-KR" sz="2400"/>
              <a:t>, </a:t>
            </a:r>
            <a:r>
              <a:rPr kumimoji="1" lang="ko-KR" altLang="en-US" sz="2400"/>
              <a:t>댓글 </a:t>
            </a:r>
            <a:r>
              <a:rPr kumimoji="1" lang="en-US" altLang="ko-KR" sz="2400"/>
              <a:t>2</a:t>
            </a:r>
            <a:r>
              <a:rPr kumimoji="1" lang="ko-KR" altLang="en-US" sz="2400"/>
              <a:t>는 삭제 표시만 된다</a:t>
            </a:r>
            <a:r>
              <a:rPr kumimoji="1" lang="en-US" altLang="ko-KR" sz="24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사용자에게는 </a:t>
            </a:r>
            <a:r>
              <a:rPr kumimoji="1" lang="en-US" altLang="ko-KR" sz="2400"/>
              <a:t>“</a:t>
            </a:r>
            <a:r>
              <a:rPr kumimoji="1" lang="ko-KR" altLang="en-US" sz="2400"/>
              <a:t>삭제된 댓글입니다</a:t>
            </a:r>
            <a:r>
              <a:rPr kumimoji="1" lang="en-US" altLang="ko-KR" sz="2400"/>
              <a:t>.”</a:t>
            </a:r>
            <a:r>
              <a:rPr kumimoji="1" lang="ko-KR" altLang="en-US" sz="2400"/>
              <a:t>와 같이 노출된다</a:t>
            </a:r>
            <a:r>
              <a:rPr kumimoji="1" lang="en-US" altLang="ko-KR" sz="24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0474D8-8DAF-944B-8804-1957CEF12B7F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89D39D-D5B5-3E4A-92F2-1097415E2D26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330840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8A5ABC-5222-B341-B6E1-73F2A55377A9}"/>
              </a:ext>
            </a:extLst>
          </p:cNvPr>
          <p:cNvSpPr/>
          <p:nvPr/>
        </p:nvSpPr>
        <p:spPr>
          <a:xfrm>
            <a:off x="7706766" y="2742540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5481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AAD657B-137C-834F-9129-B346A182B13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7078117" y="2563268"/>
            <a:ext cx="1586592" cy="179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30538" y="2865175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E2BDB3-0F06-A243-8E2A-2CD9FF2D5351}"/>
              </a:ext>
            </a:extLst>
          </p:cNvPr>
          <p:cNvSpPr/>
          <p:nvPr/>
        </p:nvSpPr>
        <p:spPr>
          <a:xfrm>
            <a:off x="8664710" y="4049620"/>
            <a:ext cx="783771" cy="478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4FEA-77C1-3247-9597-EB7944344C21}"/>
              </a:ext>
            </a:extLst>
          </p:cNvPr>
          <p:cNvSpPr/>
          <p:nvPr/>
        </p:nvSpPr>
        <p:spPr>
          <a:xfrm>
            <a:off x="8664709" y="3492862"/>
            <a:ext cx="783771" cy="47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531C6-8116-9B48-9740-7F0F8828D82F}"/>
              </a:ext>
            </a:extLst>
          </p:cNvPr>
          <p:cNvSpPr txBox="1"/>
          <p:nvPr/>
        </p:nvSpPr>
        <p:spPr>
          <a:xfrm>
            <a:off x="0" y="5485860"/>
            <a:ext cx="12192000" cy="93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1</a:t>
            </a:r>
            <a:r>
              <a:rPr kumimoji="1" lang="ko-KR" altLang="en-US" sz="2400"/>
              <a:t>을 삭제하더라도</a:t>
            </a:r>
            <a:r>
              <a:rPr kumimoji="1" lang="en-US" altLang="ko-KR" sz="2400"/>
              <a:t>?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하위 댓글에 댓글 </a:t>
            </a:r>
            <a:r>
              <a:rPr kumimoji="1" lang="en-US" altLang="ko-KR" sz="2400"/>
              <a:t>2, 3</a:t>
            </a:r>
            <a:r>
              <a:rPr kumimoji="1" lang="ko-KR" altLang="en-US" sz="2400"/>
              <a:t>이 있기 때문에 삭제 표시만 된다</a:t>
            </a:r>
            <a:r>
              <a:rPr kumimoji="1" lang="en-US" altLang="ko-KR" sz="24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89EDC3-EF21-A84F-A85B-6EDBC97851D2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F7A52-9629-D64F-9889-FB11C65959FE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296124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8A5ABC-5222-B341-B6E1-73F2A55377A9}"/>
              </a:ext>
            </a:extLst>
          </p:cNvPr>
          <p:cNvSpPr/>
          <p:nvPr/>
        </p:nvSpPr>
        <p:spPr>
          <a:xfrm>
            <a:off x="7706766" y="2742540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5481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AAD657B-137C-834F-9129-B346A182B13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7078117" y="2563268"/>
            <a:ext cx="1586592" cy="179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30538" y="2865175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E2BDB3-0F06-A243-8E2A-2CD9FF2D5351}"/>
              </a:ext>
            </a:extLst>
          </p:cNvPr>
          <p:cNvSpPr/>
          <p:nvPr/>
        </p:nvSpPr>
        <p:spPr>
          <a:xfrm>
            <a:off x="8664710" y="4049620"/>
            <a:ext cx="783771" cy="478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4FEA-77C1-3247-9597-EB7944344C21}"/>
              </a:ext>
            </a:extLst>
          </p:cNvPr>
          <p:cNvSpPr/>
          <p:nvPr/>
        </p:nvSpPr>
        <p:spPr>
          <a:xfrm>
            <a:off x="8664709" y="3492862"/>
            <a:ext cx="783771" cy="47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531C6-8116-9B48-9740-7F0F8828D82F}"/>
              </a:ext>
            </a:extLst>
          </p:cNvPr>
          <p:cNvSpPr txBox="1"/>
          <p:nvPr/>
        </p:nvSpPr>
        <p:spPr>
          <a:xfrm>
            <a:off x="0" y="5485860"/>
            <a:ext cx="12192000" cy="93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이제 댓글 </a:t>
            </a:r>
            <a:r>
              <a:rPr kumimoji="1" lang="en-US" altLang="ko-KR" sz="2400"/>
              <a:t>5</a:t>
            </a:r>
            <a:r>
              <a:rPr kumimoji="1" lang="ko-KR" altLang="en-US" sz="2400" err="1"/>
              <a:t>를</a:t>
            </a:r>
            <a:r>
              <a:rPr kumimoji="1" lang="ko-KR" altLang="en-US" sz="2400"/>
              <a:t> 삭제해보자</a:t>
            </a:r>
            <a:r>
              <a:rPr kumimoji="1" lang="en-US" altLang="ko-KR" sz="24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5</a:t>
            </a:r>
            <a:r>
              <a:rPr kumimoji="1" lang="ko-KR" altLang="en-US" sz="2400"/>
              <a:t>는 하위 댓글이 없으므로</a:t>
            </a:r>
            <a:r>
              <a:rPr kumimoji="1" lang="en-US" altLang="ko-KR" sz="2400"/>
              <a:t>, </a:t>
            </a:r>
            <a:r>
              <a:rPr kumimoji="1" lang="ko-KR" altLang="en-US" sz="2400"/>
              <a:t>실제로 삭제할 수 있다</a:t>
            </a:r>
            <a:r>
              <a:rPr kumimoji="1" lang="en-US" altLang="ko-KR" sz="240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B470A0-5E6C-CC44-A433-F158EC7B5920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5F065C-5A78-9841-8F82-D7900AAD5BD5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163236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5481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30538" y="2865175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E2BDB3-0F06-A243-8E2A-2CD9FF2D5351}"/>
              </a:ext>
            </a:extLst>
          </p:cNvPr>
          <p:cNvSpPr/>
          <p:nvPr/>
        </p:nvSpPr>
        <p:spPr>
          <a:xfrm>
            <a:off x="8664710" y="4049620"/>
            <a:ext cx="783771" cy="478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4FEA-77C1-3247-9597-EB7944344C21}"/>
              </a:ext>
            </a:extLst>
          </p:cNvPr>
          <p:cNvSpPr/>
          <p:nvPr/>
        </p:nvSpPr>
        <p:spPr>
          <a:xfrm>
            <a:off x="8664709" y="3492862"/>
            <a:ext cx="783771" cy="47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531C6-8116-9B48-9740-7F0F8828D82F}"/>
              </a:ext>
            </a:extLst>
          </p:cNvPr>
          <p:cNvSpPr txBox="1"/>
          <p:nvPr/>
        </p:nvSpPr>
        <p:spPr>
          <a:xfrm>
            <a:off x="0" y="5485860"/>
            <a:ext cx="12192000" cy="93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5</a:t>
            </a:r>
            <a:r>
              <a:rPr kumimoji="1" lang="ko-KR" altLang="en-US" sz="2400"/>
              <a:t>가 삭제되었다</a:t>
            </a:r>
            <a:r>
              <a:rPr kumimoji="1" lang="en-US" altLang="ko-KR" sz="24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2</a:t>
            </a:r>
            <a:r>
              <a:rPr kumimoji="1" lang="ko-KR" altLang="en-US" sz="2400"/>
              <a:t>의 하위 댓글도 모두 삭제되었으므로</a:t>
            </a:r>
            <a:r>
              <a:rPr kumimoji="1" lang="en-US" altLang="ko-KR" sz="2400"/>
              <a:t>, </a:t>
            </a:r>
            <a:r>
              <a:rPr kumimoji="1" lang="ko-KR" altLang="en-US" sz="2400"/>
              <a:t>댓글 </a:t>
            </a:r>
            <a:r>
              <a:rPr kumimoji="1" lang="en-US" altLang="ko-KR" sz="2400"/>
              <a:t>2</a:t>
            </a:r>
            <a:r>
              <a:rPr kumimoji="1" lang="ko-KR" altLang="en-US" sz="2400"/>
              <a:t>도 이어서 삭제될 수 있다</a:t>
            </a:r>
            <a:r>
              <a:rPr kumimoji="1" lang="en-US" altLang="ko-KR" sz="240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702C2F-0867-9C44-AC8D-C3808F75FE10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615F3-0B84-D645-BA69-3CBECCF051B4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39599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374490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871039" y="2138725"/>
            <a:ext cx="1249135" cy="235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E2BDB3-0F06-A243-8E2A-2CD9FF2D5351}"/>
              </a:ext>
            </a:extLst>
          </p:cNvPr>
          <p:cNvSpPr/>
          <p:nvPr/>
        </p:nvSpPr>
        <p:spPr>
          <a:xfrm>
            <a:off x="8664710" y="4049620"/>
            <a:ext cx="783771" cy="4789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4FEA-77C1-3247-9597-EB7944344C21}"/>
              </a:ext>
            </a:extLst>
          </p:cNvPr>
          <p:cNvSpPr/>
          <p:nvPr/>
        </p:nvSpPr>
        <p:spPr>
          <a:xfrm>
            <a:off x="8664709" y="3492862"/>
            <a:ext cx="783771" cy="47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정상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531C6-8116-9B48-9740-7F0F8828D82F}"/>
              </a:ext>
            </a:extLst>
          </p:cNvPr>
          <p:cNvSpPr txBox="1"/>
          <p:nvPr/>
        </p:nvSpPr>
        <p:spPr>
          <a:xfrm>
            <a:off x="0" y="5485860"/>
            <a:ext cx="12192000" cy="13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2</a:t>
            </a:r>
            <a:r>
              <a:rPr kumimoji="1" lang="ko-KR" altLang="en-US" sz="2400"/>
              <a:t>가 삭제되었다</a:t>
            </a:r>
            <a:r>
              <a:rPr kumimoji="1" lang="en-US" altLang="ko-KR" sz="24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댓글 </a:t>
            </a:r>
            <a:r>
              <a:rPr kumimoji="1" lang="en-US" altLang="ko-KR" sz="2400"/>
              <a:t>1</a:t>
            </a:r>
            <a:r>
              <a:rPr kumimoji="1" lang="ko-KR" altLang="en-US" sz="2400"/>
              <a:t>은 하위 댓글 </a:t>
            </a:r>
            <a:r>
              <a:rPr kumimoji="1" lang="en-US" altLang="ko-KR" sz="2400"/>
              <a:t>3</a:t>
            </a:r>
            <a:r>
              <a:rPr kumimoji="1" lang="ko-KR" altLang="en-US" sz="2400"/>
              <a:t>이 여전히 남아있기 때문에 삭제 표시 상태를 유지한다</a:t>
            </a:r>
            <a:r>
              <a:rPr kumimoji="1" lang="en-US" altLang="ko-KR" sz="24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 err="1"/>
              <a:t>계층형이기</a:t>
            </a:r>
            <a:r>
              <a:rPr kumimoji="1" lang="ko-KR" altLang="en-US" sz="2400"/>
              <a:t> 때문에 이러한 삭제는 재귀적으로 이루어질 수 있다</a:t>
            </a:r>
            <a:r>
              <a:rPr kumimoji="1" lang="en-US" altLang="ko-KR" sz="240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7944A-4D1B-0D44-8191-78E6DF7C7E44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577365-6B9C-8C4B-87CB-FD3233735297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940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6323B-9A86-644F-A52E-1A494D5D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ea typeface="맑은 고딕"/>
              </a:rPr>
              <a:t>대규모 시스템의 정의?</a:t>
            </a:r>
            <a:endParaRPr lang="ko-KR" altLang="en-US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F26EA-DEFB-C740-A213-8687E4F4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ea typeface="맑은 고딕"/>
              </a:rPr>
              <a:t>절대적인 기준을 명확하게 정의할 수는 없지만, 다음과 같은 특성 고려</a:t>
            </a: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ko-KR">
                <a:latin typeface="Malgun Gothic"/>
                <a:ea typeface="Malgun Gothic"/>
              </a:rPr>
              <a:t>복잡한 시스템을 다루는 방법</a:t>
            </a:r>
            <a:endParaRPr lang="ko-KR" altLang="en-US">
              <a:ea typeface="맑은 고딕"/>
            </a:endParaRP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ko-KR" altLang="en-US">
                <a:ea typeface="맑은 고딕"/>
              </a:rPr>
              <a:t>병렬 처리</a:t>
            </a:r>
            <a:endParaRPr lang="ko-KR">
              <a:ea typeface="맑은 고딕"/>
            </a:endParaRP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ko-KR" altLang="en-US">
                <a:ea typeface="맑은 고딕"/>
              </a:rPr>
              <a:t>병목 지점 최소화</a:t>
            </a:r>
            <a:endParaRPr lang="ko-KR">
              <a:ea typeface="맑은 고딕"/>
            </a:endParaRPr>
          </a:p>
          <a:p>
            <a:pPr lvl="1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확장성 있는 구조</a:t>
            </a:r>
          </a:p>
        </p:txBody>
      </p:sp>
    </p:spTree>
    <p:extLst>
      <p:ext uri="{BB962C8B-B14F-4D97-AF65-F5344CB8AC3E}">
        <p14:creationId xmlns:p14="http://schemas.microsoft.com/office/powerpoint/2010/main" val="278737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분리된 웹 애플리케이션이 하나의 서비스를 이루려면, 서로 네트워크 통신이 필요할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en-US" altLang="ko-KR">
                <a:ea typeface="맑은 고딕"/>
              </a:rPr>
              <a:t>API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통해 직접적으로 통신할 수도 있지만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메시지</a:t>
            </a:r>
            <a:r>
              <a:rPr kumimoji="1" lang="en-US" altLang="ko-KR">
                <a:ea typeface="맑은 고딕"/>
              </a:rPr>
              <a:t>(</a:t>
            </a:r>
            <a:r>
              <a:rPr kumimoji="1" lang="ko-KR" altLang="en-US">
                <a:ea typeface="맑은 고딕"/>
              </a:rPr>
              <a:t>이벤트</a:t>
            </a:r>
            <a:r>
              <a:rPr kumimoji="1" lang="en-US" altLang="ko-KR">
                <a:ea typeface="맑은 고딕"/>
              </a:rPr>
              <a:t>)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통해 간접적으로 통신할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각 방식이 무엇이고 장단점은 무엇인지, 어떻게 개발할 수 있는지는 본 강의에서 살펴본다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931F94-89A9-8E44-B4CA-14A013EC4EF2}"/>
              </a:ext>
            </a:extLst>
          </p:cNvPr>
          <p:cNvSpPr/>
          <p:nvPr/>
        </p:nvSpPr>
        <p:spPr>
          <a:xfrm>
            <a:off x="877697" y="2760487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52BE5D-F49D-EA4D-8A47-F3D33F3BAC62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5365458" y="2418281"/>
            <a:ext cx="1222693" cy="64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C91B87-0D4C-744A-9344-C7C217897325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71606" y="3058328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FF28CF-8E3E-E646-B41F-FED77249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37115"/>
              </p:ext>
            </p:extLst>
          </p:nvPr>
        </p:nvGraphicFramePr>
        <p:xfrm>
          <a:off x="6588151" y="2692184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058A8F-7520-EA4E-8773-384D90179299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 flipV="1">
            <a:off x="5365458" y="1890322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DB53C4-7CB0-D349-8DC1-B5FD6104A9A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640433" y="2418281"/>
            <a:ext cx="1241570" cy="89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48FA7C8E-06D8-1B4B-8C57-51509A4F9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71501"/>
              </p:ext>
            </p:extLst>
          </p:nvPr>
        </p:nvGraphicFramePr>
        <p:xfrm>
          <a:off x="9104849" y="2697268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155A5DD8-C507-3C4C-ADBF-5707B4CB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72843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CE8B-85C7-1740-8AE6-0EA73E290758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5DCC-B34F-894C-BEC7-7D364E2B4D93}"/>
              </a:ext>
            </a:extLst>
          </p:cNvPr>
          <p:cNvSpPr/>
          <p:nvPr/>
        </p:nvSpPr>
        <p:spPr>
          <a:xfrm>
            <a:off x="5687731" y="191774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EDBFDA-90EF-7B44-A0B6-6FE95F0A80B7}"/>
              </a:ext>
            </a:extLst>
          </p:cNvPr>
          <p:cNvSpPr/>
          <p:nvPr/>
        </p:nvSpPr>
        <p:spPr>
          <a:xfrm>
            <a:off x="8291116" y="286409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B2B8AE1-2E5C-1343-8C0D-28EC5A9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81724"/>
              </p:ext>
            </p:extLst>
          </p:nvPr>
        </p:nvGraphicFramePr>
        <p:xfrm>
          <a:off x="3882003" y="3856445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D62A4-178B-114D-A146-0B53FD45F39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40433" y="3317965"/>
            <a:ext cx="1241570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BAEAFB-89C1-364A-973E-9BBA7051CFE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19267" y="3314161"/>
            <a:ext cx="517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4">
            <a:extLst>
              <a:ext uri="{FF2B5EF4-FFF2-40B4-BE49-F238E27FC236}">
                <a16:creationId xmlns:a16="http://schemas.microsoft.com/office/drawing/2014/main" id="{AA6FE70B-58BA-C14D-9200-9E7113AD7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279107"/>
              </p:ext>
            </p:extLst>
          </p:nvPr>
        </p:nvGraphicFramePr>
        <p:xfrm>
          <a:off x="6588151" y="1523986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–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EBA83915-9410-0B47-BF6F-5BA164344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29604"/>
              </p:ext>
            </p:extLst>
          </p:nvPr>
        </p:nvGraphicFramePr>
        <p:xfrm>
          <a:off x="9065003" y="1523986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6B64CD-1A38-6C4C-A3D3-EF17972C8379}"/>
              </a:ext>
            </a:extLst>
          </p:cNvPr>
          <p:cNvSpPr/>
          <p:nvPr/>
        </p:nvSpPr>
        <p:spPr>
          <a:xfrm>
            <a:off x="5679342" y="25301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8F6D6AF-E632-7948-8ACC-EB4E20FFC47E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>
            <a:off x="8071606" y="1890322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81CD32-F790-FB48-8E42-BC47853F7D6F}"/>
              </a:ext>
            </a:extLst>
          </p:cNvPr>
          <p:cNvSpPr/>
          <p:nvPr/>
        </p:nvSpPr>
        <p:spPr>
          <a:xfrm>
            <a:off x="8283078" y="16575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786C9F7-9631-A540-A449-D74BD65C5BF9}"/>
              </a:ext>
            </a:extLst>
          </p:cNvPr>
          <p:cNvCxnSpPr>
            <a:cxnSpLocks/>
            <a:stCxn id="26" idx="3"/>
            <a:endCxn id="51" idx="1"/>
          </p:cNvCxnSpPr>
          <p:nvPr/>
        </p:nvCxnSpPr>
        <p:spPr>
          <a:xfrm>
            <a:off x="5365458" y="4394925"/>
            <a:ext cx="1207661" cy="76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59BBB9-E7B0-A94C-811F-AFF0E0934635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8056574" y="5160221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3D2D90EC-268E-634E-9ABF-A62B65D23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16107"/>
              </p:ext>
            </p:extLst>
          </p:nvPr>
        </p:nvGraphicFramePr>
        <p:xfrm>
          <a:off x="6573119" y="4794077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84B3608-E984-F943-947B-B4244D054083}"/>
              </a:ext>
            </a:extLst>
          </p:cNvPr>
          <p:cNvCxnSpPr>
            <a:cxnSpLocks/>
            <a:stCxn id="26" idx="3"/>
            <a:endCxn id="56" idx="1"/>
          </p:cNvCxnSpPr>
          <p:nvPr/>
        </p:nvCxnSpPr>
        <p:spPr>
          <a:xfrm flipV="1">
            <a:off x="5365458" y="3905839"/>
            <a:ext cx="1205915" cy="4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55AC4FEB-DC71-B44F-AAD7-052B44C5E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452159"/>
              </p:ext>
            </p:extLst>
          </p:nvPr>
        </p:nvGraphicFramePr>
        <p:xfrm>
          <a:off x="9089817" y="4799161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8534B145-20B1-D641-A934-493F9FE2B3EF}"/>
              </a:ext>
            </a:extLst>
          </p:cNvPr>
          <p:cNvSpPr/>
          <p:nvPr/>
        </p:nvSpPr>
        <p:spPr>
          <a:xfrm>
            <a:off x="5670953" y="393326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111536-FF2A-DE48-9FD2-489C2141248F}"/>
              </a:ext>
            </a:extLst>
          </p:cNvPr>
          <p:cNvSpPr/>
          <p:nvPr/>
        </p:nvSpPr>
        <p:spPr>
          <a:xfrm>
            <a:off x="8276084" y="4965989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56" name="표 4">
            <a:extLst>
              <a:ext uri="{FF2B5EF4-FFF2-40B4-BE49-F238E27FC236}">
                <a16:creationId xmlns:a16="http://schemas.microsoft.com/office/drawing/2014/main" id="{376BA534-F179-CE4E-A32A-AC48E1F8C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30402"/>
              </p:ext>
            </p:extLst>
          </p:nvPr>
        </p:nvGraphicFramePr>
        <p:xfrm>
          <a:off x="6571373" y="3539503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57" name="표 4">
            <a:extLst>
              <a:ext uri="{FF2B5EF4-FFF2-40B4-BE49-F238E27FC236}">
                <a16:creationId xmlns:a16="http://schemas.microsoft.com/office/drawing/2014/main" id="{F911B825-8DB9-5740-AD59-1A54DB656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61324"/>
              </p:ext>
            </p:extLst>
          </p:nvPr>
        </p:nvGraphicFramePr>
        <p:xfrm>
          <a:off x="9048225" y="3539503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F24811-9284-AD40-A79F-8FEC11ABCF69}"/>
              </a:ext>
            </a:extLst>
          </p:cNvPr>
          <p:cNvSpPr/>
          <p:nvPr/>
        </p:nvSpPr>
        <p:spPr>
          <a:xfrm>
            <a:off x="5662564" y="45456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74697F1-DCE0-2545-9612-4B9164186C0E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8054828" y="3905839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0F0186E-9F6E-F847-85F4-97C008DC16AD}"/>
              </a:ext>
            </a:extLst>
          </p:cNvPr>
          <p:cNvSpPr/>
          <p:nvPr/>
        </p:nvSpPr>
        <p:spPr>
          <a:xfrm>
            <a:off x="8266300" y="36730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DF4646-73FC-1F42-B20A-B36A8DA307D8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4AD2DE-5CDC-C84F-9903-8ECF500555F5}"/>
              </a:ext>
            </a:extLst>
          </p:cNvPr>
          <p:cNvSpPr/>
          <p:nvPr/>
        </p:nvSpPr>
        <p:spPr>
          <a:xfrm>
            <a:off x="6900992" y="2354424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4F0366-73E6-2547-A806-7D18D4DBD5B5}"/>
              </a:ext>
            </a:extLst>
          </p:cNvPr>
          <p:cNvSpPr/>
          <p:nvPr/>
        </p:nvSpPr>
        <p:spPr>
          <a:xfrm>
            <a:off x="6884561" y="4424500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1F35EDC8-1CB2-444B-A27F-5926F551B397}"/>
              </a:ext>
            </a:extLst>
          </p:cNvPr>
          <p:cNvCxnSpPr>
            <a:stCxn id="8" idx="0"/>
            <a:endCxn id="32" idx="2"/>
          </p:cNvCxnSpPr>
          <p:nvPr/>
        </p:nvCxnSpPr>
        <p:spPr>
          <a:xfrm flipH="1" flipV="1">
            <a:off x="7329878" y="2256658"/>
            <a:ext cx="1400" cy="97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33A8C9AA-446D-D24E-B704-4E56CD976D86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flipH="1">
            <a:off x="7329878" y="2571676"/>
            <a:ext cx="1400" cy="12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1C4340AB-BF7A-EF42-BC3F-727BB6EC6D29}"/>
              </a:ext>
            </a:extLst>
          </p:cNvPr>
          <p:cNvCxnSpPr>
            <a:cxnSpLocks/>
            <a:stCxn id="47" idx="0"/>
            <a:endCxn id="56" idx="2"/>
          </p:cNvCxnSpPr>
          <p:nvPr/>
        </p:nvCxnSpPr>
        <p:spPr>
          <a:xfrm flipH="1" flipV="1">
            <a:off x="7313100" y="4272175"/>
            <a:ext cx="1747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2357459A-D03C-CF49-A8BC-4B69D1950830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 flipH="1">
            <a:off x="7314846" y="4641752"/>
            <a:ext cx="1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40738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8A5ABC-5222-B341-B6E1-73F2A55377A9}"/>
              </a:ext>
            </a:extLst>
          </p:cNvPr>
          <p:cNvSpPr/>
          <p:nvPr/>
        </p:nvSpPr>
        <p:spPr>
          <a:xfrm>
            <a:off x="7706766" y="2742540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5481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AAD657B-137C-834F-9129-B346A182B13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7078117" y="2563268"/>
            <a:ext cx="1586592" cy="179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30538" y="2865175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B398A7-1F42-2148-9684-2AE1EBCA53E2}"/>
              </a:ext>
            </a:extLst>
          </p:cNvPr>
          <p:cNvSpPr txBox="1"/>
          <p:nvPr/>
        </p:nvSpPr>
        <p:spPr>
          <a:xfrm>
            <a:off x="0" y="5485860"/>
            <a:ext cx="12192000" cy="13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/>
              <a:t>목록 조회 </a:t>
            </a:r>
            <a:r>
              <a:rPr kumimoji="1" lang="ko-KR" altLang="en-US" sz="2400" err="1"/>
              <a:t>페이징은</a:t>
            </a:r>
            <a:r>
              <a:rPr kumimoji="1" lang="ko-KR" altLang="en-US" sz="2400"/>
              <a:t> 어떻게 처리될까</a:t>
            </a:r>
            <a:r>
              <a:rPr kumimoji="1" lang="en-US" altLang="ko-KR" sz="2400"/>
              <a:t>?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계층별 오래된 순으로 </a:t>
            </a:r>
            <a:r>
              <a:rPr kumimoji="1" lang="ko-KR" altLang="en-US" sz="2400" err="1"/>
              <a:t>페이징된다</a:t>
            </a:r>
            <a:r>
              <a:rPr kumimoji="1" lang="en-US" altLang="ko-KR" sz="2400"/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/>
              <a:t>위 그림에서 </a:t>
            </a:r>
            <a:r>
              <a:rPr kumimoji="1" lang="en-US" altLang="ko-KR" sz="2400"/>
              <a:t>1</a:t>
            </a:r>
            <a:r>
              <a:rPr kumimoji="1" lang="ko-KR" altLang="en-US" sz="2400"/>
              <a:t> 페이지 당 </a:t>
            </a:r>
            <a:r>
              <a:rPr kumimoji="1" lang="en-US" altLang="ko-KR" sz="2400"/>
              <a:t>2</a:t>
            </a:r>
            <a:r>
              <a:rPr kumimoji="1" lang="ko-KR" altLang="en-US" sz="2400"/>
              <a:t>개의 댓글을 보여준다고 가정해보자</a:t>
            </a:r>
            <a:r>
              <a:rPr kumimoji="1" lang="en-US" altLang="ko-KR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DBD21-7A22-4F44-82BF-DFE53BFD3D3B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693327-CB02-CE44-8C11-1328448F77A3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00037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B63C8-0B7E-1B49-9CB9-1333080EC505}"/>
              </a:ext>
            </a:extLst>
          </p:cNvPr>
          <p:cNvSpPr/>
          <p:nvPr/>
        </p:nvSpPr>
        <p:spPr>
          <a:xfrm>
            <a:off x="2955153" y="1926453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1FA3BB-8DE9-6E4A-8449-AAB20C37FC50}"/>
              </a:ext>
            </a:extLst>
          </p:cNvPr>
          <p:cNvSpPr/>
          <p:nvPr/>
        </p:nvSpPr>
        <p:spPr>
          <a:xfrm>
            <a:off x="5162231" y="2350996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8A5ABC-5222-B341-B6E1-73F2A55377A9}"/>
              </a:ext>
            </a:extLst>
          </p:cNvPr>
          <p:cNvSpPr/>
          <p:nvPr/>
        </p:nvSpPr>
        <p:spPr>
          <a:xfrm>
            <a:off x="7706766" y="2742540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C3C5A-D42D-C84F-AC4A-CB272529DC14}"/>
              </a:ext>
            </a:extLst>
          </p:cNvPr>
          <p:cNvSpPr/>
          <p:nvPr/>
        </p:nvSpPr>
        <p:spPr>
          <a:xfrm>
            <a:off x="2955153" y="349286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5D417-6121-0C44-9725-EBAFB2766642}"/>
              </a:ext>
            </a:extLst>
          </p:cNvPr>
          <p:cNvSpPr/>
          <p:nvPr/>
        </p:nvSpPr>
        <p:spPr>
          <a:xfrm>
            <a:off x="5162231" y="2954812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F0FD5-FFB4-CF49-B660-F6BB76C1685F}"/>
              </a:ext>
            </a:extLst>
          </p:cNvPr>
          <p:cNvSpPr/>
          <p:nvPr/>
        </p:nvSpPr>
        <p:spPr>
          <a:xfrm>
            <a:off x="5162231" y="4101781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6928EE9-C610-3849-B2BB-8012DB1262B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4871039" y="2138725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AAD657B-137C-834F-9129-B346A182B13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7078117" y="2563268"/>
            <a:ext cx="1586592" cy="179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156BC148-7C65-084D-AA80-F4D03408B1A8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4871039" y="3705134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ACAE68C0-B19F-CF43-8EE2-F60933DEFB9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030538" y="2865175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B398A7-1F42-2148-9684-2AE1EBCA53E2}"/>
              </a:ext>
            </a:extLst>
          </p:cNvPr>
          <p:cNvSpPr txBox="1"/>
          <p:nvPr/>
        </p:nvSpPr>
        <p:spPr>
          <a:xfrm>
            <a:off x="0" y="5485860"/>
            <a:ext cx="12192000" cy="13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/>
              <a:t>1</a:t>
            </a:r>
            <a:r>
              <a:rPr kumimoji="1" lang="ko-KR" altLang="en-US" sz="2400"/>
              <a:t>번 페이지 댓글 </a:t>
            </a:r>
            <a:r>
              <a:rPr kumimoji="1" lang="en-US" altLang="ko-KR" sz="2400"/>
              <a:t>1,</a:t>
            </a:r>
            <a:r>
              <a:rPr kumimoji="1" lang="ko-KR" altLang="en-US" sz="2400"/>
              <a:t> </a:t>
            </a:r>
            <a:r>
              <a:rPr kumimoji="1" lang="en-US" altLang="ko-KR" sz="2400"/>
              <a:t>2</a:t>
            </a:r>
            <a:r>
              <a:rPr kumimoji="1" lang="ko-KR" altLang="en-US" sz="2400"/>
              <a:t> 조회</a:t>
            </a:r>
            <a:endParaRPr kumimoji="1" lang="en-US" altLang="ko-KR" sz="2400"/>
          </a:p>
          <a:p>
            <a:pPr algn="ctr">
              <a:lnSpc>
                <a:spcPct val="120000"/>
              </a:lnSpc>
            </a:pPr>
            <a:r>
              <a:rPr kumimoji="1" lang="en-US" altLang="ko-KR" sz="2400"/>
              <a:t>2</a:t>
            </a:r>
            <a:r>
              <a:rPr kumimoji="1" lang="ko-KR" altLang="en-US" sz="2400"/>
              <a:t>번 페이지 댓글 </a:t>
            </a:r>
            <a:r>
              <a:rPr kumimoji="1" lang="en-US" altLang="ko-KR" sz="2400"/>
              <a:t>5, 3 </a:t>
            </a:r>
            <a:r>
              <a:rPr kumimoji="1" lang="ko-KR" altLang="en-US" sz="2400"/>
              <a:t>조회</a:t>
            </a:r>
            <a:endParaRPr kumimoji="1" lang="en-US" altLang="ko-KR" sz="2400"/>
          </a:p>
          <a:p>
            <a:pPr algn="ctr">
              <a:lnSpc>
                <a:spcPct val="120000"/>
              </a:lnSpc>
            </a:pPr>
            <a:r>
              <a:rPr kumimoji="1" lang="en-US" altLang="ko-KR" sz="2400"/>
              <a:t>3</a:t>
            </a:r>
            <a:r>
              <a:rPr kumimoji="1" lang="ko-KR" altLang="en-US" sz="2400"/>
              <a:t>번 페이지 댓글 </a:t>
            </a:r>
            <a:r>
              <a:rPr kumimoji="1" lang="en-US" altLang="ko-KR" sz="2400"/>
              <a:t>4, 6 </a:t>
            </a:r>
            <a:r>
              <a:rPr kumimoji="1" lang="ko-KR" altLang="en-US" sz="2400"/>
              <a:t>조회</a:t>
            </a:r>
            <a:endParaRPr kumimoji="1" lang="en-US" altLang="ko-KR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DBD21-7A22-4F44-82BF-DFE53BFD3D3B}"/>
              </a:ext>
            </a:extLst>
          </p:cNvPr>
          <p:cNvSpPr txBox="1"/>
          <p:nvPr/>
        </p:nvSpPr>
        <p:spPr>
          <a:xfrm>
            <a:off x="274699" y="319110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693327-CB02-CE44-8C11-1328448F77A3}"/>
              </a:ext>
            </a:extLst>
          </p:cNvPr>
          <p:cNvSpPr/>
          <p:nvPr/>
        </p:nvSpPr>
        <p:spPr>
          <a:xfrm>
            <a:off x="386921" y="2647957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 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32992-1426-1C4A-A4E6-89EDE1CD7861}"/>
              </a:ext>
            </a:extLst>
          </p:cNvPr>
          <p:cNvSpPr/>
          <p:nvPr/>
        </p:nvSpPr>
        <p:spPr>
          <a:xfrm>
            <a:off x="2415028" y="2704101"/>
            <a:ext cx="9672893" cy="967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90D92-34BE-0744-B428-243CC796271A}"/>
              </a:ext>
            </a:extLst>
          </p:cNvPr>
          <p:cNvSpPr txBox="1"/>
          <p:nvPr/>
        </p:nvSpPr>
        <p:spPr>
          <a:xfrm>
            <a:off x="10292574" y="212915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번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19E7BC-0B75-9A42-84E9-ED6D7F99EB63}"/>
              </a:ext>
            </a:extLst>
          </p:cNvPr>
          <p:cNvSpPr/>
          <p:nvPr/>
        </p:nvSpPr>
        <p:spPr>
          <a:xfrm>
            <a:off x="2415027" y="3405073"/>
            <a:ext cx="9672893" cy="967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2B263E-910E-014B-98BA-5BAD3D634CB4}"/>
              </a:ext>
            </a:extLst>
          </p:cNvPr>
          <p:cNvSpPr/>
          <p:nvPr/>
        </p:nvSpPr>
        <p:spPr>
          <a:xfrm>
            <a:off x="2415027" y="1785738"/>
            <a:ext cx="9672893" cy="967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74ED8E-D25F-9B42-92CE-D44072BF7C5D}"/>
              </a:ext>
            </a:extLst>
          </p:cNvPr>
          <p:cNvSpPr/>
          <p:nvPr/>
        </p:nvSpPr>
        <p:spPr>
          <a:xfrm>
            <a:off x="2415026" y="4583763"/>
            <a:ext cx="9672893" cy="967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63FD63-9EA2-2340-912A-A07CD79ACD0E}"/>
              </a:ext>
            </a:extLst>
          </p:cNvPr>
          <p:cNvSpPr txBox="1"/>
          <p:nvPr/>
        </p:nvSpPr>
        <p:spPr>
          <a:xfrm>
            <a:off x="10292574" y="295458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번 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3A93A9-E2EA-154B-8DBD-016D71F3819C}"/>
              </a:ext>
            </a:extLst>
          </p:cNvPr>
          <p:cNvSpPr txBox="1"/>
          <p:nvPr/>
        </p:nvSpPr>
        <p:spPr>
          <a:xfrm>
            <a:off x="10292574" y="377400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</a:t>
            </a:r>
            <a:r>
              <a:rPr kumimoji="1" lang="ko-KR" altLang="en-US"/>
              <a:t>번 페이지</a:t>
            </a:r>
          </a:p>
        </p:txBody>
      </p:sp>
    </p:spTree>
    <p:extLst>
      <p:ext uri="{BB962C8B-B14F-4D97-AF65-F5344CB8AC3E}">
        <p14:creationId xmlns:p14="http://schemas.microsoft.com/office/powerpoint/2010/main" val="247458957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계층형의</a:t>
            </a:r>
            <a:r>
              <a:rPr kumimoji="1" lang="ko-KR" altLang="en-US"/>
              <a:t> </a:t>
            </a:r>
            <a:r>
              <a:rPr kumimoji="1" lang="en-US" altLang="ko-KR"/>
              <a:t>depth</a:t>
            </a:r>
            <a:r>
              <a:rPr kumimoji="1" lang="ko-KR" altLang="en-US"/>
              <a:t>에 따라서 설계 방식을 달리할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Adjacency list (</a:t>
            </a:r>
            <a:r>
              <a:rPr kumimoji="1" lang="ko-KR" altLang="en-US"/>
              <a:t>인접 리스트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</a:p>
          <a:p>
            <a:pPr lvl="2">
              <a:lnSpc>
                <a:spcPct val="120000"/>
              </a:lnSpc>
            </a:pPr>
            <a:r>
              <a:rPr lang="en" altLang="ko-KR"/>
              <a:t>Path enumeration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경로 열거</a:t>
            </a:r>
            <a:r>
              <a:rPr lang="en-US" altLang="ko-KR"/>
              <a:t>)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최대 </a:t>
            </a:r>
            <a:r>
              <a:rPr kumimoji="1" lang="en-US" altLang="ko-KR"/>
              <a:t>2 depth </a:t>
            </a:r>
            <a:r>
              <a:rPr kumimoji="1" lang="ko-KR" altLang="en-US"/>
              <a:t>먼저 진행해본다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014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 </a:t>
            </a:r>
            <a:r>
              <a:rPr kumimoji="1" lang="en-US" altLang="ko-KR"/>
              <a:t>– </a:t>
            </a: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endParaRPr kumimoji="1" lang="ko-KR" altLang="en-US"/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784EFF15-757A-C541-A453-AD1C0A3FBDE1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780627"/>
          <a:ext cx="8127999" cy="2966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comment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comment_id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content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VARCHAR(3000)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게시글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ID(Shard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parent_comment_id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상위 댓글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writer_id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작성자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deleted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삭제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18FA5C2-E135-3D4E-9177-0E104C7FABE8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계층형</a:t>
            </a:r>
            <a:r>
              <a:rPr kumimoji="1" lang="ko-KR" altLang="en-US"/>
              <a:t> 댓글에서는 계층 관계를 알아야하므로</a:t>
            </a:r>
            <a:r>
              <a:rPr kumimoji="1" lang="en-US" altLang="ko-KR"/>
              <a:t>, </a:t>
            </a:r>
            <a:r>
              <a:rPr kumimoji="1" lang="ko-KR" altLang="en-US"/>
              <a:t>상위 댓글의 참조 키가 필요하다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댓글은 상위 댓글 </a:t>
            </a:r>
            <a:r>
              <a:rPr kumimoji="1" lang="en-US" altLang="ko-KR"/>
              <a:t>ID(</a:t>
            </a:r>
            <a:r>
              <a:rPr kumimoji="1" lang="en-US" altLang="ko-KR" err="1"/>
              <a:t>parent_comment_id</a:t>
            </a:r>
            <a:r>
              <a:rPr kumimoji="1" lang="en-US" altLang="ko-KR"/>
              <a:t>)</a:t>
            </a:r>
            <a:r>
              <a:rPr kumimoji="1" lang="ko-KR" altLang="en-US" err="1"/>
              <a:t>를</a:t>
            </a:r>
            <a:r>
              <a:rPr kumimoji="1" lang="ko-KR" altLang="en-US"/>
              <a:t> 가진다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4147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 </a:t>
            </a:r>
            <a:r>
              <a:rPr kumimoji="1" lang="en-US" altLang="ko-KR"/>
              <a:t>– </a:t>
            </a: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endParaRPr kumimoji="1" lang="ko-KR" altLang="en-US"/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784EFF15-757A-C541-A453-AD1C0A3F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565291"/>
              </p:ext>
            </p:extLst>
          </p:nvPr>
        </p:nvGraphicFramePr>
        <p:xfrm>
          <a:off x="2032000" y="1780627"/>
          <a:ext cx="8127999" cy="2966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comment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comment_id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content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VARCHAR(3000)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게시글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ID(Shard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parent_comment_id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상위 댓글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writer_id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작성자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deleted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삭제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18FA5C2-E135-3D4E-9177-0E104C7FABE8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Primary Key</a:t>
            </a:r>
            <a:r>
              <a:rPr kumimoji="1" lang="ko-KR" altLang="en-US"/>
              <a:t>는</a:t>
            </a:r>
            <a:r>
              <a:rPr kumimoji="1" lang="en-US" altLang="ko-KR"/>
              <a:t> </a:t>
            </a:r>
            <a:r>
              <a:rPr kumimoji="1" lang="ko-KR" altLang="en-US" err="1"/>
              <a:t>게시글과</a:t>
            </a:r>
            <a:r>
              <a:rPr kumimoji="1" lang="ko-KR" altLang="en-US"/>
              <a:t> 동일하게 </a:t>
            </a:r>
            <a:r>
              <a:rPr kumimoji="1" lang="en-US" altLang="ko-KR"/>
              <a:t>Snowflake</a:t>
            </a:r>
            <a:r>
              <a:rPr kumimoji="1" lang="ko-KR" altLang="en-US" err="1"/>
              <a:t>를</a:t>
            </a:r>
            <a:r>
              <a:rPr kumimoji="1" lang="ko-KR" altLang="en-US"/>
              <a:t> 사용한다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게시글에</a:t>
            </a:r>
            <a:r>
              <a:rPr kumimoji="1" lang="ko-KR" altLang="en-US"/>
              <a:t> 작성된 댓글 목록을 단일 </a:t>
            </a:r>
            <a:r>
              <a:rPr kumimoji="1" lang="ko-KR" altLang="en-US" err="1"/>
              <a:t>샤드에서</a:t>
            </a:r>
            <a:r>
              <a:rPr kumimoji="1" lang="ko-KR" altLang="en-US"/>
              <a:t> 조회하기 위해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ko-KR" altLang="en-US" err="1"/>
              <a:t>를</a:t>
            </a:r>
            <a:r>
              <a:rPr kumimoji="1" lang="ko-KR" altLang="en-US"/>
              <a:t> 기준으로 </a:t>
            </a:r>
            <a:r>
              <a:rPr kumimoji="1" lang="ko-KR" altLang="en-US" err="1"/>
              <a:t>샤딩한다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31321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테이블 설계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게시글에</a:t>
            </a:r>
            <a:r>
              <a:rPr kumimoji="1" lang="ko-KR" altLang="en-US"/>
              <a:t> 작성된 댓글 목록을 단일 </a:t>
            </a:r>
            <a:r>
              <a:rPr kumimoji="1" lang="ko-KR" altLang="en-US" err="1"/>
              <a:t>샤드에서</a:t>
            </a:r>
            <a:r>
              <a:rPr kumimoji="1" lang="ko-KR" altLang="en-US"/>
              <a:t> 조회하기 위해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ko-KR" altLang="en-US" err="1"/>
              <a:t>를</a:t>
            </a:r>
            <a:r>
              <a:rPr kumimoji="1" lang="ko-KR" altLang="en-US"/>
              <a:t> 기준으로 </a:t>
            </a:r>
            <a:r>
              <a:rPr kumimoji="1" lang="ko-KR" altLang="en-US" err="1"/>
              <a:t>샤딩한다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5ACB-28E4-8F4B-B4CF-104DC2303AE2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AD2256-4AE9-BC4A-8501-D71692A89A3A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64055C-02E6-3E47-8156-12C58719C3D0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566EE-B278-074D-9D27-DFE377DB640A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8306-6588-FD49-8E12-45C8E67A4156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499EA7B-2E2F-8645-A2AC-A8DB3498A877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5FE9B7-4A5A-AA40-9CB1-A6A3241BB0E6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1F7E7-7DF0-5440-8353-86FFAE87EA27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349A5-C17A-D540-BF56-3B0695E05EE7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C283C-E011-5845-A27E-7DCB39279093}"/>
              </a:ext>
            </a:extLst>
          </p:cNvPr>
          <p:cNvSpPr txBox="1"/>
          <p:nvPr/>
        </p:nvSpPr>
        <p:spPr>
          <a:xfrm>
            <a:off x="111200" y="2787667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endParaRPr kumimoji="1"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5DE3FCC-2166-214D-AAEC-17EAB546B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28057"/>
              </p:ext>
            </p:extLst>
          </p:nvPr>
        </p:nvGraphicFramePr>
        <p:xfrm>
          <a:off x="3602606" y="212095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comment_id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=1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comment_id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=3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74D56C-8B60-774C-A657-655EFBFE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67090"/>
              </p:ext>
            </p:extLst>
          </p:nvPr>
        </p:nvGraphicFramePr>
        <p:xfrm>
          <a:off x="6685376" y="2128378"/>
          <a:ext cx="1924593" cy="14656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24593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732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comment_id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73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article_id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=2</a:t>
                      </a:r>
                    </a:p>
                    <a:p>
                      <a:pPr algn="ctr" latinLnBrk="1"/>
                      <a:r>
                        <a:rPr lang="en-US" altLang="ko-KR" sz="1400" b="0" err="1">
                          <a:solidFill>
                            <a:schemeClr val="tx1"/>
                          </a:solidFill>
                        </a:rPr>
                        <a:t>comment_id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=4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66522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 </a:t>
            </a:r>
            <a:r>
              <a:rPr kumimoji="1" lang="en-US" altLang="ko-KR"/>
              <a:t>– </a:t>
            </a: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81178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" altLang="ko-KR"/>
              <a:t>create table comment (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comment_id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 primary key,</a:t>
            </a:r>
            <a:br>
              <a:rPr lang="en" altLang="ko-KR"/>
            </a:br>
            <a:r>
              <a:rPr lang="en" altLang="ko-KR"/>
              <a:t>    content varchar(3000)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parent_comment_id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writer_id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deleted bool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created_at</a:t>
            </a:r>
            <a:r>
              <a:rPr lang="en" altLang="ko-KR"/>
              <a:t> datetime not null</a:t>
            </a:r>
            <a:br>
              <a:rPr lang="en" altLang="ko-KR"/>
            </a:br>
            <a:r>
              <a:rPr lang="en" altLang="ko-KR"/>
              <a:t>);</a:t>
            </a:r>
          </a:p>
          <a:p>
            <a:pPr marL="0" indent="0">
              <a:buNone/>
            </a:pPr>
            <a:br>
              <a:rPr lang="en" altLang="ko-KR"/>
            </a:br>
            <a:r>
              <a:rPr lang="en" altLang="ko-KR"/>
              <a:t>s</a:t>
            </a:r>
            <a:r>
              <a:rPr lang="en-US" altLang="ko-KR" err="1"/>
              <a:t>ervice</a:t>
            </a:r>
            <a:r>
              <a:rPr lang="en-US" altLang="ko-KR"/>
              <a:t> &gt; comment</a:t>
            </a:r>
            <a:r>
              <a:rPr lang="en" altLang="ko-KR"/>
              <a:t> &gt; </a:t>
            </a:r>
            <a:r>
              <a:rPr lang="en" altLang="ko-KR" err="1"/>
              <a:t>src</a:t>
            </a:r>
            <a:r>
              <a:rPr lang="en" altLang="ko-KR"/>
              <a:t> &gt; main &gt; resources &gt; </a:t>
            </a:r>
            <a:r>
              <a:rPr lang="en" altLang="ko-KR" err="1"/>
              <a:t>db</a:t>
            </a:r>
            <a:r>
              <a:rPr lang="en" altLang="ko-KR"/>
              <a:t> &gt; </a:t>
            </a:r>
            <a:r>
              <a:rPr lang="en" altLang="ko-KR" err="1"/>
              <a:t>rdb-schema.sql</a:t>
            </a:r>
            <a:endParaRPr lang="en" altLang="ko-KR"/>
          </a:p>
        </p:txBody>
      </p:sp>
    </p:spTree>
    <p:extLst>
      <p:ext uri="{BB962C8B-B14F-4D97-AF65-F5344CB8AC3E}">
        <p14:creationId xmlns:p14="http://schemas.microsoft.com/office/powerpoint/2010/main" val="32449808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생성 </a:t>
            </a:r>
            <a:r>
              <a:rPr kumimoji="1" lang="en-US" altLang="ko-KR"/>
              <a:t>– </a:t>
            </a: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mysql</a:t>
            </a:r>
            <a:r>
              <a:rPr kumimoji="1" lang="en-US" altLang="ko-KR"/>
              <a:t> </a:t>
            </a:r>
            <a:r>
              <a:rPr kumimoji="1" lang="ko-KR" altLang="en-US"/>
              <a:t>컨테이너 접속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comment </a:t>
            </a:r>
            <a:r>
              <a:rPr kumimoji="1" lang="ko-KR" altLang="en-US"/>
              <a:t>데이터베이스 생성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create database comment;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comment </a:t>
            </a:r>
            <a:r>
              <a:rPr kumimoji="1" lang="ko-KR" altLang="en-US"/>
              <a:t>데이터베이스 접속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use comment;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E240A4-1770-1C47-8539-1197F3F1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64" y="2639145"/>
            <a:ext cx="4798741" cy="15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913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생성 </a:t>
            </a:r>
            <a:r>
              <a:rPr kumimoji="1" lang="en-US" altLang="ko-KR"/>
              <a:t>– </a:t>
            </a: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D134D-82D3-B54C-AD7E-C1B51639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108200"/>
            <a:ext cx="5803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987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/>
              <a:t>댓글 </a:t>
            </a:r>
            <a:r>
              <a:rPr kumimoji="1" lang="en-US" altLang="ko-KR" sz="3200"/>
              <a:t>CRD API </a:t>
            </a:r>
            <a:r>
              <a:rPr kumimoji="1" lang="ko-KR" altLang="en-US" sz="3200"/>
              <a:t>및 테스트 데이터 삽입 </a:t>
            </a:r>
            <a:r>
              <a:rPr kumimoji="1" lang="en-US" altLang="ko-KR" sz="3200"/>
              <a:t>– </a:t>
            </a:r>
            <a:r>
              <a:rPr kumimoji="1" lang="ko-KR" altLang="en-US" sz="3200"/>
              <a:t>최대 </a:t>
            </a:r>
            <a:r>
              <a:rPr kumimoji="1" lang="en-US" altLang="ko-KR" sz="3200"/>
              <a:t>2 depth</a:t>
            </a:r>
            <a:endParaRPr kumimoji="1" lang="ko-KR" altLang="en-US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댓글 생성</a:t>
            </a:r>
            <a:r>
              <a:rPr kumimoji="1" lang="en-US" altLang="ko-KR"/>
              <a:t>(C), </a:t>
            </a:r>
            <a:r>
              <a:rPr kumimoji="1" lang="ko-KR" altLang="en-US"/>
              <a:t>조회</a:t>
            </a:r>
            <a:r>
              <a:rPr kumimoji="1" lang="en-US" altLang="ko-KR"/>
              <a:t>(R), </a:t>
            </a:r>
            <a:r>
              <a:rPr kumimoji="1" lang="ko-KR" altLang="en-US"/>
              <a:t>삭제</a:t>
            </a:r>
            <a:r>
              <a:rPr kumimoji="1" lang="en-US" altLang="ko-KR"/>
              <a:t>(D) API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약 </a:t>
            </a:r>
            <a:r>
              <a:rPr kumimoji="1" lang="en-US" altLang="ko-KR"/>
              <a:t>1200</a:t>
            </a:r>
            <a:r>
              <a:rPr kumimoji="1" lang="ko-KR" altLang="en-US"/>
              <a:t>만 건의 테스트 데이터 삽입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en-US" altLang="ko-KR"/>
              <a:t>1</a:t>
            </a:r>
            <a:r>
              <a:rPr kumimoji="1" lang="ko-KR" altLang="en-US"/>
              <a:t>번 </a:t>
            </a:r>
            <a:r>
              <a:rPr kumimoji="1" lang="ko-KR" altLang="en-US" err="1"/>
              <a:t>게시글에</a:t>
            </a:r>
            <a:r>
              <a:rPr kumimoji="1" lang="ko-KR" altLang="en-US"/>
              <a:t> </a:t>
            </a:r>
            <a:r>
              <a:rPr kumimoji="1" lang="en-US" altLang="ko-KR"/>
              <a:t>1,200</a:t>
            </a:r>
            <a:r>
              <a:rPr kumimoji="1" lang="ko-KR" altLang="en-US"/>
              <a:t>만 건의 댓글</a:t>
            </a:r>
            <a:endParaRPr kumimoji="1" lang="en-US" altLang="ko-KR"/>
          </a:p>
          <a:p>
            <a:pPr lvl="2">
              <a:lnSpc>
                <a:spcPct val="150000"/>
              </a:lnSpc>
            </a:pP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r>
              <a:rPr kumimoji="1" lang="ko-KR" altLang="en-US" err="1"/>
              <a:t>를</a:t>
            </a:r>
            <a:r>
              <a:rPr kumimoji="1" lang="ko-KR" altLang="en-US"/>
              <a:t> 가정한다</a:t>
            </a:r>
            <a:r>
              <a:rPr kumimoji="1" lang="en-US" altLang="ko-KR"/>
              <a:t>.</a:t>
            </a:r>
          </a:p>
          <a:p>
            <a:pPr lvl="2">
              <a:lnSpc>
                <a:spcPct val="150000"/>
              </a:lnSpc>
            </a:pPr>
            <a:r>
              <a:rPr kumimoji="1" lang="en-US" altLang="ko-KR"/>
              <a:t>600</a:t>
            </a:r>
            <a:r>
              <a:rPr kumimoji="1" lang="ko-KR" altLang="en-US"/>
              <a:t>만 건은 </a:t>
            </a:r>
            <a:r>
              <a:rPr kumimoji="1" lang="en-US" altLang="ko-KR"/>
              <a:t>1 depth, 600</a:t>
            </a:r>
            <a:r>
              <a:rPr kumimoji="1" lang="ko-KR" altLang="en-US"/>
              <a:t>만 건은 </a:t>
            </a:r>
            <a:r>
              <a:rPr kumimoji="1" lang="en-US" altLang="ko-KR"/>
              <a:t>2 depth</a:t>
            </a:r>
          </a:p>
        </p:txBody>
      </p:sp>
    </p:spTree>
    <p:extLst>
      <p:ext uri="{BB962C8B-B14F-4D97-AF65-F5344CB8AC3E}">
        <p14:creationId xmlns:p14="http://schemas.microsoft.com/office/powerpoint/2010/main" val="4254771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우리의 강의에서는 어떤 범위를 다루는 것일까</a:t>
            </a:r>
            <a:r>
              <a:rPr kumimoji="1" lang="en-US" altLang="ko-KR"/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F05DD-75DF-3FEB-7892-43D7099056BF}"/>
              </a:ext>
            </a:extLst>
          </p:cNvPr>
          <p:cNvSpPr/>
          <p:nvPr/>
        </p:nvSpPr>
        <p:spPr>
          <a:xfrm>
            <a:off x="877697" y="2760487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87EF814-B4A8-10F7-FC2D-1AD9D17E9D5C}"/>
              </a:ext>
            </a:extLst>
          </p:cNvPr>
          <p:cNvCxnSpPr>
            <a:cxnSpLocks/>
          </p:cNvCxnSpPr>
          <p:nvPr/>
        </p:nvCxnSpPr>
        <p:spPr>
          <a:xfrm>
            <a:off x="5365458" y="2418281"/>
            <a:ext cx="1222693" cy="64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DE95744-4A66-4E5F-D2E7-4D10C9528452}"/>
              </a:ext>
            </a:extLst>
          </p:cNvPr>
          <p:cNvCxnSpPr>
            <a:cxnSpLocks/>
          </p:cNvCxnSpPr>
          <p:nvPr/>
        </p:nvCxnSpPr>
        <p:spPr>
          <a:xfrm>
            <a:off x="8071606" y="3058328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963C7D8F-683F-6CEF-40FB-8FB05287F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58448"/>
              </p:ext>
            </p:extLst>
          </p:nvPr>
        </p:nvGraphicFramePr>
        <p:xfrm>
          <a:off x="6588151" y="2692184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376F0E-0CA1-DB1C-0334-0686A52CDADE}"/>
              </a:ext>
            </a:extLst>
          </p:cNvPr>
          <p:cNvCxnSpPr>
            <a:cxnSpLocks/>
          </p:cNvCxnSpPr>
          <p:nvPr/>
        </p:nvCxnSpPr>
        <p:spPr>
          <a:xfrm flipV="1">
            <a:off x="5365458" y="1890322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8D1653-DD96-BBFC-5B90-E27E9F4AB47A}"/>
              </a:ext>
            </a:extLst>
          </p:cNvPr>
          <p:cNvCxnSpPr>
            <a:cxnSpLocks/>
          </p:cNvCxnSpPr>
          <p:nvPr/>
        </p:nvCxnSpPr>
        <p:spPr>
          <a:xfrm flipV="1">
            <a:off x="2640433" y="2418281"/>
            <a:ext cx="1241570" cy="89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B730609D-C3C9-9413-2A9B-39BADEB1A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64454"/>
              </p:ext>
            </p:extLst>
          </p:nvPr>
        </p:nvGraphicFramePr>
        <p:xfrm>
          <a:off x="9104849" y="2697268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0845E8AF-3926-8AD7-579F-D20D396BB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02136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7CB911-CF31-D12C-EBF7-261D7BDFE330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42306C-A673-484E-B6AF-5EEAF51120B1}"/>
              </a:ext>
            </a:extLst>
          </p:cNvPr>
          <p:cNvSpPr/>
          <p:nvPr/>
        </p:nvSpPr>
        <p:spPr>
          <a:xfrm>
            <a:off x="5687731" y="191774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282C24-01FA-3ABC-A544-B3F5F286F484}"/>
              </a:ext>
            </a:extLst>
          </p:cNvPr>
          <p:cNvSpPr/>
          <p:nvPr/>
        </p:nvSpPr>
        <p:spPr>
          <a:xfrm>
            <a:off x="8291116" y="286409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65" name="표 4">
            <a:extLst>
              <a:ext uri="{FF2B5EF4-FFF2-40B4-BE49-F238E27FC236}">
                <a16:creationId xmlns:a16="http://schemas.microsoft.com/office/drawing/2014/main" id="{13882DA6-3B8C-379B-3547-51C50F6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32871"/>
              </p:ext>
            </p:extLst>
          </p:nvPr>
        </p:nvGraphicFramePr>
        <p:xfrm>
          <a:off x="3882003" y="3856445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C770E0A-E04F-0C42-9B21-32039B4E8DEC}"/>
              </a:ext>
            </a:extLst>
          </p:cNvPr>
          <p:cNvCxnSpPr>
            <a:cxnSpLocks/>
          </p:cNvCxnSpPr>
          <p:nvPr/>
        </p:nvCxnSpPr>
        <p:spPr>
          <a:xfrm>
            <a:off x="2640433" y="3317965"/>
            <a:ext cx="1241570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794A622-609B-9942-8980-7BAC802E6C33}"/>
              </a:ext>
            </a:extLst>
          </p:cNvPr>
          <p:cNvCxnSpPr>
            <a:cxnSpLocks/>
          </p:cNvCxnSpPr>
          <p:nvPr/>
        </p:nvCxnSpPr>
        <p:spPr>
          <a:xfrm>
            <a:off x="2119267" y="3314161"/>
            <a:ext cx="517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표 4">
            <a:extLst>
              <a:ext uri="{FF2B5EF4-FFF2-40B4-BE49-F238E27FC236}">
                <a16:creationId xmlns:a16="http://schemas.microsoft.com/office/drawing/2014/main" id="{69C6E49F-630B-464F-6ADB-3722004D8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43718"/>
              </p:ext>
            </p:extLst>
          </p:nvPr>
        </p:nvGraphicFramePr>
        <p:xfrm>
          <a:off x="6588151" y="1523986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–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73" name="표 4">
            <a:extLst>
              <a:ext uri="{FF2B5EF4-FFF2-40B4-BE49-F238E27FC236}">
                <a16:creationId xmlns:a16="http://schemas.microsoft.com/office/drawing/2014/main" id="{0356E157-997B-5731-10A4-49072750F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92562"/>
              </p:ext>
            </p:extLst>
          </p:nvPr>
        </p:nvGraphicFramePr>
        <p:xfrm>
          <a:off x="9065003" y="1523986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:a16="http://schemas.microsoft.com/office/drawing/2014/main" id="{8BFA25E6-E05A-C012-922E-08604F7774C4}"/>
              </a:ext>
            </a:extLst>
          </p:cNvPr>
          <p:cNvSpPr/>
          <p:nvPr/>
        </p:nvSpPr>
        <p:spPr>
          <a:xfrm>
            <a:off x="5679342" y="25301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8448EE9-A8A5-8521-9141-D4860410B6B9}"/>
              </a:ext>
            </a:extLst>
          </p:cNvPr>
          <p:cNvCxnSpPr>
            <a:cxnSpLocks/>
          </p:cNvCxnSpPr>
          <p:nvPr/>
        </p:nvCxnSpPr>
        <p:spPr>
          <a:xfrm>
            <a:off x="8071606" y="1890322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F46A26E-CFE3-ECED-4EA3-6B02C38530D0}"/>
              </a:ext>
            </a:extLst>
          </p:cNvPr>
          <p:cNvSpPr/>
          <p:nvPr/>
        </p:nvSpPr>
        <p:spPr>
          <a:xfrm>
            <a:off x="8283078" y="16575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52C5C69-C74E-73FC-3F5D-4F133889922D}"/>
              </a:ext>
            </a:extLst>
          </p:cNvPr>
          <p:cNvCxnSpPr>
            <a:cxnSpLocks/>
          </p:cNvCxnSpPr>
          <p:nvPr/>
        </p:nvCxnSpPr>
        <p:spPr>
          <a:xfrm>
            <a:off x="5365458" y="4394925"/>
            <a:ext cx="1207661" cy="76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D923447-F3B9-205A-0805-0E00F6FDB288}"/>
              </a:ext>
            </a:extLst>
          </p:cNvPr>
          <p:cNvCxnSpPr>
            <a:cxnSpLocks/>
          </p:cNvCxnSpPr>
          <p:nvPr/>
        </p:nvCxnSpPr>
        <p:spPr>
          <a:xfrm>
            <a:off x="8056574" y="5160221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표 4">
            <a:extLst>
              <a:ext uri="{FF2B5EF4-FFF2-40B4-BE49-F238E27FC236}">
                <a16:creationId xmlns:a16="http://schemas.microsoft.com/office/drawing/2014/main" id="{CBE60DE4-644A-E453-7BD7-04FBE518A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18472"/>
              </p:ext>
            </p:extLst>
          </p:nvPr>
        </p:nvGraphicFramePr>
        <p:xfrm>
          <a:off x="6573119" y="4794077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D0EB9D2-5F6F-2C6B-6808-6557246AE71B}"/>
              </a:ext>
            </a:extLst>
          </p:cNvPr>
          <p:cNvCxnSpPr>
            <a:cxnSpLocks/>
          </p:cNvCxnSpPr>
          <p:nvPr/>
        </p:nvCxnSpPr>
        <p:spPr>
          <a:xfrm flipV="1">
            <a:off x="5365458" y="3905839"/>
            <a:ext cx="1205915" cy="4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표 4">
            <a:extLst>
              <a:ext uri="{FF2B5EF4-FFF2-40B4-BE49-F238E27FC236}">
                <a16:creationId xmlns:a16="http://schemas.microsoft.com/office/drawing/2014/main" id="{8AFBB763-677C-6D27-3C05-79C717AF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77574"/>
              </p:ext>
            </p:extLst>
          </p:nvPr>
        </p:nvGraphicFramePr>
        <p:xfrm>
          <a:off x="9089817" y="4799161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D012DEE9-4DA0-E20C-D45C-88996A278EB4}"/>
              </a:ext>
            </a:extLst>
          </p:cNvPr>
          <p:cNvSpPr/>
          <p:nvPr/>
        </p:nvSpPr>
        <p:spPr>
          <a:xfrm>
            <a:off x="5670953" y="393326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54E4A4B-8AE0-597C-1FEB-B39D8DBFAD71}"/>
              </a:ext>
            </a:extLst>
          </p:cNvPr>
          <p:cNvSpPr/>
          <p:nvPr/>
        </p:nvSpPr>
        <p:spPr>
          <a:xfrm>
            <a:off x="8276084" y="4965989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B659F2BF-F966-F59D-152E-3FF46FD21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49156"/>
              </p:ext>
            </p:extLst>
          </p:nvPr>
        </p:nvGraphicFramePr>
        <p:xfrm>
          <a:off x="6571373" y="3539503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97" name="표 4">
            <a:extLst>
              <a:ext uri="{FF2B5EF4-FFF2-40B4-BE49-F238E27FC236}">
                <a16:creationId xmlns:a16="http://schemas.microsoft.com/office/drawing/2014/main" id="{3B3BFF5E-57C6-1BAF-DF0D-18487FC7E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74234"/>
              </p:ext>
            </p:extLst>
          </p:nvPr>
        </p:nvGraphicFramePr>
        <p:xfrm>
          <a:off x="9048225" y="3539503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98BF5C-9B6E-36BC-A898-0DA437DF48E4}"/>
              </a:ext>
            </a:extLst>
          </p:cNvPr>
          <p:cNvSpPr/>
          <p:nvPr/>
        </p:nvSpPr>
        <p:spPr>
          <a:xfrm>
            <a:off x="5662564" y="45456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363CAC7-8720-39FF-B1E2-7006AD16DAA0}"/>
              </a:ext>
            </a:extLst>
          </p:cNvPr>
          <p:cNvCxnSpPr>
            <a:cxnSpLocks/>
          </p:cNvCxnSpPr>
          <p:nvPr/>
        </p:nvCxnSpPr>
        <p:spPr>
          <a:xfrm>
            <a:off x="8054828" y="3905839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7DFAA2D-FF66-913E-C29A-796FE88F30B6}"/>
              </a:ext>
            </a:extLst>
          </p:cNvPr>
          <p:cNvSpPr/>
          <p:nvPr/>
        </p:nvSpPr>
        <p:spPr>
          <a:xfrm>
            <a:off x="8266300" y="36730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09E319C-38B9-E2C3-E920-06D1BEA520BC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99EBFB-1F1F-BC45-279D-B1588CB107DD}"/>
              </a:ext>
            </a:extLst>
          </p:cNvPr>
          <p:cNvSpPr/>
          <p:nvPr/>
        </p:nvSpPr>
        <p:spPr>
          <a:xfrm>
            <a:off x="6900992" y="2354424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400A32-894F-37D6-9FEA-8FEE13CDDC34}"/>
              </a:ext>
            </a:extLst>
          </p:cNvPr>
          <p:cNvSpPr/>
          <p:nvPr/>
        </p:nvSpPr>
        <p:spPr>
          <a:xfrm>
            <a:off x="6884561" y="4424500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cxnSp>
        <p:nvCxnSpPr>
          <p:cNvPr id="111" name="직선 연결선[R] 32">
            <a:extLst>
              <a:ext uri="{FF2B5EF4-FFF2-40B4-BE49-F238E27FC236}">
                <a16:creationId xmlns:a16="http://schemas.microsoft.com/office/drawing/2014/main" id="{8F5BDC84-25E7-3E0A-9086-E0EC9A2F653B}"/>
              </a:ext>
            </a:extLst>
          </p:cNvPr>
          <p:cNvCxnSpPr/>
          <p:nvPr/>
        </p:nvCxnSpPr>
        <p:spPr>
          <a:xfrm flipH="1" flipV="1">
            <a:off x="7329878" y="2256658"/>
            <a:ext cx="1400" cy="97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61">
            <a:extLst>
              <a:ext uri="{FF2B5EF4-FFF2-40B4-BE49-F238E27FC236}">
                <a16:creationId xmlns:a16="http://schemas.microsoft.com/office/drawing/2014/main" id="{65EF605F-AF11-2144-D599-07F986D777D3}"/>
              </a:ext>
            </a:extLst>
          </p:cNvPr>
          <p:cNvCxnSpPr>
            <a:cxnSpLocks/>
          </p:cNvCxnSpPr>
          <p:nvPr/>
        </p:nvCxnSpPr>
        <p:spPr>
          <a:xfrm flipH="1">
            <a:off x="7329878" y="2571676"/>
            <a:ext cx="1400" cy="12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62">
            <a:extLst>
              <a:ext uri="{FF2B5EF4-FFF2-40B4-BE49-F238E27FC236}">
                <a16:creationId xmlns:a16="http://schemas.microsoft.com/office/drawing/2014/main" id="{43FB7413-58C1-149A-C746-6E37BE0B8E1F}"/>
              </a:ext>
            </a:extLst>
          </p:cNvPr>
          <p:cNvCxnSpPr>
            <a:cxnSpLocks/>
          </p:cNvCxnSpPr>
          <p:nvPr/>
        </p:nvCxnSpPr>
        <p:spPr>
          <a:xfrm flipH="1" flipV="1">
            <a:off x="7313100" y="4272175"/>
            <a:ext cx="1747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63">
            <a:extLst>
              <a:ext uri="{FF2B5EF4-FFF2-40B4-BE49-F238E27FC236}">
                <a16:creationId xmlns:a16="http://schemas.microsoft.com/office/drawing/2014/main" id="{9901CA2C-308B-03B2-5F02-141A327F78D5}"/>
              </a:ext>
            </a:extLst>
          </p:cNvPr>
          <p:cNvCxnSpPr>
            <a:cxnSpLocks/>
          </p:cNvCxnSpPr>
          <p:nvPr/>
        </p:nvCxnSpPr>
        <p:spPr>
          <a:xfrm flipH="1">
            <a:off x="7314846" y="4641752"/>
            <a:ext cx="1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1086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대규모 데이터에서 페이징의 필요성과 방식은 앞서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페이지 번호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무한 스크롤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각 방식이 무엇인지 다시 살펴보진 않는다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계층형 구조에서 어떻게 페이징을 처리할 수 있는지 살펴보자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4019368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댓글 목록에서는 일반적으로 오래된 댓글이 먼저 노출된다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그리고 이 순서는 각 계층 내에서 유효하다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1635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게시글 목록의 정렬 방식은 </a:t>
            </a:r>
            <a:r>
              <a:rPr kumimoji="1" lang="ko-KR" altLang="en-US" err="1"/>
              <a:t>최신순이었다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댓글 목록과는 역순이지만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게시글의 목록은 게시글 생성 시간으로 이러한 정렬 순서를 명확히 나타낼 수 있었다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(</a:t>
            </a:r>
            <a:r>
              <a:rPr kumimoji="1" lang="ko-KR" altLang="en-US"/>
              <a:t>정확히는</a:t>
            </a:r>
            <a:r>
              <a:rPr kumimoji="1" lang="en-US" altLang="ko-KR"/>
              <a:t>, Snowflake </a:t>
            </a:r>
            <a:r>
              <a:rPr kumimoji="1" lang="ko-KR" altLang="en-US"/>
              <a:t>알고리즘에 의해 순차적으로 생성된 </a:t>
            </a:r>
            <a:r>
              <a:rPr kumimoji="1" lang="en-US" altLang="ko-KR" err="1"/>
              <a:t>article_id</a:t>
            </a:r>
            <a:r>
              <a:rPr kumimoji="1"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08727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댓글 목록도 시간에 의한 순서</a:t>
            </a:r>
            <a:r>
              <a:rPr kumimoji="1" lang="en-US" altLang="ko-KR"/>
              <a:t>(</a:t>
            </a:r>
            <a:r>
              <a:rPr kumimoji="1" lang="ko-KR" altLang="en-US" err="1"/>
              <a:t>오래된순</a:t>
            </a:r>
            <a:r>
              <a:rPr kumimoji="1" lang="en-US" altLang="ko-KR"/>
              <a:t>)</a:t>
            </a:r>
            <a:r>
              <a:rPr kumimoji="1" lang="ko-KR" altLang="en-US"/>
              <a:t>는</a:t>
            </a:r>
            <a:r>
              <a:rPr kumimoji="1" lang="en-US" altLang="ko-KR"/>
              <a:t>, </a:t>
            </a:r>
            <a:r>
              <a:rPr kumimoji="1" lang="en-US" altLang="ko-KR" err="1"/>
              <a:t>comment_id</a:t>
            </a:r>
            <a:r>
              <a:rPr kumimoji="1" lang="ko-KR" altLang="en-US"/>
              <a:t>로 명확히 나타낼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 계층에 대한 고려가 필요하다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먼저</a:t>
            </a:r>
            <a:r>
              <a:rPr kumimoji="1" lang="en-US" altLang="ko-KR"/>
              <a:t>, </a:t>
            </a:r>
            <a:r>
              <a:rPr kumimoji="1" lang="ko-KR" altLang="en-US"/>
              <a:t>현재 정렬된 댓글의 생성 시간을 데이터 관점에서 </a:t>
            </a:r>
            <a:r>
              <a:rPr kumimoji="1" lang="ko-KR" altLang="en-US" err="1"/>
              <a:t>도식화해보자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620888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정렬 순으로 데이터 구조를 나타내면 다음과 같다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단순히 댓글의 생성 시간</a:t>
            </a:r>
            <a:r>
              <a:rPr kumimoji="1" lang="en-US" altLang="ko-KR"/>
              <a:t>(</a:t>
            </a:r>
            <a:r>
              <a:rPr kumimoji="1" lang="en-US" altLang="ko-KR" err="1"/>
              <a:t>comment_id</a:t>
            </a:r>
            <a:r>
              <a:rPr kumimoji="1" lang="en-US" altLang="ko-KR"/>
              <a:t>)</a:t>
            </a:r>
            <a:r>
              <a:rPr kumimoji="1" lang="ko-KR" altLang="en-US" err="1"/>
              <a:t>으로는</a:t>
            </a:r>
            <a:r>
              <a:rPr kumimoji="1" lang="ko-KR" altLang="en-US"/>
              <a:t> 정렬 순서가 명확하지 않다</a:t>
            </a:r>
            <a:r>
              <a:rPr kumimoji="1" lang="en-US" altLang="ko-KR"/>
              <a:t>.</a:t>
            </a:r>
          </a:p>
          <a:p>
            <a:pPr lvl="1" algn="ctr">
              <a:lnSpc>
                <a:spcPct val="140000"/>
              </a:lnSpc>
            </a:pPr>
            <a:r>
              <a:rPr kumimoji="1" lang="ko-KR" altLang="en-US"/>
              <a:t>계층 관계에서는 더 늦게 작성된 댓글이 먼저 노출될 수 있기 때문이다</a:t>
            </a:r>
            <a:r>
              <a:rPr kumimoji="1" lang="en-US" altLang="ko-KR"/>
              <a:t>.</a:t>
            </a:r>
          </a:p>
          <a:p>
            <a:pPr lvl="1" algn="ctr">
              <a:lnSpc>
                <a:spcPct val="140000"/>
              </a:lnSpc>
            </a:pPr>
            <a:r>
              <a:rPr kumimoji="1" lang="ko-KR" altLang="en-US"/>
              <a:t>위 그림에서</a:t>
            </a:r>
            <a:r>
              <a:rPr kumimoji="1" lang="en-US" altLang="ko-KR"/>
              <a:t>, </a:t>
            </a:r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r>
              <a:rPr kumimoji="1" lang="ko-KR" altLang="en-US"/>
              <a:t>이 댓글 </a:t>
            </a:r>
            <a:r>
              <a:rPr kumimoji="1" lang="en-US" altLang="ko-KR"/>
              <a:t>4</a:t>
            </a:r>
            <a:r>
              <a:rPr kumimoji="1" lang="ko-KR" altLang="en-US"/>
              <a:t>보다 먼저 작성됐지만</a:t>
            </a:r>
            <a:r>
              <a:rPr kumimoji="1" lang="en-US" altLang="ko-KR"/>
              <a:t>, </a:t>
            </a:r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r>
              <a:rPr kumimoji="1" lang="ko-KR" altLang="en-US"/>
              <a:t>의 </a:t>
            </a:r>
            <a:r>
              <a:rPr kumimoji="1" lang="ko-KR" altLang="en-US" err="1"/>
              <a:t>대댓글인</a:t>
            </a:r>
            <a:r>
              <a:rPr kumimoji="1" lang="ko-KR" altLang="en-US"/>
              <a:t> 댓글 </a:t>
            </a:r>
            <a:r>
              <a:rPr kumimoji="1" lang="en-US" altLang="ko-KR"/>
              <a:t>4</a:t>
            </a:r>
            <a:r>
              <a:rPr kumimoji="1" lang="ko-KR" altLang="en-US"/>
              <a:t>가 먼저 노출된다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28391"/>
              </p:ext>
            </p:extLst>
          </p:nvPr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4451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82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위 댓글은 어떠한 정렬 순서를 가지는 걸까</a:t>
            </a:r>
            <a:r>
              <a:rPr kumimoji="1" lang="en-US" altLang="ko-KR"/>
              <a:t>?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몇 가지 규칙을 살펴보자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/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27529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상위 댓글은 하위 댓글보다 반드시 먼저 생성되었다</a:t>
            </a:r>
            <a:r>
              <a:rPr kumimoji="1" lang="en-US" altLang="ko-KR"/>
              <a:t>.</a:t>
            </a:r>
          </a:p>
          <a:p>
            <a:pPr lvl="1" algn="ctr">
              <a:lnSpc>
                <a:spcPct val="140000"/>
              </a:lnSpc>
            </a:pPr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r>
              <a:rPr kumimoji="1" lang="ko-KR" altLang="en-US"/>
              <a:t>은 하위 댓글</a:t>
            </a:r>
            <a:r>
              <a:rPr kumimoji="1" lang="en-US" altLang="ko-KR"/>
              <a:t> 2, 4</a:t>
            </a:r>
            <a:r>
              <a:rPr kumimoji="1" lang="ko-KR" altLang="en-US"/>
              <a:t>보다 먼저 생성</a:t>
            </a:r>
            <a:endParaRPr kumimoji="1" lang="en-US" altLang="ko-KR"/>
          </a:p>
          <a:p>
            <a:pPr lvl="1" algn="ctr">
              <a:lnSpc>
                <a:spcPct val="140000"/>
              </a:lnSpc>
            </a:pPr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r>
              <a:rPr kumimoji="1" lang="ko-KR" altLang="en-US"/>
              <a:t>은 하위 댓글 </a:t>
            </a:r>
            <a:r>
              <a:rPr kumimoji="1" lang="en-US" altLang="ko-KR"/>
              <a:t>5</a:t>
            </a:r>
            <a:r>
              <a:rPr kumimoji="1" lang="ko-KR" altLang="en-US"/>
              <a:t>보다 먼저 생성</a:t>
            </a:r>
            <a:endParaRPr kumimoji="1" lang="en-US" altLang="ko-KR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/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81818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같은 상위 댓글을 공유하는 하위 댓글들은</a:t>
            </a:r>
            <a:r>
              <a:rPr kumimoji="1" lang="en-US" altLang="ko-KR"/>
              <a:t>, </a:t>
            </a:r>
            <a:r>
              <a:rPr kumimoji="1" lang="ko-KR" altLang="en-US"/>
              <a:t>생성 시간 순으로 정렬 순서가 명확하다</a:t>
            </a:r>
            <a:r>
              <a:rPr kumimoji="1" lang="en-US" altLang="ko-KR"/>
              <a:t>.</a:t>
            </a:r>
          </a:p>
          <a:p>
            <a:pPr lvl="1" algn="ctr">
              <a:lnSpc>
                <a:spcPct val="140000"/>
              </a:lnSpc>
            </a:pPr>
            <a:r>
              <a:rPr kumimoji="1" lang="ko-KR" altLang="en-US"/>
              <a:t>댓글 </a:t>
            </a:r>
            <a:r>
              <a:rPr kumimoji="1" lang="en-US" altLang="ko-KR"/>
              <a:t>1</a:t>
            </a:r>
            <a:r>
              <a:rPr kumimoji="1" lang="ko-KR" altLang="en-US"/>
              <a:t>의 하위 댓글 </a:t>
            </a:r>
            <a:r>
              <a:rPr kumimoji="1" lang="en-US" altLang="ko-KR"/>
              <a:t>2,</a:t>
            </a:r>
            <a:r>
              <a:rPr kumimoji="1" lang="ko-KR" altLang="en-US"/>
              <a:t> </a:t>
            </a:r>
            <a:r>
              <a:rPr kumimoji="1" lang="en-US" altLang="ko-KR"/>
              <a:t>4</a:t>
            </a:r>
            <a:r>
              <a:rPr kumimoji="1" lang="ko-KR" altLang="en-US"/>
              <a:t>는 생성 시간 순</a:t>
            </a:r>
            <a:endParaRPr kumimoji="1" lang="en-US" altLang="ko-KR"/>
          </a:p>
          <a:p>
            <a:pPr lvl="1" algn="ctr">
              <a:lnSpc>
                <a:spcPct val="140000"/>
              </a:lnSpc>
            </a:pPr>
            <a:r>
              <a:rPr kumimoji="1" lang="ko-KR" altLang="en-US"/>
              <a:t>댓글 </a:t>
            </a:r>
            <a:r>
              <a:rPr kumimoji="1" lang="en-US" altLang="ko-KR"/>
              <a:t>3</a:t>
            </a:r>
            <a:r>
              <a:rPr kumimoji="1" lang="ko-KR" altLang="en-US"/>
              <a:t>의 하위 댓글 </a:t>
            </a:r>
            <a:r>
              <a:rPr kumimoji="1" lang="en-US" altLang="ko-KR"/>
              <a:t>5</a:t>
            </a:r>
            <a:r>
              <a:rPr kumimoji="1" lang="ko-KR" altLang="en-US"/>
              <a:t>는 생성 시간 순</a:t>
            </a:r>
            <a:endParaRPr kumimoji="1" lang="en-US" altLang="ko-KR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/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37670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상위 댓글은 항상 하위 댓글보다 먼저 생성되고</a:t>
            </a:r>
            <a:r>
              <a:rPr kumimoji="1" lang="en-US" altLang="ko-KR"/>
              <a:t>,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하위 댓글은 상위 댓글 별 순서대로 생성된다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상위 댓글에 의해 순서가 명확하게 정해질 수 있는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상위 댓글의 정보도 함께 데이터 구조를 작성해보자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/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92865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82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최상위 댓글</a:t>
            </a:r>
            <a:r>
              <a:rPr kumimoji="1" lang="en-US" altLang="ko-KR"/>
              <a:t>(1 depth)</a:t>
            </a:r>
            <a:r>
              <a:rPr kumimoji="1" lang="ko-KR" altLang="en-US"/>
              <a:t>의 </a:t>
            </a:r>
            <a:r>
              <a:rPr kumimoji="1" lang="en-US" altLang="ko-KR" err="1"/>
              <a:t>parent_comment_id</a:t>
            </a:r>
            <a:r>
              <a:rPr kumimoji="1" lang="ko-KR" altLang="en-US"/>
              <a:t>는 본인의 </a:t>
            </a:r>
            <a:r>
              <a:rPr kumimoji="1" lang="en-US" altLang="ko-KR" err="1"/>
              <a:t>comment_id</a:t>
            </a:r>
            <a:r>
              <a:rPr kumimoji="1" lang="ko-KR" altLang="en-US" err="1"/>
              <a:t>를</a:t>
            </a:r>
            <a:r>
              <a:rPr kumimoji="1" lang="ko-KR" altLang="en-US"/>
              <a:t> 넣어주었다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위 데이터를 확인해보면</a:t>
            </a:r>
            <a:r>
              <a:rPr kumimoji="1" lang="en-US" altLang="ko-KR"/>
              <a:t>, </a:t>
            </a:r>
            <a:r>
              <a:rPr kumimoji="1" lang="ko-KR" altLang="en-US" err="1"/>
              <a:t>계층형</a:t>
            </a:r>
            <a:r>
              <a:rPr kumimoji="1" lang="ko-KR" altLang="en-US"/>
              <a:t> 댓글에서의 정렬이 어떠한 구조인지 도출되는 것을 확인할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88699"/>
              </p:ext>
            </p:extLst>
          </p:nvPr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59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우리는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애플리케이션을 개발하면서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대규모 시스템을 다루기 위한 전반적인 과정을 살펴보고</a:t>
            </a:r>
            <a:r>
              <a:rPr kumimoji="1" lang="en-US" altLang="ko-KR"/>
              <a:t>, </a:t>
            </a:r>
            <a:r>
              <a:rPr kumimoji="1" lang="ko-KR" altLang="en-US"/>
              <a:t>적절한 도구를 활용한다</a:t>
            </a:r>
            <a:r>
              <a:rPr kumimoji="1" lang="en-US" altLang="ko-KR"/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110559-0A60-AA4F-A2AA-F0C658CA87AD}"/>
              </a:ext>
            </a:extLst>
          </p:cNvPr>
          <p:cNvSpPr/>
          <p:nvPr/>
        </p:nvSpPr>
        <p:spPr>
          <a:xfrm flipH="1">
            <a:off x="6483865" y="1326720"/>
            <a:ext cx="4178541" cy="42403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1A0E7-A5F3-5D43-89DF-672E04D75CD2}"/>
              </a:ext>
            </a:extLst>
          </p:cNvPr>
          <p:cNvSpPr/>
          <p:nvPr/>
        </p:nvSpPr>
        <p:spPr>
          <a:xfrm>
            <a:off x="877697" y="2760487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686328-0BFE-E2C1-837B-72BEA25DE3BF}"/>
              </a:ext>
            </a:extLst>
          </p:cNvPr>
          <p:cNvCxnSpPr>
            <a:cxnSpLocks/>
          </p:cNvCxnSpPr>
          <p:nvPr/>
        </p:nvCxnSpPr>
        <p:spPr>
          <a:xfrm>
            <a:off x="5365458" y="2418281"/>
            <a:ext cx="1222693" cy="64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97FC3BB-E281-4E02-9FE6-2A7BADA83070}"/>
              </a:ext>
            </a:extLst>
          </p:cNvPr>
          <p:cNvCxnSpPr>
            <a:cxnSpLocks/>
          </p:cNvCxnSpPr>
          <p:nvPr/>
        </p:nvCxnSpPr>
        <p:spPr>
          <a:xfrm>
            <a:off x="8071606" y="3058328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1E4EFBAE-BBBD-18AF-4866-F3C58D01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56397"/>
              </p:ext>
            </p:extLst>
          </p:nvPr>
        </p:nvGraphicFramePr>
        <p:xfrm>
          <a:off x="6588151" y="2692184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E414C3-2DEA-E513-BDC5-46037A310DF6}"/>
              </a:ext>
            </a:extLst>
          </p:cNvPr>
          <p:cNvCxnSpPr>
            <a:cxnSpLocks/>
          </p:cNvCxnSpPr>
          <p:nvPr/>
        </p:nvCxnSpPr>
        <p:spPr>
          <a:xfrm flipV="1">
            <a:off x="5365458" y="1890322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1C364FC-B8C9-0F9C-4B1E-E126298372A1}"/>
              </a:ext>
            </a:extLst>
          </p:cNvPr>
          <p:cNvCxnSpPr>
            <a:cxnSpLocks/>
          </p:cNvCxnSpPr>
          <p:nvPr/>
        </p:nvCxnSpPr>
        <p:spPr>
          <a:xfrm flipV="1">
            <a:off x="2640433" y="2418281"/>
            <a:ext cx="1241570" cy="89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38CCF45F-A9C3-F956-4BB9-3C58225DE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06781"/>
              </p:ext>
            </p:extLst>
          </p:nvPr>
        </p:nvGraphicFramePr>
        <p:xfrm>
          <a:off x="9104849" y="2697268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DAF0105D-5E38-5FAF-C3A1-EF1BFBF5D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69412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1ECD9A-4748-1681-C1C9-ABE7D6F7B6E0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6E63FD-79D2-F3C7-B327-548A2632BD51}"/>
              </a:ext>
            </a:extLst>
          </p:cNvPr>
          <p:cNvSpPr/>
          <p:nvPr/>
        </p:nvSpPr>
        <p:spPr>
          <a:xfrm>
            <a:off x="5687731" y="191774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E40112-2B5A-4B9F-EB73-31A4C02A0530}"/>
              </a:ext>
            </a:extLst>
          </p:cNvPr>
          <p:cNvSpPr/>
          <p:nvPr/>
        </p:nvSpPr>
        <p:spPr>
          <a:xfrm>
            <a:off x="8291116" y="286409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66" name="표 4">
            <a:extLst>
              <a:ext uri="{FF2B5EF4-FFF2-40B4-BE49-F238E27FC236}">
                <a16:creationId xmlns:a16="http://schemas.microsoft.com/office/drawing/2014/main" id="{73D44BD6-9125-F9AA-275B-EA10CE79C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42857"/>
              </p:ext>
            </p:extLst>
          </p:nvPr>
        </p:nvGraphicFramePr>
        <p:xfrm>
          <a:off x="3882003" y="3856445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F53323D-B1CC-FC7B-0A64-FF342F1F87AF}"/>
              </a:ext>
            </a:extLst>
          </p:cNvPr>
          <p:cNvCxnSpPr>
            <a:cxnSpLocks/>
          </p:cNvCxnSpPr>
          <p:nvPr/>
        </p:nvCxnSpPr>
        <p:spPr>
          <a:xfrm>
            <a:off x="2640433" y="3317965"/>
            <a:ext cx="1241570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EAE7F8-98E9-53CF-E882-122610B4AF62}"/>
              </a:ext>
            </a:extLst>
          </p:cNvPr>
          <p:cNvCxnSpPr>
            <a:cxnSpLocks/>
          </p:cNvCxnSpPr>
          <p:nvPr/>
        </p:nvCxnSpPr>
        <p:spPr>
          <a:xfrm>
            <a:off x="2119267" y="3314161"/>
            <a:ext cx="517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4">
            <a:extLst>
              <a:ext uri="{FF2B5EF4-FFF2-40B4-BE49-F238E27FC236}">
                <a16:creationId xmlns:a16="http://schemas.microsoft.com/office/drawing/2014/main" id="{2A72030E-78D4-7F7F-1FEE-86175D7A5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40914"/>
              </p:ext>
            </p:extLst>
          </p:nvPr>
        </p:nvGraphicFramePr>
        <p:xfrm>
          <a:off x="6588151" y="1523986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–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FC13A312-5836-1AE0-28A5-7F145215F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935273"/>
              </p:ext>
            </p:extLst>
          </p:nvPr>
        </p:nvGraphicFramePr>
        <p:xfrm>
          <a:off x="9065003" y="1523986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F5EA5F-BD76-3973-B8AD-741387258E27}"/>
              </a:ext>
            </a:extLst>
          </p:cNvPr>
          <p:cNvSpPr/>
          <p:nvPr/>
        </p:nvSpPr>
        <p:spPr>
          <a:xfrm>
            <a:off x="5679342" y="25301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8DCDCCC-84D0-BA57-BC94-8504126EC147}"/>
              </a:ext>
            </a:extLst>
          </p:cNvPr>
          <p:cNvCxnSpPr>
            <a:cxnSpLocks/>
          </p:cNvCxnSpPr>
          <p:nvPr/>
        </p:nvCxnSpPr>
        <p:spPr>
          <a:xfrm>
            <a:off x="8071606" y="1890322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B2AB99-5BB5-614E-6EAF-957A8E923A9B}"/>
              </a:ext>
            </a:extLst>
          </p:cNvPr>
          <p:cNvSpPr/>
          <p:nvPr/>
        </p:nvSpPr>
        <p:spPr>
          <a:xfrm>
            <a:off x="8283078" y="16575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DDD6275-26E1-4115-D51B-7DF7BE1AEF7E}"/>
              </a:ext>
            </a:extLst>
          </p:cNvPr>
          <p:cNvCxnSpPr>
            <a:cxnSpLocks/>
          </p:cNvCxnSpPr>
          <p:nvPr/>
        </p:nvCxnSpPr>
        <p:spPr>
          <a:xfrm>
            <a:off x="5365458" y="4394925"/>
            <a:ext cx="1207661" cy="76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5BBFB9-1B56-CDB0-0B20-0713F1DDD57B}"/>
              </a:ext>
            </a:extLst>
          </p:cNvPr>
          <p:cNvCxnSpPr>
            <a:cxnSpLocks/>
          </p:cNvCxnSpPr>
          <p:nvPr/>
        </p:nvCxnSpPr>
        <p:spPr>
          <a:xfrm>
            <a:off x="8056574" y="5160221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표 4">
            <a:extLst>
              <a:ext uri="{FF2B5EF4-FFF2-40B4-BE49-F238E27FC236}">
                <a16:creationId xmlns:a16="http://schemas.microsoft.com/office/drawing/2014/main" id="{9619B7B5-C8A7-64CA-5259-DB8CC5176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94439"/>
              </p:ext>
            </p:extLst>
          </p:nvPr>
        </p:nvGraphicFramePr>
        <p:xfrm>
          <a:off x="6573119" y="4794077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D36A53E-3CAF-23FB-F0B2-45503F035EE6}"/>
              </a:ext>
            </a:extLst>
          </p:cNvPr>
          <p:cNvCxnSpPr>
            <a:cxnSpLocks/>
          </p:cNvCxnSpPr>
          <p:nvPr/>
        </p:nvCxnSpPr>
        <p:spPr>
          <a:xfrm flipV="1">
            <a:off x="5365458" y="3905839"/>
            <a:ext cx="1205915" cy="4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7188F53A-2C77-146A-10C5-4BBC56ECB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70985"/>
              </p:ext>
            </p:extLst>
          </p:nvPr>
        </p:nvGraphicFramePr>
        <p:xfrm>
          <a:off x="9089817" y="4799161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DE9050-C2F8-35B8-0A39-C002642051C0}"/>
              </a:ext>
            </a:extLst>
          </p:cNvPr>
          <p:cNvSpPr/>
          <p:nvPr/>
        </p:nvSpPr>
        <p:spPr>
          <a:xfrm>
            <a:off x="5670953" y="393326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8F562BE-2DF0-58A0-9CE5-19472722868E}"/>
              </a:ext>
            </a:extLst>
          </p:cNvPr>
          <p:cNvSpPr/>
          <p:nvPr/>
        </p:nvSpPr>
        <p:spPr>
          <a:xfrm>
            <a:off x="8276084" y="4965989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96" name="표 4">
            <a:extLst>
              <a:ext uri="{FF2B5EF4-FFF2-40B4-BE49-F238E27FC236}">
                <a16:creationId xmlns:a16="http://schemas.microsoft.com/office/drawing/2014/main" id="{77226F94-1A63-784F-366C-A7655B4C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97499"/>
              </p:ext>
            </p:extLst>
          </p:nvPr>
        </p:nvGraphicFramePr>
        <p:xfrm>
          <a:off x="6571373" y="3539503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98" name="표 4">
            <a:extLst>
              <a:ext uri="{FF2B5EF4-FFF2-40B4-BE49-F238E27FC236}">
                <a16:creationId xmlns:a16="http://schemas.microsoft.com/office/drawing/2014/main" id="{7F3879E5-D838-46E0-F938-D8BDB6599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495592"/>
              </p:ext>
            </p:extLst>
          </p:nvPr>
        </p:nvGraphicFramePr>
        <p:xfrm>
          <a:off x="9048225" y="3539503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87BA907-3304-B6B6-A26B-B2A2E592327F}"/>
              </a:ext>
            </a:extLst>
          </p:cNvPr>
          <p:cNvSpPr/>
          <p:nvPr/>
        </p:nvSpPr>
        <p:spPr>
          <a:xfrm>
            <a:off x="5662564" y="45456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5A23BA-6C13-E6A8-A084-8FF20EA32626}"/>
              </a:ext>
            </a:extLst>
          </p:cNvPr>
          <p:cNvCxnSpPr>
            <a:cxnSpLocks/>
          </p:cNvCxnSpPr>
          <p:nvPr/>
        </p:nvCxnSpPr>
        <p:spPr>
          <a:xfrm>
            <a:off x="8054828" y="3905839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537892-2879-C9E7-CACD-B52756DC52D5}"/>
              </a:ext>
            </a:extLst>
          </p:cNvPr>
          <p:cNvSpPr/>
          <p:nvPr/>
        </p:nvSpPr>
        <p:spPr>
          <a:xfrm>
            <a:off x="8266300" y="36730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65A4F5-E87E-C03A-1298-05BA57744EFE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42AB99-8E6E-1313-58D8-EB563C579148}"/>
              </a:ext>
            </a:extLst>
          </p:cNvPr>
          <p:cNvSpPr/>
          <p:nvPr/>
        </p:nvSpPr>
        <p:spPr>
          <a:xfrm>
            <a:off x="6900992" y="2354424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CFCAAA-0CDC-6FA6-9856-D9BC1441941A}"/>
              </a:ext>
            </a:extLst>
          </p:cNvPr>
          <p:cNvSpPr/>
          <p:nvPr/>
        </p:nvSpPr>
        <p:spPr>
          <a:xfrm>
            <a:off x="6884561" y="4424500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cxnSp>
        <p:nvCxnSpPr>
          <p:cNvPr id="112" name="직선 연결선[R] 32">
            <a:extLst>
              <a:ext uri="{FF2B5EF4-FFF2-40B4-BE49-F238E27FC236}">
                <a16:creationId xmlns:a16="http://schemas.microsoft.com/office/drawing/2014/main" id="{F6D0C659-0CEC-F2E6-1317-C65355BB797C}"/>
              </a:ext>
            </a:extLst>
          </p:cNvPr>
          <p:cNvCxnSpPr/>
          <p:nvPr/>
        </p:nvCxnSpPr>
        <p:spPr>
          <a:xfrm flipH="1" flipV="1">
            <a:off x="7329878" y="2256658"/>
            <a:ext cx="1400" cy="97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61">
            <a:extLst>
              <a:ext uri="{FF2B5EF4-FFF2-40B4-BE49-F238E27FC236}">
                <a16:creationId xmlns:a16="http://schemas.microsoft.com/office/drawing/2014/main" id="{E1EB8209-6DC6-2526-85A7-98A3804B724E}"/>
              </a:ext>
            </a:extLst>
          </p:cNvPr>
          <p:cNvCxnSpPr>
            <a:cxnSpLocks/>
          </p:cNvCxnSpPr>
          <p:nvPr/>
        </p:nvCxnSpPr>
        <p:spPr>
          <a:xfrm flipH="1">
            <a:off x="7329878" y="2571676"/>
            <a:ext cx="1400" cy="12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62">
            <a:extLst>
              <a:ext uri="{FF2B5EF4-FFF2-40B4-BE49-F238E27FC236}">
                <a16:creationId xmlns:a16="http://schemas.microsoft.com/office/drawing/2014/main" id="{B445C391-EBC8-B697-F315-55C35033522B}"/>
              </a:ext>
            </a:extLst>
          </p:cNvPr>
          <p:cNvCxnSpPr>
            <a:cxnSpLocks/>
          </p:cNvCxnSpPr>
          <p:nvPr/>
        </p:nvCxnSpPr>
        <p:spPr>
          <a:xfrm flipH="1" flipV="1">
            <a:off x="7313100" y="4272175"/>
            <a:ext cx="1747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63">
            <a:extLst>
              <a:ext uri="{FF2B5EF4-FFF2-40B4-BE49-F238E27FC236}">
                <a16:creationId xmlns:a16="http://schemas.microsoft.com/office/drawing/2014/main" id="{B2240516-359A-710B-BCF5-FA54969A1503}"/>
              </a:ext>
            </a:extLst>
          </p:cNvPr>
          <p:cNvCxnSpPr>
            <a:cxnSpLocks/>
          </p:cNvCxnSpPr>
          <p:nvPr/>
        </p:nvCxnSpPr>
        <p:spPr>
          <a:xfrm flipH="1">
            <a:off x="7314846" y="4641752"/>
            <a:ext cx="1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2136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en-US" altLang="ko-KR"/>
              <a:t>(</a:t>
            </a:r>
            <a:r>
              <a:rPr kumimoji="1" lang="en-US" altLang="ko-KR" err="1"/>
              <a:t>parent_comment_id</a:t>
            </a:r>
            <a:r>
              <a:rPr kumimoji="1" lang="en-US" altLang="ko-KR"/>
              <a:t> </a:t>
            </a:r>
            <a:r>
              <a:rPr kumimoji="1" lang="ko-KR" altLang="en-US"/>
              <a:t>오름차순</a:t>
            </a:r>
            <a:r>
              <a:rPr kumimoji="1" lang="en-US" altLang="ko-KR"/>
              <a:t>, </a:t>
            </a:r>
            <a:r>
              <a:rPr kumimoji="1" lang="en-US" altLang="ko-KR" err="1"/>
              <a:t>comment_id</a:t>
            </a:r>
            <a:r>
              <a:rPr kumimoji="1" lang="en-US" altLang="ko-KR"/>
              <a:t> </a:t>
            </a:r>
            <a:r>
              <a:rPr kumimoji="1" lang="ko-KR" altLang="en-US"/>
              <a:t>오름차순</a:t>
            </a:r>
            <a:r>
              <a:rPr kumimoji="1" lang="en-US" altLang="ko-KR"/>
              <a:t>)</a:t>
            </a:r>
            <a:r>
              <a:rPr kumimoji="1" lang="ko-KR" altLang="en-US"/>
              <a:t>의 정렬 구조를 가지고 있다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위 정렬 순서를 이용하면 </a:t>
            </a:r>
            <a:r>
              <a:rPr kumimoji="1" lang="ko-KR" altLang="en-US" err="1"/>
              <a:t>오래된순</a:t>
            </a:r>
            <a:r>
              <a:rPr kumimoji="1" lang="ko-KR" altLang="en-US"/>
              <a:t> </a:t>
            </a:r>
            <a:r>
              <a:rPr kumimoji="1" lang="ko-KR" altLang="en-US" err="1"/>
              <a:t>페이징</a:t>
            </a:r>
            <a:r>
              <a:rPr kumimoji="1" lang="ko-KR" altLang="en-US"/>
              <a:t> 처리를 할 수 있는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이러한 데이터를 인덱스로 생성해보자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255312"/>
              </p:ext>
            </p:extLst>
          </p:nvPr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17958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</a:t>
            </a:r>
            <a:r>
              <a:rPr lang="en" altLang="ko-KR" err="1"/>
              <a:t>parent_comment_id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</a:t>
            </a:r>
            <a:r>
              <a:rPr lang="en" altLang="ko-KR" err="1"/>
              <a:t>comment_id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;</a:t>
            </a:r>
          </a:p>
          <a:p>
            <a:pPr lvl="1">
              <a:lnSpc>
                <a:spcPct val="150000"/>
              </a:lnSpc>
            </a:pPr>
            <a:r>
              <a:rPr kumimoji="1" lang="en-US" altLang="ko-KR"/>
              <a:t>(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ID </a:t>
            </a:r>
            <a:r>
              <a:rPr kumimoji="1" lang="ko-KR" altLang="en-US"/>
              <a:t>오름차순</a:t>
            </a:r>
            <a:r>
              <a:rPr kumimoji="1" lang="en-US" altLang="ko-KR"/>
              <a:t>, </a:t>
            </a:r>
            <a:r>
              <a:rPr kumimoji="1" lang="ko-KR" altLang="en-US"/>
              <a:t>상위 댓글 </a:t>
            </a:r>
            <a:r>
              <a:rPr kumimoji="1" lang="en-US" altLang="ko-KR"/>
              <a:t>ID </a:t>
            </a:r>
            <a:r>
              <a:rPr kumimoji="1" lang="ko-KR" altLang="en-US"/>
              <a:t>오름차순</a:t>
            </a:r>
            <a:r>
              <a:rPr kumimoji="1" lang="en-US" altLang="ko-KR"/>
              <a:t>, </a:t>
            </a:r>
            <a:r>
              <a:rPr kumimoji="1" lang="ko-KR" altLang="en-US"/>
              <a:t>댓글 </a:t>
            </a:r>
            <a:r>
              <a:rPr kumimoji="1" lang="en-US" altLang="ko-KR"/>
              <a:t>ID </a:t>
            </a:r>
            <a:r>
              <a:rPr kumimoji="1" lang="ko-KR" altLang="en-US"/>
              <a:t>오름차순</a:t>
            </a:r>
            <a:r>
              <a:rPr kumimoji="1" lang="en-US" altLang="ko-KR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en-US" altLang="ko-KR"/>
              <a:t>ID</a:t>
            </a:r>
            <a:r>
              <a:rPr kumimoji="1" lang="ko-KR" altLang="en-US"/>
              <a:t>는 오름차순으로 생성된다</a:t>
            </a:r>
            <a:r>
              <a:rPr kumimoji="1" lang="en-US" altLang="ko-KR"/>
              <a:t>. (snowflake)</a:t>
            </a:r>
          </a:p>
          <a:p>
            <a:pPr lvl="1">
              <a:lnSpc>
                <a:spcPct val="150000"/>
              </a:lnSpc>
            </a:pPr>
            <a:r>
              <a:rPr kumimoji="1" lang="en-US" altLang="ko-KR"/>
              <a:t>shard key = </a:t>
            </a:r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이기 때문에</a:t>
            </a:r>
            <a:r>
              <a:rPr kumimoji="1" lang="en-US" altLang="ko-KR"/>
              <a:t>, </a:t>
            </a:r>
            <a:r>
              <a:rPr kumimoji="1" lang="ko-KR" altLang="en-US"/>
              <a:t>단일 </a:t>
            </a:r>
            <a:r>
              <a:rPr kumimoji="1" lang="ko-KR" altLang="en-US" err="1"/>
              <a:t>샤드에서</a:t>
            </a:r>
            <a:r>
              <a:rPr kumimoji="1" lang="ko-KR" altLang="en-US"/>
              <a:t> </a:t>
            </a:r>
            <a:r>
              <a:rPr kumimoji="1" lang="ko-KR" altLang="en-US" err="1"/>
              <a:t>게시글별</a:t>
            </a:r>
            <a:r>
              <a:rPr kumimoji="1" lang="ko-KR" altLang="en-US"/>
              <a:t> 댓글 목록을 조회할 수 있다</a:t>
            </a:r>
            <a:r>
              <a:rPr kumimoji="1" lang="en-US" altLang="ko-KR"/>
              <a:t>.</a:t>
            </a:r>
          </a:p>
          <a:p>
            <a:pPr marL="457200" lvl="1" indent="0">
              <a:buNone/>
            </a:pP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0E5CEF-3073-5640-BF2B-88EF706D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9659217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024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" altLang="ko-KR"/>
              <a:t>create index </a:t>
            </a:r>
            <a:r>
              <a:rPr lang="en" altLang="ko-KR" err="1"/>
              <a:t>idx_article_id_parent_comment_id_comment_id</a:t>
            </a:r>
            <a:r>
              <a:rPr lang="en" altLang="ko-KR"/>
              <a:t> on comment (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" altLang="ko-KR"/>
              <a:t>	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" altLang="ko-KR"/>
              <a:t>	</a:t>
            </a:r>
            <a:r>
              <a:rPr lang="en" altLang="ko-KR" err="1"/>
              <a:t>parent_comment_id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" altLang="ko-KR"/>
              <a:t>	</a:t>
            </a:r>
            <a:r>
              <a:rPr lang="en" altLang="ko-KR" err="1"/>
              <a:t>comment_id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endParaRPr lang="en" altLang="ko-KR"/>
          </a:p>
          <a:p>
            <a:pPr marL="0" indent="0">
              <a:lnSpc>
                <a:spcPct val="140000"/>
              </a:lnSpc>
              <a:buNone/>
            </a:pPr>
            <a:r>
              <a:rPr lang="en" altLang="ko-KR"/>
              <a:t>);</a:t>
            </a:r>
            <a:endParaRPr kumimoji="1" lang="en-US" altLang="ko-KR"/>
          </a:p>
          <a:p>
            <a:pPr lvl="1">
              <a:lnSpc>
                <a:spcPct val="140000"/>
              </a:lnSpc>
            </a:pPr>
            <a:endParaRPr kumimoji="1" lang="en-US" altLang="ko-KR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9C4605A-1204-8341-ACB6-81188B93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EBFF16-D2EE-7F4E-8825-8CD58FAF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5151"/>
            <a:ext cx="12192000" cy="6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2453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D9970-11FF-6E4F-AA0D-2534A59E51DC}"/>
              </a:ext>
            </a:extLst>
          </p:cNvPr>
          <p:cNvSpPr/>
          <p:nvPr/>
        </p:nvSpPr>
        <p:spPr>
          <a:xfrm>
            <a:off x="3622552" y="1690688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39F794-8811-7F4A-BD75-DD01BF0DAC9B}"/>
              </a:ext>
            </a:extLst>
          </p:cNvPr>
          <p:cNvSpPr/>
          <p:nvPr/>
        </p:nvSpPr>
        <p:spPr>
          <a:xfrm>
            <a:off x="5829630" y="2115231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C10-A83B-574D-888C-20399A3EE55A}"/>
              </a:ext>
            </a:extLst>
          </p:cNvPr>
          <p:cNvSpPr/>
          <p:nvPr/>
        </p:nvSpPr>
        <p:spPr>
          <a:xfrm>
            <a:off x="3622552" y="325709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F7188D-2B50-7747-9153-CB3D6DADFBB7}"/>
              </a:ext>
            </a:extLst>
          </p:cNvPr>
          <p:cNvSpPr/>
          <p:nvPr/>
        </p:nvSpPr>
        <p:spPr>
          <a:xfrm>
            <a:off x="5829630" y="2719047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AAEEF3-A720-9E45-9EA4-388E6859EC38}"/>
              </a:ext>
            </a:extLst>
          </p:cNvPr>
          <p:cNvSpPr/>
          <p:nvPr/>
        </p:nvSpPr>
        <p:spPr>
          <a:xfrm>
            <a:off x="5829630" y="3866016"/>
            <a:ext cx="1915886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1D2CD43-8DB7-6A4B-81B2-534F3FDE74F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538438" y="1902960"/>
            <a:ext cx="1249135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6B10AA0-74C9-9E47-A115-8BD9AFE1891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538438" y="3469369"/>
            <a:ext cx="1249135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59276DD-2439-9843-BB22-81D684EE1298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6697937" y="2629410"/>
            <a:ext cx="1792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이제 위 정렬 상태를 가지는 인덱스가 만들어졌다</a:t>
            </a:r>
            <a:r>
              <a:rPr kumimoji="1" lang="en-US" altLang="ko-KR"/>
              <a:t>!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해당 인덱스를 이용하여 </a:t>
            </a:r>
            <a:r>
              <a:rPr kumimoji="1" lang="ko-KR" altLang="en-US" err="1"/>
              <a:t>페이징</a:t>
            </a:r>
            <a:r>
              <a:rPr kumimoji="1" lang="ko-KR" altLang="en-US"/>
              <a:t> 쿼리를 만들어보자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인덱스의 동작 원리는 앞서 살펴보았기 때문에</a:t>
            </a:r>
            <a:r>
              <a:rPr kumimoji="1" lang="en-US" altLang="ko-KR"/>
              <a:t>, </a:t>
            </a:r>
            <a:r>
              <a:rPr kumimoji="1" lang="ko-KR" altLang="en-US"/>
              <a:t>이번에는 손쉽게 만들어낼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C2B1DF6-50E4-DD49-AF04-6825B7D5F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16583"/>
              </p:ext>
            </p:extLst>
          </p:nvPr>
        </p:nvGraphicFramePr>
        <p:xfrm>
          <a:off x="8431572" y="1482372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parent_comment_id</a:t>
                      </a:r>
                      <a:r>
                        <a:rPr lang="en-US" altLang="ko-KR" sz="1600" dirty="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comment_id</a:t>
                      </a:r>
                      <a:r>
                        <a:rPr lang="en-US" altLang="ko-KR" sz="1600" dirty="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51471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/>
              <a:t>댓글 목록 조회 </a:t>
            </a:r>
            <a:r>
              <a:rPr kumimoji="1" lang="en-US" altLang="ko-KR" sz="3600"/>
              <a:t>– </a:t>
            </a:r>
            <a:r>
              <a:rPr kumimoji="1" lang="ko-KR" altLang="en-US" sz="3600"/>
              <a:t>최대 </a:t>
            </a:r>
            <a:r>
              <a:rPr kumimoji="1" lang="en-US" altLang="ko-KR" sz="3600"/>
              <a:t>2 depth – </a:t>
            </a:r>
            <a:r>
              <a:rPr kumimoji="1" lang="ko-KR" altLang="en-US" sz="36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N</a:t>
            </a:r>
            <a:r>
              <a:rPr kumimoji="1" lang="ko-KR" altLang="en-US">
                <a:ea typeface="맑은 고딕"/>
              </a:rPr>
              <a:t>번 페이지에서 </a:t>
            </a:r>
            <a:r>
              <a:rPr kumimoji="1" lang="en-US" altLang="ko-KR">
                <a:ea typeface="맑은 고딕"/>
              </a:rPr>
              <a:t>M</a:t>
            </a:r>
            <a:r>
              <a:rPr kumimoji="1" lang="ko-KR" altLang="en-US">
                <a:ea typeface="맑은 고딕"/>
              </a:rPr>
              <a:t>개의 댓글 조회</a:t>
            </a:r>
            <a:endParaRPr kumimoji="1" lang="en-US" altLang="ko-KR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>
                <a:ea typeface="맑은 고딕"/>
              </a:rPr>
              <a:t>select * from (</a:t>
            </a:r>
            <a:endParaRPr lang="en" altLang="ko-KR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select </a:t>
            </a:r>
            <a:r>
              <a:rPr kumimoji="1" lang="en" altLang="ko-KR" sz="2400" err="1">
                <a:ea typeface="맑은 고딕"/>
              </a:rPr>
              <a:t>comment_id</a:t>
            </a:r>
            <a:r>
              <a:rPr kumimoji="1" lang="en" altLang="ko-KR" sz="2400">
                <a:ea typeface="맑은 고딕"/>
              </a:rPr>
              <a:t> from comment</a:t>
            </a:r>
            <a:endParaRPr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	where </a:t>
            </a:r>
            <a:r>
              <a:rPr kumimoji="1" lang="en" altLang="ko-KR" sz="2400" err="1">
                <a:ea typeface="맑은 고딕"/>
              </a:rPr>
              <a:t>article_id</a:t>
            </a:r>
            <a:r>
              <a:rPr kumimoji="1" lang="en" altLang="ko-KR" sz="2400">
                <a:ea typeface="맑은 고딕"/>
              </a:rPr>
              <a:t> = {</a:t>
            </a:r>
            <a:r>
              <a:rPr kumimoji="1" lang="en" altLang="ko-KR" sz="2400" err="1">
                <a:ea typeface="맑은 고딕"/>
              </a:rPr>
              <a:t>article_id</a:t>
            </a:r>
            <a:r>
              <a:rPr kumimoji="1" lang="en" altLang="ko-KR" sz="2400">
                <a:ea typeface="맑은 고딕"/>
              </a:rPr>
              <a:t>}</a:t>
            </a:r>
            <a:endParaRPr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	order by </a:t>
            </a:r>
            <a:r>
              <a:rPr kumimoji="1" lang="en" altLang="ko-KR" sz="2400" err="1">
                <a:ea typeface="맑은 고딕"/>
              </a:rPr>
              <a:t>parent_comment_id</a:t>
            </a:r>
            <a:r>
              <a:rPr kumimoji="1" lang="en" altLang="ko-KR" sz="2400">
                <a:ea typeface="맑은 고딕"/>
              </a:rPr>
              <a:t> </a:t>
            </a:r>
            <a:r>
              <a:rPr kumimoji="1" lang="en" altLang="ko-KR" sz="2400" err="1">
                <a:ea typeface="맑은 고딕"/>
              </a:rPr>
              <a:t>asc</a:t>
            </a:r>
            <a:r>
              <a:rPr kumimoji="1" lang="en" altLang="ko-KR" sz="2400">
                <a:ea typeface="맑은 고딕"/>
              </a:rPr>
              <a:t>, </a:t>
            </a:r>
            <a:r>
              <a:rPr kumimoji="1" lang="en" altLang="ko-KR" sz="2400" err="1">
                <a:ea typeface="맑은 고딕"/>
              </a:rPr>
              <a:t>comment_id</a:t>
            </a:r>
            <a:r>
              <a:rPr kumimoji="1" lang="en" altLang="ko-KR" sz="2400">
                <a:ea typeface="맑은 고딕"/>
              </a:rPr>
              <a:t> </a:t>
            </a:r>
            <a:r>
              <a:rPr kumimoji="1" lang="en" altLang="ko-KR" sz="2400" err="1">
                <a:ea typeface="맑은 고딕"/>
              </a:rPr>
              <a:t>asc</a:t>
            </a:r>
            <a:endParaRPr kumimoji="1"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	limit {limit} offset {offset}</a:t>
            </a:r>
            <a:endParaRPr lang="en" altLang="ko-KR" sz="240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>
                <a:ea typeface="맑은 고딕"/>
              </a:rPr>
              <a:t>) t left join comment on </a:t>
            </a:r>
            <a:r>
              <a:rPr kumimoji="1" lang="en" altLang="ko-KR" err="1">
                <a:ea typeface="맑은 고딕"/>
              </a:rPr>
              <a:t>t.comment_id</a:t>
            </a:r>
            <a:r>
              <a:rPr kumimoji="1" lang="en" altLang="ko-KR">
                <a:ea typeface="맑은 고딕"/>
              </a:rPr>
              <a:t> = </a:t>
            </a:r>
            <a:r>
              <a:rPr kumimoji="1" lang="en" altLang="ko-KR" err="1">
                <a:ea typeface="맑은 고딕"/>
              </a:rPr>
              <a:t>comment.comment_id</a:t>
            </a:r>
            <a:r>
              <a:rPr kumimoji="1" lang="en" altLang="ko-KR">
                <a:ea typeface="맑은 고딕"/>
              </a:rPr>
              <a:t>;</a:t>
            </a:r>
            <a:endParaRPr lang="en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ea typeface="맑은 고딕"/>
              </a:rPr>
              <a:t>댓글 개수 조회</a:t>
            </a:r>
            <a:endParaRPr lang="en-US" altLang="ko-KR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" altLang="ko-KR">
                <a:ea typeface="맑은 고딕"/>
              </a:rPr>
              <a:t>select count(*) from (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" altLang="ko-KR">
                <a:ea typeface="맑은 고딕"/>
              </a:rPr>
              <a:t>	select </a:t>
            </a:r>
            <a:r>
              <a:rPr lang="en" altLang="ko-KR" err="1">
                <a:ea typeface="맑은 고딕"/>
              </a:rPr>
              <a:t>comment_id</a:t>
            </a:r>
            <a:r>
              <a:rPr lang="en" altLang="ko-KR">
                <a:ea typeface="맑은 고딕"/>
              </a:rPr>
              <a:t> from comment where </a:t>
            </a:r>
            <a:r>
              <a:rPr lang="en" altLang="ko-KR" err="1">
                <a:ea typeface="맑은 고딕"/>
              </a:rPr>
              <a:t>article_id</a:t>
            </a:r>
            <a:r>
              <a:rPr lang="en" altLang="ko-KR">
                <a:ea typeface="맑은 고딕"/>
              </a:rPr>
              <a:t> = {</a:t>
            </a:r>
            <a:r>
              <a:rPr lang="en" altLang="ko-KR" err="1">
                <a:ea typeface="맑은 고딕"/>
              </a:rPr>
              <a:t>article_id</a:t>
            </a:r>
            <a:r>
              <a:rPr lang="en" altLang="ko-KR">
                <a:ea typeface="맑은 고딕"/>
              </a:rPr>
              <a:t>} limit {limit}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" altLang="ko-KR">
                <a:ea typeface="맑은 고딕"/>
              </a:rPr>
              <a:t>) t;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07347291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/>
              <a:t>댓글 목록 조회 </a:t>
            </a:r>
            <a:r>
              <a:rPr kumimoji="1" lang="en-US" altLang="ko-KR" sz="3600"/>
              <a:t>– </a:t>
            </a:r>
            <a:r>
              <a:rPr kumimoji="1" lang="ko-KR" altLang="en-US" sz="3600"/>
              <a:t>최대 </a:t>
            </a:r>
            <a:r>
              <a:rPr kumimoji="1" lang="en-US" altLang="ko-KR" sz="3600"/>
              <a:t>2 depth – </a:t>
            </a:r>
            <a:r>
              <a:rPr kumimoji="1" lang="ko-KR" altLang="en-US" sz="36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ea typeface="맑은 고딕"/>
              </a:rPr>
              <a:t>1</a:t>
            </a:r>
            <a:r>
              <a:rPr kumimoji="1" lang="ko-KR" altLang="en-US" sz="2000" dirty="0">
                <a:ea typeface="맑은 고딕"/>
              </a:rPr>
              <a:t>번 페이지</a:t>
            </a:r>
            <a:endParaRPr kumimoji="1" lang="en-US" altLang="ko-KR" sz="20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select * from comment</a:t>
            </a:r>
            <a:endParaRPr lang="en-US" altLang="ko-KR" sz="16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	where </a:t>
            </a:r>
            <a:r>
              <a:rPr kumimoji="1" lang="en-US" altLang="ko-KR" sz="1600" dirty="0" err="1">
                <a:ea typeface="맑은 고딕"/>
              </a:rPr>
              <a:t>article_id</a:t>
            </a:r>
            <a:r>
              <a:rPr kumimoji="1" lang="en-US" altLang="ko-KR" sz="1600" dirty="0">
                <a:ea typeface="맑은 고딕"/>
              </a:rPr>
              <a:t> = {</a:t>
            </a:r>
            <a:r>
              <a:rPr kumimoji="1" lang="en-US" altLang="ko-KR" sz="1600" dirty="0" err="1">
                <a:ea typeface="맑은 고딕"/>
              </a:rPr>
              <a:t>article_id</a:t>
            </a:r>
            <a:r>
              <a:rPr kumimoji="1" lang="en-US" altLang="ko-KR" sz="1600" dirty="0">
                <a:ea typeface="맑은 고딕"/>
              </a:rPr>
              <a:t>}</a:t>
            </a:r>
            <a:endParaRPr lang="en-US" altLang="ko-KR" sz="16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	order by </a:t>
            </a:r>
            <a:r>
              <a:rPr kumimoji="1" lang="en" altLang="ko-KR" sz="1600" dirty="0" err="1">
                <a:ea typeface="맑은 고딕"/>
              </a:rPr>
              <a:t>parent_comment_id</a:t>
            </a:r>
            <a:r>
              <a:rPr kumimoji="1" lang="en" altLang="ko-KR" sz="1600" dirty="0">
                <a:ea typeface="맑은 고딕"/>
              </a:rPr>
              <a:t> </a:t>
            </a:r>
            <a:r>
              <a:rPr kumimoji="1" lang="en" altLang="ko-KR" sz="1600" dirty="0" err="1">
                <a:ea typeface="맑은 고딕"/>
              </a:rPr>
              <a:t>asc</a:t>
            </a:r>
            <a:r>
              <a:rPr kumimoji="1" lang="en" altLang="ko-KR" sz="1600" dirty="0">
                <a:ea typeface="맑은 고딕"/>
              </a:rPr>
              <a:t>, </a:t>
            </a:r>
            <a:r>
              <a:rPr kumimoji="1" lang="en" altLang="ko-KR" sz="1600" dirty="0" err="1">
                <a:ea typeface="맑은 고딕"/>
              </a:rPr>
              <a:t>comment_id</a:t>
            </a:r>
            <a:r>
              <a:rPr kumimoji="1" lang="en" altLang="ko-KR" sz="1600" dirty="0">
                <a:ea typeface="맑은 고딕"/>
              </a:rPr>
              <a:t> </a:t>
            </a:r>
            <a:r>
              <a:rPr kumimoji="1" lang="en" altLang="ko-KR" sz="1600" dirty="0" err="1">
                <a:ea typeface="맑은 고딕"/>
              </a:rPr>
              <a:t>asc</a:t>
            </a:r>
            <a:endParaRPr kumimoji="1" lang="en" altLang="ko-KR" sz="16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	limit {limit};</a:t>
            </a:r>
            <a:endParaRPr lang="en-US" altLang="ko-KR" sz="1600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dirty="0">
                <a:ea typeface="맑은 고딕"/>
              </a:rPr>
              <a:t>2</a:t>
            </a:r>
            <a:r>
              <a:rPr kumimoji="1" lang="ko-KR" altLang="en-US" sz="2000" dirty="0">
                <a:ea typeface="맑은 고딕"/>
              </a:rPr>
              <a:t>번 페이지 이상</a:t>
            </a:r>
            <a:endParaRPr kumimoji="1" lang="en-US" altLang="ko-KR" sz="20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ea typeface="맑은 고딕"/>
              </a:rPr>
              <a:t>기준점 </a:t>
            </a:r>
            <a:r>
              <a:rPr kumimoji="1" lang="en-US" altLang="ko-KR" sz="1600" dirty="0">
                <a:ea typeface="맑은 고딕"/>
              </a:rPr>
              <a:t>= </a:t>
            </a:r>
            <a:r>
              <a:rPr kumimoji="1" lang="en-US" altLang="ko-KR" sz="1600" dirty="0" err="1">
                <a:ea typeface="맑은 고딕"/>
              </a:rPr>
              <a:t>last_parent_comment_id</a:t>
            </a:r>
            <a:r>
              <a:rPr kumimoji="1" lang="en-US" altLang="ko-KR" sz="1600" dirty="0">
                <a:ea typeface="맑은 고딕"/>
              </a:rPr>
              <a:t>, </a:t>
            </a:r>
            <a:r>
              <a:rPr kumimoji="1" lang="en-US" altLang="ko-KR" sz="1600" dirty="0" err="1">
                <a:ea typeface="맑은 고딕"/>
              </a:rPr>
              <a:t>last_comment_id</a:t>
            </a:r>
            <a:endParaRPr kumimoji="1" lang="en-US" altLang="ko-KR" sz="16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select * from comment</a:t>
            </a:r>
            <a:endParaRPr lang="en-US" altLang="ko-KR" sz="16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	where </a:t>
            </a:r>
            <a:r>
              <a:rPr kumimoji="1" lang="en-US" altLang="ko-KR" sz="1600" dirty="0" err="1">
                <a:ea typeface="맑은 고딕"/>
              </a:rPr>
              <a:t>article_id</a:t>
            </a:r>
            <a:r>
              <a:rPr kumimoji="1" lang="en-US" altLang="ko-KR" sz="1600" dirty="0">
                <a:ea typeface="맑은 고딕"/>
              </a:rPr>
              <a:t> = {</a:t>
            </a:r>
            <a:r>
              <a:rPr kumimoji="1" lang="en-US" altLang="ko-KR" sz="1600" dirty="0" err="1">
                <a:ea typeface="맑은 고딕"/>
              </a:rPr>
              <a:t>article_id</a:t>
            </a:r>
            <a:r>
              <a:rPr kumimoji="1" lang="en-US" altLang="ko-KR" sz="1600" dirty="0">
                <a:ea typeface="맑은 고딕"/>
              </a:rPr>
              <a:t>}</a:t>
            </a:r>
            <a:r>
              <a:rPr kumimoji="1" lang="ko-KR" altLang="en-US" sz="1600" dirty="0">
                <a:ea typeface="맑은 고딕"/>
              </a:rPr>
              <a:t> </a:t>
            </a:r>
            <a:r>
              <a:rPr kumimoji="1" lang="en-US" altLang="ko-KR" sz="1700" dirty="0">
                <a:ea typeface="맑은 고딕"/>
              </a:rPr>
              <a:t>and </a:t>
            </a:r>
            <a:r>
              <a:rPr lang="en-US" altLang="ko-Kore-KR" sz="1700" dirty="0">
                <a:ea typeface="+mn-lt"/>
                <a:cs typeface="+mn-lt"/>
              </a:rPr>
              <a:t>(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ore-KR" sz="1700" dirty="0">
                <a:ea typeface="+mn-lt"/>
                <a:cs typeface="+mn-lt"/>
              </a:rPr>
              <a:t>		</a:t>
            </a:r>
            <a:r>
              <a:rPr lang="en-US" altLang="ko-Kore-KR" sz="1700" dirty="0" err="1">
                <a:ea typeface="+mn-lt"/>
                <a:cs typeface="+mn-lt"/>
              </a:rPr>
              <a:t>parent_comment_id</a:t>
            </a:r>
            <a:r>
              <a:rPr lang="en-US" altLang="ko-Kore-KR" sz="1700" dirty="0">
                <a:ea typeface="+mn-lt"/>
                <a:cs typeface="+mn-lt"/>
              </a:rPr>
              <a:t> &gt; {</a:t>
            </a:r>
            <a:r>
              <a:rPr lang="en-US" altLang="ko-Kore-KR" sz="1700" dirty="0" err="1">
                <a:ea typeface="+mn-lt"/>
                <a:cs typeface="+mn-lt"/>
              </a:rPr>
              <a:t>last_parent_comment_id</a:t>
            </a:r>
            <a:r>
              <a:rPr lang="en-US" altLang="ko-Kore-KR" sz="1700" dirty="0">
                <a:ea typeface="+mn-lt"/>
                <a:cs typeface="+mn-lt"/>
              </a:rPr>
              <a:t>} or</a:t>
            </a:r>
            <a:endParaRPr lang="en-US" altLang="ko-Kore-KR" sz="1700" dirty="0">
              <a:latin typeface="Malgun Gothic"/>
              <a:ea typeface="Malgun Gothic"/>
              <a:cs typeface="+mn-lt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ore-KR" sz="1700" dirty="0">
                <a:latin typeface="Malgun Gothic"/>
                <a:ea typeface="Malgun Gothic"/>
                <a:cs typeface="+mn-lt"/>
              </a:rPr>
              <a:t>		</a:t>
            </a:r>
            <a:r>
              <a:rPr lang="en-US" altLang="ko-Kore-KR" sz="1700" dirty="0">
                <a:ea typeface="+mn-lt"/>
                <a:cs typeface="+mn-lt"/>
              </a:rPr>
              <a:t>(</a:t>
            </a:r>
            <a:r>
              <a:rPr lang="en-US" altLang="ko-Kore-KR" sz="1700" dirty="0" err="1">
                <a:ea typeface="+mn-lt"/>
                <a:cs typeface="+mn-lt"/>
              </a:rPr>
              <a:t>parent_comment_id</a:t>
            </a:r>
            <a:r>
              <a:rPr lang="en-US" altLang="ko-Kore-KR" sz="1700" dirty="0">
                <a:ea typeface="+mn-lt"/>
                <a:cs typeface="+mn-lt"/>
              </a:rPr>
              <a:t> = </a:t>
            </a:r>
            <a:r>
              <a:rPr lang="en-US" altLang="ko-Kore-KR" sz="1700" dirty="0">
                <a:latin typeface="맑은 고딕"/>
                <a:ea typeface="맑은 고딕"/>
                <a:cs typeface="+mn-lt"/>
              </a:rPr>
              <a:t>{</a:t>
            </a:r>
            <a:r>
              <a:rPr lang="en-US" altLang="ko-Kore-KR" sz="1700" dirty="0" err="1">
                <a:latin typeface="Malgun Gothic"/>
                <a:ea typeface="Malgun Gothic"/>
                <a:cs typeface="+mn-lt"/>
              </a:rPr>
              <a:t>last_parent_comment_id</a:t>
            </a:r>
            <a:r>
              <a:rPr lang="en-US" altLang="ko-Kore-KR" sz="1700" dirty="0">
                <a:latin typeface="Malgun Gothic"/>
                <a:ea typeface="Malgun Gothic"/>
                <a:cs typeface="+mn-lt"/>
              </a:rPr>
              <a:t>} </a:t>
            </a:r>
            <a:r>
              <a:rPr lang="en-US" altLang="ko-Kore-KR" sz="1700" dirty="0">
                <a:ea typeface="+mn-lt"/>
                <a:cs typeface="+mn-lt"/>
              </a:rPr>
              <a:t>and </a:t>
            </a:r>
            <a:r>
              <a:rPr lang="en-US" altLang="ko-Kore-KR" sz="1700" dirty="0" err="1">
                <a:ea typeface="+mn-lt"/>
                <a:cs typeface="+mn-lt"/>
              </a:rPr>
              <a:t>comment_id</a:t>
            </a:r>
            <a:r>
              <a:rPr lang="en-US" altLang="ko-Kore-KR" sz="1700" dirty="0">
                <a:ea typeface="+mn-lt"/>
                <a:cs typeface="+mn-lt"/>
              </a:rPr>
              <a:t> &gt; {</a:t>
            </a:r>
            <a:r>
              <a:rPr lang="en-US" altLang="ko-Kore-KR" sz="1700" dirty="0" err="1">
                <a:ea typeface="+mn-lt"/>
                <a:cs typeface="+mn-lt"/>
              </a:rPr>
              <a:t>last_comment_id</a:t>
            </a:r>
            <a:r>
              <a:rPr lang="en-US" altLang="ko-Kore-KR" sz="1700" dirty="0">
                <a:ea typeface="+mn-lt"/>
                <a:cs typeface="+mn-lt"/>
              </a:rPr>
              <a:t>})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ore-KR" sz="1700" dirty="0">
                <a:ea typeface="+mn-lt"/>
                <a:cs typeface="+mn-lt"/>
              </a:rPr>
              <a:t>	)</a:t>
            </a:r>
            <a:endParaRPr lang="en-US" altLang="ko-KR" sz="17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	order by </a:t>
            </a:r>
            <a:r>
              <a:rPr kumimoji="1" lang="en" altLang="ko-KR" sz="1600" dirty="0" err="1">
                <a:ea typeface="맑은 고딕"/>
              </a:rPr>
              <a:t>parent_comment_id</a:t>
            </a:r>
            <a:r>
              <a:rPr kumimoji="1" lang="en" altLang="ko-KR" sz="1600" dirty="0">
                <a:ea typeface="맑은 고딕"/>
              </a:rPr>
              <a:t> </a:t>
            </a:r>
            <a:r>
              <a:rPr kumimoji="1" lang="en" altLang="ko-KR" sz="1600" dirty="0" err="1">
                <a:ea typeface="맑은 고딕"/>
              </a:rPr>
              <a:t>asc</a:t>
            </a:r>
            <a:r>
              <a:rPr kumimoji="1" lang="en" altLang="ko-KR" sz="1600" dirty="0">
                <a:ea typeface="맑은 고딕"/>
              </a:rPr>
              <a:t>, </a:t>
            </a:r>
            <a:r>
              <a:rPr kumimoji="1" lang="en" altLang="ko-KR" sz="1600" dirty="0" err="1">
                <a:ea typeface="맑은 고딕"/>
              </a:rPr>
              <a:t>comment_id</a:t>
            </a:r>
            <a:r>
              <a:rPr kumimoji="1" lang="en" altLang="ko-KR" sz="1600" dirty="0">
                <a:ea typeface="맑은 고딕"/>
              </a:rPr>
              <a:t> </a:t>
            </a:r>
            <a:r>
              <a:rPr kumimoji="1" lang="en" altLang="ko-KR" sz="1600" dirty="0" err="1">
                <a:ea typeface="맑은 고딕"/>
              </a:rPr>
              <a:t>asc</a:t>
            </a:r>
            <a:endParaRPr kumimoji="1" lang="en" altLang="ko-KR" sz="1600" dirty="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 sz="1600" dirty="0">
                <a:ea typeface="맑은 고딕"/>
              </a:rPr>
              <a:t>	limit {limit};</a:t>
            </a:r>
            <a:endParaRPr lang="en-US" altLang="ko-KR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130656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무한 스크롤 방식에서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이번에는 기준점이 </a:t>
            </a:r>
            <a:r>
              <a:rPr kumimoji="1" lang="en-US" altLang="ko-KR" dirty="0">
                <a:ea typeface="맑은 고딕"/>
              </a:rPr>
              <a:t>2</a:t>
            </a:r>
            <a:r>
              <a:rPr kumimoji="1" lang="ko-KR" altLang="en-US" dirty="0">
                <a:ea typeface="맑은 고딕"/>
              </a:rPr>
              <a:t>개의 데이터다</a:t>
            </a:r>
            <a:r>
              <a:rPr kumimoji="1" lang="en-US" altLang="ko-KR" dirty="0">
                <a:ea typeface="맑은 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 err="1">
                <a:ea typeface="맑은 고딕"/>
              </a:rPr>
              <a:t>parent_comment_id</a:t>
            </a:r>
            <a:r>
              <a:rPr kumimoji="1" lang="ko-KR" altLang="en-US" dirty="0">
                <a:ea typeface="맑은 고딕"/>
              </a:rPr>
              <a:t>와 </a:t>
            </a:r>
            <a:r>
              <a:rPr kumimoji="1" lang="en-US" altLang="ko-KR" dirty="0" err="1">
                <a:ea typeface="맑은 고딕"/>
              </a:rPr>
              <a:t>comment_id</a:t>
            </a:r>
            <a:r>
              <a:rPr kumimoji="1" lang="ko-KR" altLang="en-US" dirty="0">
                <a:ea typeface="맑은 고딕"/>
              </a:rPr>
              <a:t> 두 개의 컬럼이 정렬에 사용되기 때문이다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ore-KR" sz="1800" dirty="0">
                <a:ea typeface="+mn-lt"/>
                <a:cs typeface="+mn-lt"/>
              </a:rPr>
              <a:t>	</a:t>
            </a:r>
            <a:r>
              <a:rPr lang="en-US" altLang="ko-Kore-KR" sz="1800" dirty="0" err="1">
                <a:ea typeface="+mn-lt"/>
                <a:cs typeface="+mn-lt"/>
              </a:rPr>
              <a:t>parent_comment_id</a:t>
            </a:r>
            <a:r>
              <a:rPr lang="en-US" altLang="ko-Kore-KR" sz="1800" dirty="0">
                <a:ea typeface="+mn-lt"/>
                <a:cs typeface="+mn-lt"/>
              </a:rPr>
              <a:t> &gt; {</a:t>
            </a:r>
            <a:r>
              <a:rPr lang="en-US" altLang="ko-Kore-KR" sz="1800" dirty="0" err="1">
                <a:ea typeface="+mn-lt"/>
                <a:cs typeface="+mn-lt"/>
              </a:rPr>
              <a:t>last_parent_comment_id</a:t>
            </a:r>
            <a:r>
              <a:rPr lang="en-US" altLang="ko-Kore-KR" sz="1800" dirty="0">
                <a:ea typeface="+mn-lt"/>
                <a:cs typeface="+mn-lt"/>
              </a:rPr>
              <a:t>} or</a:t>
            </a:r>
            <a:endParaRPr lang="en-US" altLang="ko-Kore-KR" sz="1800" dirty="0">
              <a:latin typeface="Malgun Gothic"/>
              <a:ea typeface="Malgun Gothic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ore-KR" sz="1800" dirty="0">
                <a:latin typeface="Malgun Gothic"/>
                <a:ea typeface="Malgun Gothic"/>
                <a:cs typeface="+mn-lt"/>
              </a:rPr>
              <a:t>	</a:t>
            </a:r>
            <a:r>
              <a:rPr lang="en-US" altLang="ko-Kore-KR" sz="1800" dirty="0">
                <a:ea typeface="+mn-lt"/>
                <a:cs typeface="+mn-lt"/>
              </a:rPr>
              <a:t>(</a:t>
            </a:r>
            <a:r>
              <a:rPr lang="en-US" altLang="ko-Kore-KR" sz="1800" dirty="0" err="1">
                <a:ea typeface="+mn-lt"/>
                <a:cs typeface="+mn-lt"/>
              </a:rPr>
              <a:t>parent_comment_id</a:t>
            </a:r>
            <a:r>
              <a:rPr lang="en-US" altLang="ko-Kore-KR" sz="1800" dirty="0">
                <a:ea typeface="+mn-lt"/>
                <a:cs typeface="+mn-lt"/>
              </a:rPr>
              <a:t> = </a:t>
            </a:r>
            <a:r>
              <a:rPr lang="en-US" altLang="ko-Kore-KR" sz="1800" dirty="0">
                <a:latin typeface="맑은 고딕"/>
                <a:ea typeface="맑은 고딕"/>
                <a:cs typeface="+mn-lt"/>
              </a:rPr>
              <a:t>{</a:t>
            </a:r>
            <a:r>
              <a:rPr lang="en-US" altLang="ko-Kore-KR" sz="1800" dirty="0" err="1">
                <a:latin typeface="Malgun Gothic"/>
                <a:ea typeface="Malgun Gothic"/>
                <a:cs typeface="+mn-lt"/>
              </a:rPr>
              <a:t>last_parent_comment_id</a:t>
            </a:r>
            <a:r>
              <a:rPr lang="en-US" altLang="ko-Kore-KR" sz="1800" dirty="0">
                <a:latin typeface="Malgun Gothic"/>
                <a:ea typeface="Malgun Gothic"/>
                <a:cs typeface="+mn-lt"/>
              </a:rPr>
              <a:t>} </a:t>
            </a:r>
            <a:r>
              <a:rPr lang="en-US" altLang="ko-Kore-KR" sz="1800" dirty="0">
                <a:ea typeface="+mn-lt"/>
                <a:cs typeface="+mn-lt"/>
              </a:rPr>
              <a:t>and </a:t>
            </a:r>
            <a:r>
              <a:rPr lang="en-US" altLang="ko-Kore-KR" sz="1800" dirty="0" err="1">
                <a:ea typeface="+mn-lt"/>
                <a:cs typeface="+mn-lt"/>
              </a:rPr>
              <a:t>comment_id</a:t>
            </a:r>
            <a:r>
              <a:rPr lang="en-US" altLang="ko-Kore-KR" sz="1800" dirty="0">
                <a:ea typeface="+mn-lt"/>
                <a:cs typeface="+mn-lt"/>
              </a:rPr>
              <a:t> &gt; {</a:t>
            </a:r>
            <a:r>
              <a:rPr lang="en-US" altLang="ko-Kore-KR" sz="1800" dirty="0" err="1">
                <a:ea typeface="+mn-lt"/>
                <a:cs typeface="+mn-lt"/>
              </a:rPr>
              <a:t>last_comment_id</a:t>
            </a:r>
            <a:r>
              <a:rPr lang="en-US" altLang="ko-Kore-KR" sz="1800" dirty="0">
                <a:ea typeface="+mn-lt"/>
                <a:cs typeface="+mn-lt"/>
              </a:rPr>
              <a:t>})</a:t>
            </a:r>
          </a:p>
          <a:p>
            <a:pPr lvl="1">
              <a:lnSpc>
                <a:spcPct val="120000"/>
              </a:lnSpc>
            </a:pPr>
            <a:r>
              <a:rPr lang="en-US" altLang="ko-Kore-KR" dirty="0" err="1">
                <a:ea typeface="+mn-lt"/>
                <a:cs typeface="+mn-lt"/>
              </a:rPr>
              <a:t>parent_comment_id</a:t>
            </a:r>
            <a:r>
              <a:rPr lang="ko-KR" altLang="en-US" dirty="0">
                <a:ea typeface="+mn-lt"/>
                <a:cs typeface="+mn-lt"/>
              </a:rPr>
              <a:t>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last_parent_comment_id</a:t>
            </a:r>
            <a:r>
              <a:rPr lang="ko-KR" altLang="en-US" dirty="0">
                <a:ea typeface="+mn-lt"/>
                <a:cs typeface="+mn-lt"/>
              </a:rPr>
              <a:t>보다 크면</a:t>
            </a:r>
            <a:r>
              <a:rPr lang="en-US" altLang="ko-KR" dirty="0">
                <a:ea typeface="+mn-lt"/>
                <a:cs typeface="+mn-lt"/>
              </a:rPr>
              <a:t>,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ea typeface="+mn-lt"/>
                <a:cs typeface="+mn-lt"/>
              </a:rPr>
              <a:t>다음 데이터를 조회한다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en-US" altLang="ko-Kore-KR" dirty="0">
              <a:ea typeface="+mn-lt"/>
              <a:cs typeface="+mn-lt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ea typeface="+mn-lt"/>
                <a:cs typeface="+mn-lt"/>
              </a:rPr>
              <a:t>또는</a:t>
            </a:r>
            <a:r>
              <a:rPr lang="en-US" altLang="ko-KR" dirty="0">
                <a:ea typeface="+mn-lt"/>
                <a:cs typeface="+mn-lt"/>
              </a:rPr>
              <a:t>,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ore-KR" dirty="0" err="1">
                <a:ea typeface="+mn-lt"/>
                <a:cs typeface="+mn-lt"/>
              </a:rPr>
              <a:t>parent_comment_id</a:t>
            </a:r>
            <a:r>
              <a:rPr lang="ko-KR" altLang="en-US" dirty="0">
                <a:ea typeface="+mn-lt"/>
                <a:cs typeface="+mn-lt"/>
              </a:rPr>
              <a:t>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last_parent_comment_id</a:t>
            </a:r>
            <a:r>
              <a:rPr lang="ko-KR" altLang="en-US" dirty="0">
                <a:ea typeface="+mn-lt"/>
                <a:cs typeface="+mn-lt"/>
              </a:rPr>
              <a:t>와 같으면</a:t>
            </a:r>
            <a:r>
              <a:rPr lang="en-US" altLang="ko-KR" dirty="0">
                <a:ea typeface="+mn-lt"/>
                <a:cs typeface="+mn-lt"/>
              </a:rPr>
              <a:t>,</a:t>
            </a:r>
          </a:p>
          <a:p>
            <a:pPr lvl="2">
              <a:lnSpc>
                <a:spcPct val="120000"/>
              </a:lnSpc>
            </a:pPr>
            <a:r>
              <a:rPr lang="en-US" altLang="ko-Kore-KR" dirty="0" err="1">
                <a:ea typeface="+mn-lt"/>
                <a:cs typeface="+mn-lt"/>
              </a:rPr>
              <a:t>comment_id</a:t>
            </a:r>
            <a:r>
              <a:rPr lang="ko-KR" altLang="en-US" dirty="0">
                <a:ea typeface="+mn-lt"/>
                <a:cs typeface="+mn-lt"/>
              </a:rPr>
              <a:t>도 비교한다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en-US" altLang="ko-Kore-KR" dirty="0">
              <a:ea typeface="+mn-lt"/>
              <a:cs typeface="+mn-lt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0E5CEF-3073-5640-BF2B-88EF706D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/>
              <a:t>댓글 목록 조회</a:t>
            </a:r>
            <a:r>
              <a:rPr kumimoji="1" lang="en-US" altLang="ko-KR" sz="3600"/>
              <a:t> – </a:t>
            </a:r>
            <a:r>
              <a:rPr kumimoji="1" lang="ko-KR" altLang="en-US" sz="3600"/>
              <a:t>최대 </a:t>
            </a:r>
            <a:r>
              <a:rPr kumimoji="1" lang="en-US" altLang="ko-KR" sz="3600"/>
              <a:t>2 depth – </a:t>
            </a:r>
            <a:r>
              <a:rPr kumimoji="1" lang="ko-KR" altLang="en-US" sz="3600"/>
              <a:t>무한 스크롤</a:t>
            </a:r>
          </a:p>
        </p:txBody>
      </p:sp>
    </p:spTree>
    <p:extLst>
      <p:ext uri="{BB962C8B-B14F-4D97-AF65-F5344CB8AC3E}">
        <p14:creationId xmlns:p14="http://schemas.microsoft.com/office/powerpoint/2010/main" val="136479516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57385-39E5-2D3A-37B1-461F11DD4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444A6-E15B-B2C7-F600-15171F7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19351-5D3C-ACD2-841E-6625F7FA376C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en-US" altLang="ko-KR" dirty="0" err="1"/>
              <a:t>last_parent_comment_id</a:t>
            </a:r>
            <a:r>
              <a:rPr kumimoji="1" lang="en-US" altLang="ko-KR" dirty="0"/>
              <a:t> = 1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last_comment_id</a:t>
            </a:r>
            <a:r>
              <a:rPr kumimoji="1" lang="en-US" altLang="ko-KR" dirty="0"/>
              <a:t> = 2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?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 dirty="0" err="1"/>
              <a:t>parent_comment_id</a:t>
            </a:r>
            <a:r>
              <a:rPr kumimoji="1" lang="en-US" altLang="ko-KR" dirty="0"/>
              <a:t> &gt;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1</a:t>
            </a:r>
            <a:r>
              <a:rPr kumimoji="1" lang="en-US" altLang="ko-KR" dirty="0"/>
              <a:t> or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 dirty="0"/>
              <a:t>(</a:t>
            </a:r>
            <a:r>
              <a:rPr kumimoji="1" lang="en-US" altLang="ko-KR" dirty="0" err="1"/>
              <a:t>parent_comment_id</a:t>
            </a:r>
            <a:r>
              <a:rPr kumimoji="1" lang="en-US" altLang="ko-KR" dirty="0"/>
              <a:t> = </a:t>
            </a:r>
            <a:r>
              <a:rPr kumimoji="1" lang="en-US" altLang="ko-KR" b="1" dirty="0"/>
              <a:t>1</a:t>
            </a:r>
            <a:r>
              <a:rPr kumimoji="1" lang="en-US" altLang="ko-KR" dirty="0"/>
              <a:t> and </a:t>
            </a:r>
            <a:r>
              <a:rPr kumimoji="1" lang="en-US" altLang="ko-KR" dirty="0" err="1"/>
              <a:t>comment_id</a:t>
            </a:r>
            <a:r>
              <a:rPr kumimoji="1" lang="en-US" altLang="ko-KR" dirty="0"/>
              <a:t> &gt; </a:t>
            </a:r>
            <a:r>
              <a:rPr kumimoji="1" lang="en-US" altLang="ko-KR" b="1" dirty="0"/>
              <a:t>2</a:t>
            </a:r>
            <a:r>
              <a:rPr kumimoji="1" lang="en-US" altLang="ko-KR" dirty="0"/>
              <a:t>)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 dirty="0"/>
              <a:t>다음 데이터는 </a:t>
            </a:r>
            <a:r>
              <a:rPr kumimoji="1" lang="en-US" altLang="ko-KR" dirty="0" err="1"/>
              <a:t>comment_id</a:t>
            </a:r>
            <a:r>
              <a:rPr kumimoji="1" lang="en-US" altLang="ko-KR" dirty="0"/>
              <a:t> = 4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E6581E5-B82C-7E16-B9BD-9DEC42056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865850"/>
              </p:ext>
            </p:extLst>
          </p:nvPr>
        </p:nvGraphicFramePr>
        <p:xfrm>
          <a:off x="4412961" y="1515825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parent_comment_id</a:t>
                      </a:r>
                      <a:r>
                        <a:rPr lang="en-US" altLang="ko-KR" sz="1600" dirty="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comment_id</a:t>
                      </a:r>
                      <a:r>
                        <a:rPr lang="en-US" altLang="ko-KR" sz="1600" dirty="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parent_comment_id</a:t>
                      </a:r>
                      <a:r>
                        <a:rPr lang="en-US" altLang="ko-KR" sz="1600" dirty="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comment_id</a:t>
                      </a:r>
                      <a:r>
                        <a:rPr lang="en-US" altLang="ko-KR" sz="1600" dirty="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BE01A5-A57D-2973-0325-478D59D95A84}"/>
              </a:ext>
            </a:extLst>
          </p:cNvPr>
          <p:cNvCxnSpPr/>
          <p:nvPr/>
        </p:nvCxnSpPr>
        <p:spPr>
          <a:xfrm>
            <a:off x="3021980" y="2497874"/>
            <a:ext cx="139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F4D6A0-8C42-3784-BD10-686E0E8E95BB}"/>
              </a:ext>
            </a:extLst>
          </p:cNvPr>
          <p:cNvSpPr txBox="1"/>
          <p:nvPr/>
        </p:nvSpPr>
        <p:spPr>
          <a:xfrm>
            <a:off x="2144817" y="23132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기준점</a:t>
            </a:r>
          </a:p>
        </p:txBody>
      </p:sp>
    </p:spTree>
    <p:extLst>
      <p:ext uri="{BB962C8B-B14F-4D97-AF65-F5344CB8AC3E}">
        <p14:creationId xmlns:p14="http://schemas.microsoft.com/office/powerpoint/2010/main" val="411355297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B08D-4CD2-4F55-7B0D-60EA5102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ACD45-5980-E007-7D18-7A7669A5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9A92B-BFC9-1693-5EFD-76F783494E50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en-US" altLang="ko-KR" dirty="0" err="1"/>
              <a:t>last_parent_comment_id</a:t>
            </a:r>
            <a:r>
              <a:rPr kumimoji="1" lang="en-US" altLang="ko-KR" dirty="0"/>
              <a:t> = 1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last_comment_id</a:t>
            </a:r>
            <a:r>
              <a:rPr kumimoji="1" lang="en-US" altLang="ko-KR" dirty="0"/>
              <a:t> = 4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?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 dirty="0" err="1"/>
              <a:t>parent_comment_id</a:t>
            </a:r>
            <a:r>
              <a:rPr kumimoji="1" lang="en-US" altLang="ko-KR" dirty="0"/>
              <a:t> &gt;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1</a:t>
            </a:r>
            <a:r>
              <a:rPr kumimoji="1" lang="en-US" altLang="ko-KR" dirty="0"/>
              <a:t> or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 dirty="0"/>
              <a:t>(</a:t>
            </a:r>
            <a:r>
              <a:rPr kumimoji="1" lang="en-US" altLang="ko-KR" dirty="0" err="1"/>
              <a:t>parent_comment_id</a:t>
            </a:r>
            <a:r>
              <a:rPr kumimoji="1" lang="en-US" altLang="ko-KR" dirty="0"/>
              <a:t> = </a:t>
            </a:r>
            <a:r>
              <a:rPr kumimoji="1" lang="en-US" altLang="ko-KR" b="1" dirty="0"/>
              <a:t>1</a:t>
            </a:r>
            <a:r>
              <a:rPr kumimoji="1" lang="en-US" altLang="ko-KR" dirty="0"/>
              <a:t> and </a:t>
            </a:r>
            <a:r>
              <a:rPr kumimoji="1" lang="en-US" altLang="ko-KR" dirty="0" err="1"/>
              <a:t>comment_id</a:t>
            </a:r>
            <a:r>
              <a:rPr kumimoji="1" lang="en-US" altLang="ko-KR" dirty="0"/>
              <a:t> &gt; </a:t>
            </a:r>
            <a:r>
              <a:rPr kumimoji="1" lang="en-US" altLang="ko-KR" b="1" dirty="0"/>
              <a:t>4</a:t>
            </a:r>
            <a:r>
              <a:rPr kumimoji="1" lang="en-US" altLang="ko-KR" dirty="0"/>
              <a:t>)</a:t>
            </a:r>
          </a:p>
          <a:p>
            <a:pPr algn="ctr">
              <a:lnSpc>
                <a:spcPct val="140000"/>
              </a:lnSpc>
            </a:pPr>
            <a:r>
              <a:rPr lang="ko-KR" altLang="en-US" sz="1800" dirty="0"/>
              <a:t>다음 데이터는 </a:t>
            </a:r>
            <a:r>
              <a:rPr lang="en-US" altLang="ko-KR" sz="1800" dirty="0" err="1"/>
              <a:t>comment_id</a:t>
            </a:r>
            <a:r>
              <a:rPr lang="en-US" altLang="ko-KR" sz="1800" dirty="0"/>
              <a:t> = 3</a:t>
            </a:r>
            <a:endParaRPr kumimoji="1" lang="en-US" altLang="ko-KR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5F2C1300-E9AA-7236-D708-A69118ECA9B2}"/>
              </a:ext>
            </a:extLst>
          </p:cNvPr>
          <p:cNvGraphicFramePr>
            <a:graphicFrameLocks noGrp="1"/>
          </p:cNvGraphicFramePr>
          <p:nvPr/>
        </p:nvGraphicFramePr>
        <p:xfrm>
          <a:off x="4412961" y="1515825"/>
          <a:ext cx="3366077" cy="338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6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algn="ctr" latinLnBrk="1"/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parent_comment_id</a:t>
                      </a:r>
                      <a:r>
                        <a:rPr lang="en-US" altLang="ko-KR" sz="1600" dirty="0"/>
                        <a:t> =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comment_id</a:t>
                      </a:r>
                      <a:r>
                        <a:rPr lang="en-US" altLang="ko-KR" sz="1600" dirty="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parent_comment_id</a:t>
                      </a:r>
                      <a:r>
                        <a:rPr lang="en-US" altLang="ko-KR" sz="160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err="1"/>
                        <a:t>comment_id</a:t>
                      </a:r>
                      <a:r>
                        <a:rPr lang="en-US" altLang="ko-KR" sz="16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677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parent_comment_id</a:t>
                      </a:r>
                      <a:r>
                        <a:rPr lang="en-US" altLang="ko-KR" sz="1600" dirty="0"/>
                        <a:t> = 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comment_id</a:t>
                      </a:r>
                      <a:r>
                        <a:rPr lang="en-US" altLang="ko-KR" sz="1600" dirty="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DB2DF8-A816-07B2-60F7-53BB78C28D2E}"/>
              </a:ext>
            </a:extLst>
          </p:cNvPr>
          <p:cNvCxnSpPr/>
          <p:nvPr/>
        </p:nvCxnSpPr>
        <p:spPr>
          <a:xfrm>
            <a:off x="3021980" y="3244334"/>
            <a:ext cx="139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4551D0-B514-EEA5-808F-0E6E1E91FB57}"/>
              </a:ext>
            </a:extLst>
          </p:cNvPr>
          <p:cNvSpPr txBox="1"/>
          <p:nvPr/>
        </p:nvSpPr>
        <p:spPr>
          <a:xfrm>
            <a:off x="2144817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기준점</a:t>
            </a:r>
          </a:p>
        </p:txBody>
      </p:sp>
    </p:spTree>
    <p:extLst>
      <p:ext uri="{BB962C8B-B14F-4D97-AF65-F5344CB8AC3E}">
        <p14:creationId xmlns:p14="http://schemas.microsoft.com/office/powerpoint/2010/main" val="54294439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각 쿼리의 구체적인 동작 원리를 다시 설명하진 않는다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이제 </a:t>
            </a:r>
            <a:r>
              <a:rPr kumimoji="1" lang="ko-KR" altLang="en-US" err="1">
                <a:ea typeface="맑은 고딕"/>
              </a:rPr>
              <a:t>스프링부트</a:t>
            </a:r>
            <a:r>
              <a:rPr kumimoji="1" lang="ko-KR" altLang="en-US">
                <a:ea typeface="맑은 고딕"/>
              </a:rPr>
              <a:t> 애플리케이션에서 구현해보자</a:t>
            </a:r>
            <a:r>
              <a:rPr kumimoji="1" lang="en-US" altLang="ko-KR">
                <a:ea typeface="맑은 고딕"/>
              </a:rPr>
              <a:t>!</a:t>
            </a:r>
            <a:endParaRPr kumimoji="1" lang="ko-KR" altLang="en-US">
              <a:ea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0E5CEF-3073-5640-BF2B-88EF706D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최대 </a:t>
            </a:r>
            <a:r>
              <a:rPr kumimoji="1" lang="en-US" altLang="ko-KR" sz="4000"/>
              <a:t>2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60791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운영 환경으로 배포 및 인프라 구성을 하진 않는다고 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우리는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서버를 증설함으로써 </a:t>
            </a:r>
            <a:r>
              <a:rPr kumimoji="1" lang="en-US" altLang="ko-KR">
                <a:ea typeface="맑은 고딕"/>
              </a:rPr>
              <a:t>Scale-Out</a:t>
            </a:r>
            <a:r>
              <a:rPr kumimoji="1" lang="ko-KR" altLang="en-US">
                <a:ea typeface="맑은 고딕"/>
              </a:rPr>
              <a:t>을 손쉽게 할 수 있는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확장성 있는 구조의</a:t>
            </a:r>
            <a:r>
              <a:rPr kumimoji="1" lang="en-US" altLang="ko-KR">
                <a:ea typeface="맑은 고딕"/>
              </a:rPr>
              <a:t> Spring Boot </a:t>
            </a:r>
            <a:r>
              <a:rPr kumimoji="1" lang="ko-KR" altLang="en-US">
                <a:ea typeface="맑은 고딕"/>
              </a:rPr>
              <a:t>애플리케이션을 만들어볼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이 과정에서 </a:t>
            </a:r>
            <a:r>
              <a:rPr kumimoji="1" lang="en-US" altLang="ko-KR">
                <a:ea typeface="맑은 고딕"/>
              </a:rPr>
              <a:t>Database, Cache, Message Broker </a:t>
            </a:r>
            <a:r>
              <a:rPr kumimoji="1" lang="ko-KR" altLang="en-US">
                <a:ea typeface="맑은 고딕"/>
              </a:rPr>
              <a:t>등 다양한 기술을 다룬다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84209C-8542-134F-9694-2DE9128AED17}"/>
              </a:ext>
            </a:extLst>
          </p:cNvPr>
          <p:cNvSpPr/>
          <p:nvPr/>
        </p:nvSpPr>
        <p:spPr>
          <a:xfrm flipH="1">
            <a:off x="6483865" y="1326720"/>
            <a:ext cx="4178541" cy="42403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8AE751-CC7C-046E-C0A8-B10DC2A57BF2}"/>
              </a:ext>
            </a:extLst>
          </p:cNvPr>
          <p:cNvSpPr/>
          <p:nvPr/>
        </p:nvSpPr>
        <p:spPr>
          <a:xfrm>
            <a:off x="877697" y="2760487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F2336E-A936-A96D-EED9-9610A7E88546}"/>
              </a:ext>
            </a:extLst>
          </p:cNvPr>
          <p:cNvCxnSpPr>
            <a:cxnSpLocks/>
          </p:cNvCxnSpPr>
          <p:nvPr/>
        </p:nvCxnSpPr>
        <p:spPr>
          <a:xfrm>
            <a:off x="5365458" y="2418281"/>
            <a:ext cx="1222693" cy="64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B7000A-B783-8F4C-1297-15C4DCEE1001}"/>
              </a:ext>
            </a:extLst>
          </p:cNvPr>
          <p:cNvCxnSpPr>
            <a:cxnSpLocks/>
          </p:cNvCxnSpPr>
          <p:nvPr/>
        </p:nvCxnSpPr>
        <p:spPr>
          <a:xfrm>
            <a:off x="8071606" y="3058328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1310EB08-D4BA-AE3E-215A-5292EA938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21331"/>
              </p:ext>
            </p:extLst>
          </p:nvPr>
        </p:nvGraphicFramePr>
        <p:xfrm>
          <a:off x="6588151" y="2692184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C0F4895-1E7F-1175-57B2-B80DFDB37640}"/>
              </a:ext>
            </a:extLst>
          </p:cNvPr>
          <p:cNvCxnSpPr>
            <a:cxnSpLocks/>
          </p:cNvCxnSpPr>
          <p:nvPr/>
        </p:nvCxnSpPr>
        <p:spPr>
          <a:xfrm flipV="1">
            <a:off x="5365458" y="1890322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41493D-2571-9F3A-D204-0E4A3820EF4C}"/>
              </a:ext>
            </a:extLst>
          </p:cNvPr>
          <p:cNvCxnSpPr>
            <a:cxnSpLocks/>
          </p:cNvCxnSpPr>
          <p:nvPr/>
        </p:nvCxnSpPr>
        <p:spPr>
          <a:xfrm flipV="1">
            <a:off x="2640433" y="2418281"/>
            <a:ext cx="1241570" cy="89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4B00C6F9-1965-BFB7-21F4-0B45C1072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9850"/>
              </p:ext>
            </p:extLst>
          </p:nvPr>
        </p:nvGraphicFramePr>
        <p:xfrm>
          <a:off x="9104849" y="2697268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00492A29-DFC6-5B55-6BB4-4A1BAB156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719711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F04890-213B-8FE6-A641-665D8AD00879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BD6475-1740-E4D1-AAA1-1F9DE8B2F3BF}"/>
              </a:ext>
            </a:extLst>
          </p:cNvPr>
          <p:cNvSpPr/>
          <p:nvPr/>
        </p:nvSpPr>
        <p:spPr>
          <a:xfrm>
            <a:off x="5687731" y="191774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6F692B7-D73D-3AFA-4424-E7728556E57F}"/>
              </a:ext>
            </a:extLst>
          </p:cNvPr>
          <p:cNvSpPr/>
          <p:nvPr/>
        </p:nvSpPr>
        <p:spPr>
          <a:xfrm>
            <a:off x="8291116" y="286409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67" name="표 4">
            <a:extLst>
              <a:ext uri="{FF2B5EF4-FFF2-40B4-BE49-F238E27FC236}">
                <a16:creationId xmlns:a16="http://schemas.microsoft.com/office/drawing/2014/main" id="{E4C37DAC-0AAB-8598-3D84-9BCBC0A18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27462"/>
              </p:ext>
            </p:extLst>
          </p:nvPr>
        </p:nvGraphicFramePr>
        <p:xfrm>
          <a:off x="3882003" y="3856445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83E6A05-D4AF-F6DD-8B51-709B60FE3C89}"/>
              </a:ext>
            </a:extLst>
          </p:cNvPr>
          <p:cNvCxnSpPr>
            <a:cxnSpLocks/>
          </p:cNvCxnSpPr>
          <p:nvPr/>
        </p:nvCxnSpPr>
        <p:spPr>
          <a:xfrm>
            <a:off x="2640433" y="3317965"/>
            <a:ext cx="1241570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4BF6FB8-1EB4-64E4-DD9A-7800B4626084}"/>
              </a:ext>
            </a:extLst>
          </p:cNvPr>
          <p:cNvCxnSpPr>
            <a:cxnSpLocks/>
          </p:cNvCxnSpPr>
          <p:nvPr/>
        </p:nvCxnSpPr>
        <p:spPr>
          <a:xfrm>
            <a:off x="2119267" y="3314161"/>
            <a:ext cx="517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4">
            <a:extLst>
              <a:ext uri="{FF2B5EF4-FFF2-40B4-BE49-F238E27FC236}">
                <a16:creationId xmlns:a16="http://schemas.microsoft.com/office/drawing/2014/main" id="{38ECE9CC-6B39-4E85-12D8-28E169EB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98995"/>
              </p:ext>
            </p:extLst>
          </p:nvPr>
        </p:nvGraphicFramePr>
        <p:xfrm>
          <a:off x="6588151" y="1523986"/>
          <a:ext cx="1483456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6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–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86B15B47-6EE8-0FB6-D063-A89F4BE1C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39616"/>
              </p:ext>
            </p:extLst>
          </p:nvPr>
        </p:nvGraphicFramePr>
        <p:xfrm>
          <a:off x="9065003" y="1523986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0E9EAE60-6B7A-8E85-1653-64C1BE83D504}"/>
              </a:ext>
            </a:extLst>
          </p:cNvPr>
          <p:cNvSpPr/>
          <p:nvPr/>
        </p:nvSpPr>
        <p:spPr>
          <a:xfrm>
            <a:off x="5679342" y="25301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D0EFD92-5D99-94E6-81D2-8397DA999E1D}"/>
              </a:ext>
            </a:extLst>
          </p:cNvPr>
          <p:cNvCxnSpPr>
            <a:cxnSpLocks/>
          </p:cNvCxnSpPr>
          <p:nvPr/>
        </p:nvCxnSpPr>
        <p:spPr>
          <a:xfrm>
            <a:off x="8071606" y="1890322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331B9A-9759-054F-4EEB-C4D63F0193B9}"/>
              </a:ext>
            </a:extLst>
          </p:cNvPr>
          <p:cNvSpPr/>
          <p:nvPr/>
        </p:nvSpPr>
        <p:spPr>
          <a:xfrm>
            <a:off x="8283078" y="16575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FAC1394-B3A4-3957-FEDD-F8BDD43E496A}"/>
              </a:ext>
            </a:extLst>
          </p:cNvPr>
          <p:cNvCxnSpPr>
            <a:cxnSpLocks/>
          </p:cNvCxnSpPr>
          <p:nvPr/>
        </p:nvCxnSpPr>
        <p:spPr>
          <a:xfrm>
            <a:off x="5365458" y="4394925"/>
            <a:ext cx="1207661" cy="76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CAA7EA0-E0C5-01E4-F0C1-AB9C07370B23}"/>
              </a:ext>
            </a:extLst>
          </p:cNvPr>
          <p:cNvCxnSpPr>
            <a:cxnSpLocks/>
          </p:cNvCxnSpPr>
          <p:nvPr/>
        </p:nvCxnSpPr>
        <p:spPr>
          <a:xfrm>
            <a:off x="8056574" y="5160221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4">
            <a:extLst>
              <a:ext uri="{FF2B5EF4-FFF2-40B4-BE49-F238E27FC236}">
                <a16:creationId xmlns:a16="http://schemas.microsoft.com/office/drawing/2014/main" id="{FBAD7A2E-9603-9078-64CB-595B58449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66750"/>
              </p:ext>
            </p:extLst>
          </p:nvPr>
        </p:nvGraphicFramePr>
        <p:xfrm>
          <a:off x="6573119" y="4794077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3B01E7-90D0-EFBA-D41F-19E649FF660D}"/>
              </a:ext>
            </a:extLst>
          </p:cNvPr>
          <p:cNvCxnSpPr>
            <a:cxnSpLocks/>
          </p:cNvCxnSpPr>
          <p:nvPr/>
        </p:nvCxnSpPr>
        <p:spPr>
          <a:xfrm flipV="1">
            <a:off x="5365458" y="3905839"/>
            <a:ext cx="1205915" cy="4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표 4">
            <a:extLst>
              <a:ext uri="{FF2B5EF4-FFF2-40B4-BE49-F238E27FC236}">
                <a16:creationId xmlns:a16="http://schemas.microsoft.com/office/drawing/2014/main" id="{ACC71CEF-CF3A-EB9D-75F6-62DB9C37C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372099"/>
              </p:ext>
            </p:extLst>
          </p:nvPr>
        </p:nvGraphicFramePr>
        <p:xfrm>
          <a:off x="9089817" y="4799161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5BEADC60-2AAB-3D5B-3A24-76F4C46AB9F4}"/>
              </a:ext>
            </a:extLst>
          </p:cNvPr>
          <p:cNvSpPr/>
          <p:nvPr/>
        </p:nvSpPr>
        <p:spPr>
          <a:xfrm>
            <a:off x="5670953" y="393326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3179A2D-FDE3-3041-4BB1-5EBEBD160F7E}"/>
              </a:ext>
            </a:extLst>
          </p:cNvPr>
          <p:cNvSpPr/>
          <p:nvPr/>
        </p:nvSpPr>
        <p:spPr>
          <a:xfrm>
            <a:off x="8276084" y="4965989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97" name="표 4">
            <a:extLst>
              <a:ext uri="{FF2B5EF4-FFF2-40B4-BE49-F238E27FC236}">
                <a16:creationId xmlns:a16="http://schemas.microsoft.com/office/drawing/2014/main" id="{DC97E804-C72C-64E6-5538-1DFED7B19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08017"/>
              </p:ext>
            </p:extLst>
          </p:nvPr>
        </p:nvGraphicFramePr>
        <p:xfrm>
          <a:off x="6571373" y="3539503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99" name="표 4">
            <a:extLst>
              <a:ext uri="{FF2B5EF4-FFF2-40B4-BE49-F238E27FC236}">
                <a16:creationId xmlns:a16="http://schemas.microsoft.com/office/drawing/2014/main" id="{EB8ED3A4-190F-CF30-380A-D01B27162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7120"/>
              </p:ext>
            </p:extLst>
          </p:nvPr>
        </p:nvGraphicFramePr>
        <p:xfrm>
          <a:off x="9048225" y="3539503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D38240B-4404-5635-ADA1-A38784B6E469}"/>
              </a:ext>
            </a:extLst>
          </p:cNvPr>
          <p:cNvSpPr/>
          <p:nvPr/>
        </p:nvSpPr>
        <p:spPr>
          <a:xfrm>
            <a:off x="5662564" y="45456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57125C3-E3E1-8919-5BBB-BC2893B83C49}"/>
              </a:ext>
            </a:extLst>
          </p:cNvPr>
          <p:cNvCxnSpPr>
            <a:cxnSpLocks/>
          </p:cNvCxnSpPr>
          <p:nvPr/>
        </p:nvCxnSpPr>
        <p:spPr>
          <a:xfrm>
            <a:off x="8054828" y="3905839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6FE59DD-FD96-10EB-7304-CCDFBD3E464A}"/>
              </a:ext>
            </a:extLst>
          </p:cNvPr>
          <p:cNvSpPr/>
          <p:nvPr/>
        </p:nvSpPr>
        <p:spPr>
          <a:xfrm>
            <a:off x="8266300" y="36730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520D7BF-FEEB-E17F-63A0-0E5CCE58665F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37F90C-0ABD-735B-7AE4-61F821C45959}"/>
              </a:ext>
            </a:extLst>
          </p:cNvPr>
          <p:cNvSpPr/>
          <p:nvPr/>
        </p:nvSpPr>
        <p:spPr>
          <a:xfrm>
            <a:off x="6900992" y="2354424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CD7A64-AA8A-0880-A0A4-3F2EE5A580A5}"/>
              </a:ext>
            </a:extLst>
          </p:cNvPr>
          <p:cNvSpPr/>
          <p:nvPr/>
        </p:nvSpPr>
        <p:spPr>
          <a:xfrm>
            <a:off x="6884561" y="4424500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cxnSp>
        <p:nvCxnSpPr>
          <p:cNvPr id="113" name="직선 연결선[R] 32">
            <a:extLst>
              <a:ext uri="{FF2B5EF4-FFF2-40B4-BE49-F238E27FC236}">
                <a16:creationId xmlns:a16="http://schemas.microsoft.com/office/drawing/2014/main" id="{265F9AD5-B46E-F372-A959-CA853F6E0805}"/>
              </a:ext>
            </a:extLst>
          </p:cNvPr>
          <p:cNvCxnSpPr/>
          <p:nvPr/>
        </p:nvCxnSpPr>
        <p:spPr>
          <a:xfrm flipH="1" flipV="1">
            <a:off x="7329878" y="2256658"/>
            <a:ext cx="1400" cy="97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61">
            <a:extLst>
              <a:ext uri="{FF2B5EF4-FFF2-40B4-BE49-F238E27FC236}">
                <a16:creationId xmlns:a16="http://schemas.microsoft.com/office/drawing/2014/main" id="{DAAE3DF6-4C44-2779-096E-9281C10E8161}"/>
              </a:ext>
            </a:extLst>
          </p:cNvPr>
          <p:cNvCxnSpPr>
            <a:cxnSpLocks/>
          </p:cNvCxnSpPr>
          <p:nvPr/>
        </p:nvCxnSpPr>
        <p:spPr>
          <a:xfrm flipH="1">
            <a:off x="7329878" y="2571676"/>
            <a:ext cx="1400" cy="12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62">
            <a:extLst>
              <a:ext uri="{FF2B5EF4-FFF2-40B4-BE49-F238E27FC236}">
                <a16:creationId xmlns:a16="http://schemas.microsoft.com/office/drawing/2014/main" id="{746D0189-102A-6D6B-6A4E-687FEB7E793B}"/>
              </a:ext>
            </a:extLst>
          </p:cNvPr>
          <p:cNvCxnSpPr>
            <a:cxnSpLocks/>
          </p:cNvCxnSpPr>
          <p:nvPr/>
        </p:nvCxnSpPr>
        <p:spPr>
          <a:xfrm flipH="1" flipV="1">
            <a:off x="7313100" y="4272175"/>
            <a:ext cx="1747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[R] 63">
            <a:extLst>
              <a:ext uri="{FF2B5EF4-FFF2-40B4-BE49-F238E27FC236}">
                <a16:creationId xmlns:a16="http://schemas.microsoft.com/office/drawing/2014/main" id="{503D8AC6-B5F6-7DB3-2ADD-C4B0D6FCD3BA}"/>
              </a:ext>
            </a:extLst>
          </p:cNvPr>
          <p:cNvCxnSpPr>
            <a:cxnSpLocks/>
          </p:cNvCxnSpPr>
          <p:nvPr/>
        </p:nvCxnSpPr>
        <p:spPr>
          <a:xfrm flipH="1">
            <a:off x="7314846" y="4641752"/>
            <a:ext cx="1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747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43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이번에는 최대 </a:t>
            </a:r>
            <a:r>
              <a:rPr kumimoji="1" lang="en-US" altLang="ko-KR"/>
              <a:t>2 depth</a:t>
            </a:r>
            <a:r>
              <a:rPr kumimoji="1" lang="ko-KR" altLang="en-US"/>
              <a:t>가 아니라</a:t>
            </a:r>
            <a:r>
              <a:rPr kumimoji="1" lang="en-US" altLang="ko-KR"/>
              <a:t>, </a:t>
            </a: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r>
              <a:rPr kumimoji="1" lang="ko-KR" altLang="en-US" err="1"/>
              <a:t>를</a:t>
            </a:r>
            <a:r>
              <a:rPr kumimoji="1" lang="ko-KR" altLang="en-US"/>
              <a:t> 고려한다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3371645" y="182808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5050500" y="225262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3371645" y="339449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5061386" y="295736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5050500" y="4003411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748254" y="2040355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4748254" y="3606764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6729355" y="256955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6427109" y="2464898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6729355" y="331092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437995" y="3169634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38805" y="2677169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975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82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최대 </a:t>
            </a:r>
            <a:r>
              <a:rPr kumimoji="1" lang="en-US" altLang="ko-KR"/>
              <a:t>2 depth</a:t>
            </a:r>
            <a:r>
              <a:rPr kumimoji="1" lang="ko-KR" altLang="en-US"/>
              <a:t>와 동일한 방식으로 정렬 순서를 나타낼 수 있을까</a:t>
            </a:r>
            <a:r>
              <a:rPr kumimoji="1" lang="en-US" altLang="ko-KR"/>
              <a:t>?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이전 방식과 동일하게 상위 댓글 </a:t>
            </a:r>
            <a:r>
              <a:rPr kumimoji="1" lang="en-US" altLang="ko-KR"/>
              <a:t>ID</a:t>
            </a:r>
            <a:r>
              <a:rPr kumimoji="1" lang="ko-KR" altLang="en-US"/>
              <a:t>와 댓글 </a:t>
            </a:r>
            <a:r>
              <a:rPr kumimoji="1" lang="en-US" altLang="ko-KR"/>
              <a:t>ID</a:t>
            </a:r>
            <a:r>
              <a:rPr kumimoji="1" lang="ko-KR" altLang="en-US" err="1"/>
              <a:t>를</a:t>
            </a:r>
            <a:r>
              <a:rPr kumimoji="1" lang="ko-KR" altLang="en-US"/>
              <a:t> 이용하여 데이터를 </a:t>
            </a:r>
            <a:r>
              <a:rPr kumimoji="1" lang="ko-KR" altLang="en-US" err="1"/>
              <a:t>나타내보자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3371645" y="182808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5050500" y="225262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3371645" y="339449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5061386" y="295736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5050500" y="4003411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748254" y="2040355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4748254" y="3606764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6729355" y="256955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6427109" y="2464898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6729355" y="331092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437995" y="3169634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38805" y="2677169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31355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82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계층별 </a:t>
            </a:r>
            <a:r>
              <a:rPr kumimoji="1" lang="ko-KR" altLang="en-US" err="1"/>
              <a:t>오래된순을</a:t>
            </a:r>
            <a:r>
              <a:rPr kumimoji="1" lang="ko-KR" altLang="en-US"/>
              <a:t> 나타낼 수 있는지 데이터를 살펴보자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기존의 정렬 순서를 나타낼 수 없는 것을 확인할 수 있다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3371645" y="182808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5050500" y="225262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3371645" y="339449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5061386" y="295736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5050500" y="4003411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748254" y="2040355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4748254" y="3606764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6729355" y="256955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6427109" y="2464898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6729355" y="331092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437995" y="3169634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38805" y="2677169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5">
            <a:extLst>
              <a:ext uri="{FF2B5EF4-FFF2-40B4-BE49-F238E27FC236}">
                <a16:creationId xmlns:a16="http://schemas.microsoft.com/office/drawing/2014/main" id="{087D8BC6-5B3D-F04C-83B9-3191FD539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10016"/>
              </p:ext>
            </p:extLst>
          </p:nvPr>
        </p:nvGraphicFramePr>
        <p:xfrm>
          <a:off x="8428162" y="1401196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13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상위 댓글은 항상 하위 댓글보다 먼저 생성되고</a:t>
            </a:r>
            <a:r>
              <a:rPr kumimoji="1" lang="en-US" altLang="ko-KR"/>
              <a:t>,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하위 댓글은 상위 댓글 별 순서대로 생성된다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위 규칙은</a:t>
            </a:r>
            <a:r>
              <a:rPr kumimoji="1" lang="en-US" altLang="ko-KR"/>
              <a:t>, </a:t>
            </a:r>
            <a:r>
              <a:rPr kumimoji="1" lang="ko-KR" altLang="en-US"/>
              <a:t>무한 </a:t>
            </a:r>
            <a:r>
              <a:rPr kumimoji="1" lang="en-US" altLang="ko-KR"/>
              <a:t>depth </a:t>
            </a:r>
            <a:r>
              <a:rPr kumimoji="1" lang="ko-KR" altLang="en-US"/>
              <a:t>에서는 </a:t>
            </a:r>
            <a:r>
              <a:rPr kumimoji="1" lang="ko-KR" altLang="en-US" err="1"/>
              <a:t>상하위</a:t>
            </a:r>
            <a:r>
              <a:rPr kumimoji="1" lang="ko-KR" altLang="en-US"/>
              <a:t> 댓글이 재귀적으로 무한할 수 있으므로</a:t>
            </a:r>
            <a:r>
              <a:rPr kumimoji="1" lang="en-US" altLang="ko-KR"/>
              <a:t>,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정렬 순을 나타내기 위해 모든 상위 댓글의 정보가 필요할 수 있다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3371645" y="182808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5050500" y="225262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3371645" y="339449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5061386" y="295736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5050500" y="4003411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748254" y="2040355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4748254" y="3606764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6729355" y="256955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6427109" y="2464898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6729355" y="331092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437995" y="3169634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38805" y="2677169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3DE8BE63-8D3A-D54F-91E8-482964B6C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8960"/>
              </p:ext>
            </p:extLst>
          </p:nvPr>
        </p:nvGraphicFramePr>
        <p:xfrm>
          <a:off x="8428162" y="1401196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6306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모든 상위 댓글의 정보를 </a:t>
            </a:r>
            <a:r>
              <a:rPr kumimoji="1" lang="ko-KR" altLang="en-US" err="1"/>
              <a:t>나타내보자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/>
              <a:t>1 depth </a:t>
            </a:r>
            <a:r>
              <a:rPr kumimoji="1" lang="ko-KR" altLang="en-US" err="1"/>
              <a:t>부터</a:t>
            </a:r>
            <a:r>
              <a:rPr kumimoji="1" lang="ko-KR" altLang="en-US"/>
              <a:t> 각 댓글의 </a:t>
            </a:r>
            <a:r>
              <a:rPr kumimoji="1" lang="en-US" altLang="ko-KR"/>
              <a:t>depth</a:t>
            </a:r>
            <a:r>
              <a:rPr kumimoji="1" lang="ko-KR" altLang="en-US" err="1"/>
              <a:t>까지의</a:t>
            </a:r>
            <a:r>
              <a:rPr kumimoji="1" lang="ko-KR" altLang="en-US"/>
              <a:t> 모든 경로를 표시한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댓글 구조를 트리로 본다면</a:t>
            </a:r>
            <a:r>
              <a:rPr kumimoji="1" lang="en-US" altLang="ko-KR"/>
              <a:t>,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/>
              <a:t>root node(1 depth </a:t>
            </a:r>
            <a:r>
              <a:rPr kumimoji="1" lang="ko-KR" altLang="en-US"/>
              <a:t>최상위 댓글</a:t>
            </a:r>
            <a:r>
              <a:rPr kumimoji="1" lang="en-US" altLang="ko-KR"/>
              <a:t>) </a:t>
            </a:r>
            <a:r>
              <a:rPr kumimoji="1" lang="ko-KR" altLang="en-US" err="1"/>
              <a:t>부터</a:t>
            </a:r>
            <a:r>
              <a:rPr kumimoji="1" lang="ko-KR" altLang="en-US"/>
              <a:t> 각</a:t>
            </a:r>
            <a:r>
              <a:rPr kumimoji="1" lang="en-US" altLang="ko-KR"/>
              <a:t> node(</a:t>
            </a:r>
            <a:r>
              <a:rPr kumimoji="1" lang="ko-KR" altLang="en-US"/>
              <a:t>각 </a:t>
            </a:r>
            <a:r>
              <a:rPr kumimoji="1" lang="en-US" altLang="ko-KR"/>
              <a:t>depth </a:t>
            </a:r>
            <a:r>
              <a:rPr kumimoji="1" lang="ko-KR" altLang="en-US"/>
              <a:t>댓글</a:t>
            </a:r>
            <a:r>
              <a:rPr kumimoji="1" lang="en-US" altLang="ko-KR"/>
              <a:t>)</a:t>
            </a:r>
            <a:r>
              <a:rPr kumimoji="1" lang="ko-KR" altLang="en-US"/>
              <a:t>에 도달하기 위한 경로로 이해해볼 수 있다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3371645" y="182808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5050500" y="225262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3371645" y="339449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5061386" y="295736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5050500" y="4003411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748254" y="2040355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4748254" y="3606764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6729355" y="256955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6427109" y="2464898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6729355" y="331092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437995" y="3169634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38805" y="2677169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B3074C86-36E5-0C47-9947-F6C006A33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50287"/>
              </p:ext>
            </p:extLst>
          </p:nvPr>
        </p:nvGraphicFramePr>
        <p:xfrm>
          <a:off x="8428162" y="1401196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 &gt; 6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 &gt; 5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 &gt; 7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55300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124D8-9AB0-1341-A5C8-7B0FD06A5596}"/>
              </a:ext>
            </a:extLst>
          </p:cNvPr>
          <p:cNvSpPr txBox="1"/>
          <p:nvPr/>
        </p:nvSpPr>
        <p:spPr>
          <a:xfrm>
            <a:off x="504974" y="336977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N</a:t>
            </a:r>
            <a:r>
              <a:rPr kumimoji="1" lang="ko-KR" altLang="en-US"/>
              <a:t>번째 작성된 댓글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56915-7FBD-0E47-B8B8-88026D60EA5E}"/>
              </a:ext>
            </a:extLst>
          </p:cNvPr>
          <p:cNvSpPr/>
          <p:nvPr/>
        </p:nvSpPr>
        <p:spPr>
          <a:xfrm>
            <a:off x="617196" y="2832980"/>
            <a:ext cx="1915886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N</a:t>
            </a:r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82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데이터를 살펴보면</a:t>
            </a:r>
            <a:r>
              <a:rPr kumimoji="1" lang="en-US" altLang="ko-KR"/>
              <a:t>, </a:t>
            </a:r>
            <a:r>
              <a:rPr kumimoji="1" lang="ko-KR" altLang="en-US"/>
              <a:t>이러한 경로에 의해 정렬 순서가 명확한 것을 알 수 있다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위 경로 정보로 인덱스를 생성하면 </a:t>
            </a:r>
            <a:r>
              <a:rPr kumimoji="1" lang="ko-KR" altLang="en-US" err="1"/>
              <a:t>페이징을</a:t>
            </a:r>
            <a:r>
              <a:rPr kumimoji="1" lang="ko-KR" altLang="en-US"/>
              <a:t> 처리할 수 있는 것이다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3371645" y="182808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5050500" y="225262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3371645" y="339449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5061386" y="2957362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5050500" y="4003411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748254" y="2040355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4748254" y="3606764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6729355" y="256955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6427109" y="2464898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6729355" y="331092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437995" y="3169634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38805" y="2677169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871031B2-6074-634F-955C-610E47B93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44840"/>
              </p:ext>
            </p:extLst>
          </p:nvPr>
        </p:nvGraphicFramePr>
        <p:xfrm>
          <a:off x="8428162" y="1401196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 &gt; 6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 &gt; 5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 &gt; 7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8537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이러한 경로 정보를 인덱스로 생성하려면</a:t>
            </a:r>
            <a:r>
              <a:rPr kumimoji="1" lang="en-US" altLang="ko-KR"/>
              <a:t>, </a:t>
            </a:r>
            <a:r>
              <a:rPr kumimoji="1" lang="ko-KR" altLang="en-US"/>
              <a:t>데이터베이스의 컬럼으로 </a:t>
            </a:r>
            <a:r>
              <a:rPr kumimoji="1" lang="ko-KR" altLang="en-US" err="1"/>
              <a:t>나타내야한다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하지만 이전과는 달리 데이터가 가변적이고 복잡하다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이러한 데이터를 데이터베이스에 어떻게 나타낼 수 있을까</a:t>
            </a:r>
            <a:r>
              <a:rPr kumimoji="1" lang="en-US" altLang="ko-KR"/>
              <a:t>?</a:t>
            </a:r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871031B2-6074-634F-955C-610E47B93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34013"/>
              </p:ext>
            </p:extLst>
          </p:nvPr>
        </p:nvGraphicFramePr>
        <p:xfrm>
          <a:off x="4412961" y="1454659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 &gt; 6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 &gt; 5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 &gt; 7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57767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단순하게 생각하면</a:t>
            </a:r>
            <a:r>
              <a:rPr kumimoji="1" lang="en-US" altLang="ko-KR"/>
              <a:t>, </a:t>
            </a:r>
            <a:r>
              <a:rPr kumimoji="1" lang="ko-KR" altLang="en-US"/>
              <a:t>각 </a:t>
            </a:r>
            <a:r>
              <a:rPr kumimoji="1" lang="en-US" altLang="ko-KR"/>
              <a:t>depth </a:t>
            </a:r>
            <a:r>
              <a:rPr kumimoji="1" lang="ko-KR" altLang="en-US"/>
              <a:t>만큼 컬럼을 만들어서</a:t>
            </a:r>
            <a:r>
              <a:rPr kumimoji="1" lang="en-US" altLang="ko-KR"/>
              <a:t>, </a:t>
            </a:r>
            <a:r>
              <a:rPr kumimoji="1" lang="ko-KR" altLang="en-US"/>
              <a:t>각 </a:t>
            </a:r>
            <a:r>
              <a:rPr kumimoji="1" lang="en-US" altLang="ko-KR"/>
              <a:t>depth</a:t>
            </a:r>
            <a:r>
              <a:rPr kumimoji="1" lang="ko-KR" altLang="en-US"/>
              <a:t>별 댓글 </a:t>
            </a:r>
            <a:r>
              <a:rPr kumimoji="1" lang="en-US" altLang="ko-KR"/>
              <a:t>ID</a:t>
            </a:r>
            <a:r>
              <a:rPr kumimoji="1" lang="ko-KR" altLang="en-US" err="1"/>
              <a:t>를</a:t>
            </a:r>
            <a:r>
              <a:rPr kumimoji="1" lang="ko-KR" altLang="en-US"/>
              <a:t> 관리해줄 수도 있다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하지만 설계 구조 상 </a:t>
            </a:r>
            <a:r>
              <a:rPr kumimoji="1" lang="en-US" altLang="ko-KR"/>
              <a:t>depth</a:t>
            </a:r>
            <a:r>
              <a:rPr kumimoji="1" lang="ko-KR" altLang="en-US"/>
              <a:t>는 무한할 수 있어야하는데</a:t>
            </a:r>
            <a:r>
              <a:rPr kumimoji="1" lang="en-US" altLang="ko-KR"/>
              <a:t>, depth </a:t>
            </a:r>
            <a:r>
              <a:rPr kumimoji="1" lang="ko-KR" altLang="en-US"/>
              <a:t>만큼 컬럼의 개수를 생성 및 관리해야 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테이블 구조가 복잡해질 수 있는 것이다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871031B2-6074-634F-955C-610E47B93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49583"/>
              </p:ext>
            </p:extLst>
          </p:nvPr>
        </p:nvGraphicFramePr>
        <p:xfrm>
          <a:off x="2233696" y="1454659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 &gt; 6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 &gt; 5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 &gt; 7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DC5D91D-8D4F-C54F-B494-AE2CEC21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1713"/>
              </p:ext>
            </p:extLst>
          </p:nvPr>
        </p:nvGraphicFramePr>
        <p:xfrm>
          <a:off x="6592228" y="2182056"/>
          <a:ext cx="259142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1420">
                  <a:extLst>
                    <a:ext uri="{9D8B030D-6E8A-4147-A177-3AD203B41FA5}">
                      <a16:colId xmlns:a16="http://schemas.microsoft.com/office/drawing/2014/main" val="689325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comment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4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depth_1_comment_id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82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depth_2_comment_id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0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2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err="1"/>
                        <a:t>depth_N_comment_id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95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47518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우리는 문자열 컬럼 </a:t>
            </a:r>
            <a:r>
              <a:rPr kumimoji="1" lang="en-US" altLang="ko-KR"/>
              <a:t>1</a:t>
            </a:r>
            <a:r>
              <a:rPr kumimoji="1" lang="ko-KR" altLang="en-US"/>
              <a:t>개로 이러한 경로 정보를 만들어보자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각 </a:t>
            </a:r>
            <a:r>
              <a:rPr kumimoji="1" lang="en-US" altLang="ko-KR"/>
              <a:t>depth</a:t>
            </a:r>
            <a:r>
              <a:rPr kumimoji="1" lang="ko-KR" altLang="en-US"/>
              <a:t>에서의 순서를 문자열로 나타내고</a:t>
            </a:r>
            <a:r>
              <a:rPr kumimoji="1" lang="en-US" altLang="ko-KR"/>
              <a:t>,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이러한 문자열을 순서대로 결합하여 경로를 나타내는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/>
              <a:t>Path Enumeration(</a:t>
            </a:r>
            <a:r>
              <a:rPr kumimoji="1" lang="ko-KR" altLang="en-US"/>
              <a:t>경로 열거</a:t>
            </a:r>
            <a:r>
              <a:rPr kumimoji="1" lang="en-US" altLang="ko-KR"/>
              <a:t>)</a:t>
            </a:r>
            <a:r>
              <a:rPr kumimoji="1" lang="ko-KR" altLang="en-US"/>
              <a:t> 방식을 취할 수 있는 것이다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871031B2-6074-634F-955C-610E47B93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04544"/>
              </p:ext>
            </p:extLst>
          </p:nvPr>
        </p:nvGraphicFramePr>
        <p:xfrm>
          <a:off x="4412961" y="1454659"/>
          <a:ext cx="3366077" cy="371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077">
                  <a:extLst>
                    <a:ext uri="{9D8B030D-6E8A-4147-A177-3AD203B41FA5}">
                      <a16:colId xmlns:a16="http://schemas.microsoft.com/office/drawing/2014/main" val="3480227945"/>
                    </a:ext>
                  </a:extLst>
                </a:gridCol>
              </a:tblGrid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5867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84528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2 &gt; 6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72740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9000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1 &gt; 4 &gt; 5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51774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51169"/>
                  </a:ext>
                </a:extLst>
              </a:tr>
              <a:tr h="530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err="1"/>
                        <a:t>parent_comment_id</a:t>
                      </a:r>
                      <a:r>
                        <a:rPr lang="en-US" altLang="ko-KR" sz="1300"/>
                        <a:t> = 3 &gt; 7</a:t>
                      </a:r>
                    </a:p>
                    <a:p>
                      <a:pPr algn="ctr" latinLnBrk="1"/>
                      <a:r>
                        <a:rPr lang="en-US" altLang="ko-KR" sz="1300" err="1"/>
                        <a:t>comment_id</a:t>
                      </a:r>
                      <a:r>
                        <a:rPr lang="en-US" altLang="ko-KR" sz="1300"/>
                        <a:t> =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04644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위와 같이 각 </a:t>
            </a:r>
            <a:r>
              <a:rPr kumimoji="1" lang="en-US" altLang="ko-KR"/>
              <a:t>depth </a:t>
            </a:r>
            <a:r>
              <a:rPr kumimoji="1" lang="ko-KR" altLang="en-US"/>
              <a:t>별로 </a:t>
            </a:r>
            <a:r>
              <a:rPr kumimoji="1" lang="en-US" altLang="ko-KR"/>
              <a:t>5</a:t>
            </a:r>
            <a:r>
              <a:rPr kumimoji="1" lang="ko-KR" altLang="en-US"/>
              <a:t>개의 문자열로 경로 정보를 저장한다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/>
              <a:t>1 depth</a:t>
            </a:r>
            <a:r>
              <a:rPr kumimoji="1" lang="ko-KR" altLang="en-US"/>
              <a:t>는 </a:t>
            </a:r>
            <a:r>
              <a:rPr kumimoji="1" lang="en-US" altLang="ko-KR"/>
              <a:t>5</a:t>
            </a:r>
            <a:r>
              <a:rPr kumimoji="1" lang="ko-KR" altLang="en-US"/>
              <a:t>개의 문자로</a:t>
            </a:r>
            <a:r>
              <a:rPr kumimoji="1" lang="en-US" altLang="ko-KR"/>
              <a:t>, 2 depth</a:t>
            </a:r>
            <a:r>
              <a:rPr kumimoji="1" lang="ko-KR" altLang="en-US"/>
              <a:t>는 </a:t>
            </a:r>
            <a:r>
              <a:rPr kumimoji="1" lang="en-US" altLang="ko-KR"/>
              <a:t>10</a:t>
            </a:r>
            <a:r>
              <a:rPr kumimoji="1" lang="ko-KR" altLang="en-US"/>
              <a:t>개의 문자로</a:t>
            </a:r>
            <a:r>
              <a:rPr kumimoji="1" lang="en-US" altLang="ko-KR"/>
              <a:t>, 3 depth</a:t>
            </a:r>
            <a:r>
              <a:rPr kumimoji="1" lang="ko-KR" altLang="en-US"/>
              <a:t>는 </a:t>
            </a:r>
            <a:r>
              <a:rPr kumimoji="1" lang="en-US" altLang="ko-KR"/>
              <a:t>15</a:t>
            </a:r>
            <a:r>
              <a:rPr kumimoji="1" lang="ko-KR" altLang="en-US"/>
              <a:t>개의 문자로</a:t>
            </a:r>
            <a:r>
              <a:rPr kumimoji="1" lang="en-US" altLang="ko-KR"/>
              <a:t>, N depth</a:t>
            </a:r>
            <a:r>
              <a:rPr kumimoji="1" lang="ko-KR" altLang="en-US"/>
              <a:t>는 </a:t>
            </a:r>
            <a:r>
              <a:rPr kumimoji="1" lang="en-US" altLang="ko-KR"/>
              <a:t>(N * 5)</a:t>
            </a:r>
            <a:r>
              <a:rPr kumimoji="1" lang="ko-KR" altLang="en-US"/>
              <a:t>개의 문자로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문자열로 모든 상위 댓글에서 각 댓글까지의 경로를 저장하는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그리고</a:t>
            </a:r>
            <a:r>
              <a:rPr kumimoji="1" lang="en-US" altLang="ko-KR"/>
              <a:t>, </a:t>
            </a:r>
            <a:r>
              <a:rPr kumimoji="1" lang="ko-KR" altLang="en-US"/>
              <a:t>각 경로는 상위 경로를 상속하며 독립적이고 순차적인 경로를 가지도록 한다</a:t>
            </a:r>
            <a:r>
              <a:rPr kumimoji="1" lang="en-US" altLang="ko-KR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90F9B-81A4-0342-A50B-10B2BED10372}"/>
              </a:ext>
            </a:extLst>
          </p:cNvPr>
          <p:cNvSpPr txBox="1"/>
          <p:nvPr/>
        </p:nvSpPr>
        <p:spPr>
          <a:xfrm>
            <a:off x="2277770" y="2639575"/>
            <a:ext cx="7359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200"/>
              <a:t>XXXXX | XXXXX | XXXXX | ……</a:t>
            </a:r>
            <a:endParaRPr kumimoji="1" lang="ko-KR" altLang="en-US" sz="4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2AA6E-0EE7-6846-9256-7B857D6EE1C4}"/>
              </a:ext>
            </a:extLst>
          </p:cNvPr>
          <p:cNvSpPr txBox="1"/>
          <p:nvPr/>
        </p:nvSpPr>
        <p:spPr>
          <a:xfrm>
            <a:off x="2789400" y="335715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 depth</a:t>
            </a: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A81E7-7F8D-CC42-B90F-5B1825298D22}"/>
              </a:ext>
            </a:extLst>
          </p:cNvPr>
          <p:cNvSpPr txBox="1"/>
          <p:nvPr/>
        </p:nvSpPr>
        <p:spPr>
          <a:xfrm>
            <a:off x="4817377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 depth</a:t>
            </a:r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7AE8F-C7D8-C44B-AFEF-798F7BCCB4C8}"/>
              </a:ext>
            </a:extLst>
          </p:cNvPr>
          <p:cNvSpPr txBox="1"/>
          <p:nvPr/>
        </p:nvSpPr>
        <p:spPr>
          <a:xfrm>
            <a:off x="6913416" y="336791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 depth</a:t>
            </a:r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19293-1AAA-BF4B-8287-D75AD08FAC42}"/>
              </a:ext>
            </a:extLst>
          </p:cNvPr>
          <p:cNvSpPr txBox="1"/>
          <p:nvPr/>
        </p:nvSpPr>
        <p:spPr>
          <a:xfrm>
            <a:off x="8712245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 depth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705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sz="4000">
                <a:ea typeface="+mj-lt"/>
                <a:cs typeface="+mj-lt"/>
              </a:rPr>
              <a:t>대규모 시스템 서버 인프라 기초</a:t>
            </a:r>
            <a:endParaRPr lang="ko-KR" sz="4000">
              <a:ea typeface="+mj-lt"/>
              <a:cs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애플리케이션을 어떻게 </a:t>
            </a:r>
            <a:r>
              <a:rPr kumimoji="1" lang="ko-KR" altLang="en-US" err="1"/>
              <a:t>만들어나갈</a:t>
            </a:r>
            <a:r>
              <a:rPr kumimoji="1" lang="ko-KR" altLang="en-US"/>
              <a:t> 수 있는지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본 강의에서 직접 만들어보며 자세히 살펴보자</a:t>
            </a:r>
            <a:r>
              <a:rPr kumimoji="1" lang="en-US" altLang="ko-KR"/>
              <a:t>!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59BBB9-E7B0-A94C-811F-AFF0E0934635}"/>
              </a:ext>
            </a:extLst>
          </p:cNvPr>
          <p:cNvCxnSpPr>
            <a:cxnSpLocks/>
          </p:cNvCxnSpPr>
          <p:nvPr/>
        </p:nvCxnSpPr>
        <p:spPr>
          <a:xfrm>
            <a:off x="8056574" y="5160221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73F4BDC-8191-CFB2-6C35-1AE3190938C7}"/>
              </a:ext>
            </a:extLst>
          </p:cNvPr>
          <p:cNvSpPr/>
          <p:nvPr/>
        </p:nvSpPr>
        <p:spPr>
          <a:xfrm flipH="1">
            <a:off x="6483865" y="1326720"/>
            <a:ext cx="4178541" cy="42403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9AC3FE-9886-46C4-9F8C-CB48ABD6E178}"/>
              </a:ext>
            </a:extLst>
          </p:cNvPr>
          <p:cNvSpPr/>
          <p:nvPr/>
        </p:nvSpPr>
        <p:spPr>
          <a:xfrm>
            <a:off x="877697" y="2760487"/>
            <a:ext cx="1241570" cy="110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62DA2EBE-C1D2-8C43-06D4-F14832570B03}"/>
              </a:ext>
            </a:extLst>
          </p:cNvPr>
          <p:cNvCxnSpPr>
            <a:cxnSpLocks/>
          </p:cNvCxnSpPr>
          <p:nvPr/>
        </p:nvCxnSpPr>
        <p:spPr>
          <a:xfrm>
            <a:off x="5365458" y="2418281"/>
            <a:ext cx="1222693" cy="64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DD0C83A-252D-83FB-D5E3-23201E87B17E}"/>
              </a:ext>
            </a:extLst>
          </p:cNvPr>
          <p:cNvCxnSpPr>
            <a:cxnSpLocks/>
          </p:cNvCxnSpPr>
          <p:nvPr/>
        </p:nvCxnSpPr>
        <p:spPr>
          <a:xfrm>
            <a:off x="8071606" y="3058328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표 4">
            <a:extLst>
              <a:ext uri="{FF2B5EF4-FFF2-40B4-BE49-F238E27FC236}">
                <a16:creationId xmlns:a16="http://schemas.microsoft.com/office/drawing/2014/main" id="{A52C6324-D32B-6BB7-B634-153E0DD86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662980"/>
              </p:ext>
            </p:extLst>
          </p:nvPr>
        </p:nvGraphicFramePr>
        <p:xfrm>
          <a:off x="6588151" y="2692184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11855563-0B53-04F6-FB7A-FC4BD9927D02}"/>
              </a:ext>
            </a:extLst>
          </p:cNvPr>
          <p:cNvCxnSpPr>
            <a:cxnSpLocks/>
          </p:cNvCxnSpPr>
          <p:nvPr/>
        </p:nvCxnSpPr>
        <p:spPr>
          <a:xfrm flipV="1">
            <a:off x="5365458" y="1890322"/>
            <a:ext cx="1222693" cy="527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707782A6-C442-5EB0-3363-6496F7EC0334}"/>
              </a:ext>
            </a:extLst>
          </p:cNvPr>
          <p:cNvCxnSpPr>
            <a:cxnSpLocks/>
          </p:cNvCxnSpPr>
          <p:nvPr/>
        </p:nvCxnSpPr>
        <p:spPr>
          <a:xfrm flipV="1">
            <a:off x="2640433" y="2418281"/>
            <a:ext cx="1241570" cy="89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표 4">
            <a:extLst>
              <a:ext uri="{FF2B5EF4-FFF2-40B4-BE49-F238E27FC236}">
                <a16:creationId xmlns:a16="http://schemas.microsoft.com/office/drawing/2014/main" id="{CAAED1DA-233E-2367-48B6-CB792AE1D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10086"/>
              </p:ext>
            </p:extLst>
          </p:nvPr>
        </p:nvGraphicFramePr>
        <p:xfrm>
          <a:off x="9104849" y="2697268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37" name="표 4">
            <a:extLst>
              <a:ext uri="{FF2B5EF4-FFF2-40B4-BE49-F238E27FC236}">
                <a16:creationId xmlns:a16="http://schemas.microsoft.com/office/drawing/2014/main" id="{6462958F-0751-BB6F-5ABB-A5EFC7F21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83942"/>
              </p:ext>
            </p:extLst>
          </p:nvPr>
        </p:nvGraphicFramePr>
        <p:xfrm>
          <a:off x="3882003" y="1879801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488F9C9-18A5-8ADE-84CD-59984AC15200}"/>
              </a:ext>
            </a:extLst>
          </p:cNvPr>
          <p:cNvSpPr/>
          <p:nvPr/>
        </p:nvSpPr>
        <p:spPr>
          <a:xfrm>
            <a:off x="2906083" y="256912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8D90389-53A6-7ACF-2620-9EB970653266}"/>
              </a:ext>
            </a:extLst>
          </p:cNvPr>
          <p:cNvSpPr/>
          <p:nvPr/>
        </p:nvSpPr>
        <p:spPr>
          <a:xfrm>
            <a:off x="5687731" y="1917745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774E31-3177-DE24-B9F9-80F929A44FB2}"/>
              </a:ext>
            </a:extLst>
          </p:cNvPr>
          <p:cNvSpPr/>
          <p:nvPr/>
        </p:nvSpPr>
        <p:spPr>
          <a:xfrm>
            <a:off x="8291116" y="2864096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145" name="표 4">
            <a:extLst>
              <a:ext uri="{FF2B5EF4-FFF2-40B4-BE49-F238E27FC236}">
                <a16:creationId xmlns:a16="http://schemas.microsoft.com/office/drawing/2014/main" id="{96E211A2-EF52-CB52-5B8D-08AF27AF3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8643"/>
              </p:ext>
            </p:extLst>
          </p:nvPr>
        </p:nvGraphicFramePr>
        <p:xfrm>
          <a:off x="3882003" y="3856445"/>
          <a:ext cx="1483455" cy="107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304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Load Balancer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026A692-24C4-2544-303D-C778D73B2CFD}"/>
              </a:ext>
            </a:extLst>
          </p:cNvPr>
          <p:cNvCxnSpPr>
            <a:cxnSpLocks/>
          </p:cNvCxnSpPr>
          <p:nvPr/>
        </p:nvCxnSpPr>
        <p:spPr>
          <a:xfrm>
            <a:off x="2640433" y="3317965"/>
            <a:ext cx="1241570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4B757967-439F-2753-B6A7-19DECE1D334E}"/>
              </a:ext>
            </a:extLst>
          </p:cNvPr>
          <p:cNvCxnSpPr>
            <a:cxnSpLocks/>
          </p:cNvCxnSpPr>
          <p:nvPr/>
        </p:nvCxnSpPr>
        <p:spPr>
          <a:xfrm>
            <a:off x="2119267" y="3314161"/>
            <a:ext cx="517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4">
            <a:extLst>
              <a:ext uri="{FF2B5EF4-FFF2-40B4-BE49-F238E27FC236}">
                <a16:creationId xmlns:a16="http://schemas.microsoft.com/office/drawing/2014/main" id="{C574EFB6-65BA-09AA-6B7E-E7715AE8E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62178"/>
              </p:ext>
            </p:extLst>
          </p:nvPr>
        </p:nvGraphicFramePr>
        <p:xfrm>
          <a:off x="6588151" y="1523986"/>
          <a:ext cx="1483456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6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–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53" name="표 4">
            <a:extLst>
              <a:ext uri="{FF2B5EF4-FFF2-40B4-BE49-F238E27FC236}">
                <a16:creationId xmlns:a16="http://schemas.microsoft.com/office/drawing/2014/main" id="{76E502A8-C553-2778-CFE4-2627E8317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28567"/>
              </p:ext>
            </p:extLst>
          </p:nvPr>
        </p:nvGraphicFramePr>
        <p:xfrm>
          <a:off x="9065003" y="1523986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A061319-C55D-E1DC-07DA-C934AC378D4B}"/>
              </a:ext>
            </a:extLst>
          </p:cNvPr>
          <p:cNvSpPr/>
          <p:nvPr/>
        </p:nvSpPr>
        <p:spPr>
          <a:xfrm>
            <a:off x="5679342" y="25301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57FB3A7D-B791-54B3-A881-C3D4353EFADD}"/>
              </a:ext>
            </a:extLst>
          </p:cNvPr>
          <p:cNvCxnSpPr>
            <a:cxnSpLocks/>
          </p:cNvCxnSpPr>
          <p:nvPr/>
        </p:nvCxnSpPr>
        <p:spPr>
          <a:xfrm>
            <a:off x="8071606" y="1890322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97D7A0C-3944-E4B8-FE34-A275A89F54FB}"/>
              </a:ext>
            </a:extLst>
          </p:cNvPr>
          <p:cNvSpPr/>
          <p:nvPr/>
        </p:nvSpPr>
        <p:spPr>
          <a:xfrm>
            <a:off x="8283078" y="1657541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231E7C74-BB02-B1C2-A8EE-D0161A18DC55}"/>
              </a:ext>
            </a:extLst>
          </p:cNvPr>
          <p:cNvCxnSpPr>
            <a:cxnSpLocks/>
          </p:cNvCxnSpPr>
          <p:nvPr/>
        </p:nvCxnSpPr>
        <p:spPr>
          <a:xfrm>
            <a:off x="5365458" y="4394925"/>
            <a:ext cx="1207661" cy="76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E39BE02B-D1CD-F981-0094-04F286D6AC03}"/>
              </a:ext>
            </a:extLst>
          </p:cNvPr>
          <p:cNvCxnSpPr>
            <a:cxnSpLocks/>
          </p:cNvCxnSpPr>
          <p:nvPr/>
        </p:nvCxnSpPr>
        <p:spPr>
          <a:xfrm>
            <a:off x="8208974" y="5312621"/>
            <a:ext cx="1033243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4">
            <a:extLst>
              <a:ext uri="{FF2B5EF4-FFF2-40B4-BE49-F238E27FC236}">
                <a16:creationId xmlns:a16="http://schemas.microsoft.com/office/drawing/2014/main" id="{90F2E60F-7BA2-EEAA-9CAC-F568E7ED8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3375"/>
              </p:ext>
            </p:extLst>
          </p:nvPr>
        </p:nvGraphicFramePr>
        <p:xfrm>
          <a:off x="6573119" y="4794077"/>
          <a:ext cx="1483455" cy="73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5A74710-AB19-2BC0-37A0-D7213DEE8F06}"/>
              </a:ext>
            </a:extLst>
          </p:cNvPr>
          <p:cNvCxnSpPr>
            <a:cxnSpLocks/>
          </p:cNvCxnSpPr>
          <p:nvPr/>
        </p:nvCxnSpPr>
        <p:spPr>
          <a:xfrm flipV="1">
            <a:off x="5365458" y="3905839"/>
            <a:ext cx="1205915" cy="4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9" name="표 4">
            <a:extLst>
              <a:ext uri="{FF2B5EF4-FFF2-40B4-BE49-F238E27FC236}">
                <a16:creationId xmlns:a16="http://schemas.microsoft.com/office/drawing/2014/main" id="{1E98ABDA-EF2D-9466-56AE-42684506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350658"/>
              </p:ext>
            </p:extLst>
          </p:nvPr>
        </p:nvGraphicFramePr>
        <p:xfrm>
          <a:off x="9089817" y="4799161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B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C3AB914-7BBE-B596-6CD0-ADEF008BE7F6}"/>
              </a:ext>
            </a:extLst>
          </p:cNvPr>
          <p:cNvSpPr/>
          <p:nvPr/>
        </p:nvSpPr>
        <p:spPr>
          <a:xfrm>
            <a:off x="5670953" y="3933262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65899A4-7913-0DC7-50BA-DF800FC0C4F8}"/>
              </a:ext>
            </a:extLst>
          </p:cNvPr>
          <p:cNvSpPr/>
          <p:nvPr/>
        </p:nvSpPr>
        <p:spPr>
          <a:xfrm>
            <a:off x="8276084" y="4965989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graphicFrame>
        <p:nvGraphicFramePr>
          <p:cNvPr id="175" name="표 4">
            <a:extLst>
              <a:ext uri="{FF2B5EF4-FFF2-40B4-BE49-F238E27FC236}">
                <a16:creationId xmlns:a16="http://schemas.microsoft.com/office/drawing/2014/main" id="{9F7F90E7-D30E-9E33-7147-9BAE235F6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177179"/>
              </p:ext>
            </p:extLst>
          </p:nvPr>
        </p:nvGraphicFramePr>
        <p:xfrm>
          <a:off x="6571373" y="3539503"/>
          <a:ext cx="1483455" cy="73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4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Spring Boot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graphicFrame>
        <p:nvGraphicFramePr>
          <p:cNvPr id="177" name="표 4">
            <a:extLst>
              <a:ext uri="{FF2B5EF4-FFF2-40B4-BE49-F238E27FC236}">
                <a16:creationId xmlns:a16="http://schemas.microsoft.com/office/drawing/2014/main" id="{F5FC23DD-1427-78C8-6F11-A09ACEBFD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23731"/>
              </p:ext>
            </p:extLst>
          </p:nvPr>
        </p:nvGraphicFramePr>
        <p:xfrm>
          <a:off x="9048225" y="3539503"/>
          <a:ext cx="1483455" cy="75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455">
                  <a:extLst>
                    <a:ext uri="{9D8B030D-6E8A-4147-A177-3AD203B41FA5}">
                      <a16:colId xmlns:a16="http://schemas.microsoft.com/office/drawing/2014/main" val="3425845039"/>
                    </a:ext>
                  </a:extLst>
                </a:gridCol>
              </a:tblGrid>
              <a:tr h="22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95388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02183"/>
                  </a:ext>
                </a:extLst>
              </a:tr>
              <a:tr h="25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Database - A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41417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E8159FB-1BB8-30E3-9B9E-204FE5E42BAF}"/>
              </a:ext>
            </a:extLst>
          </p:cNvPr>
          <p:cNvSpPr/>
          <p:nvPr/>
        </p:nvSpPr>
        <p:spPr>
          <a:xfrm>
            <a:off x="5662564" y="45456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FF5530A-7846-0EA4-D8B0-CE03790C1EF8}"/>
              </a:ext>
            </a:extLst>
          </p:cNvPr>
          <p:cNvCxnSpPr>
            <a:cxnSpLocks/>
          </p:cNvCxnSpPr>
          <p:nvPr/>
        </p:nvCxnSpPr>
        <p:spPr>
          <a:xfrm>
            <a:off x="8054828" y="3905839"/>
            <a:ext cx="993397" cy="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11B2A3E-CC79-06F7-E6CA-C90A8BE0EF99}"/>
              </a:ext>
            </a:extLst>
          </p:cNvPr>
          <p:cNvSpPr/>
          <p:nvPr/>
        </p:nvSpPr>
        <p:spPr>
          <a:xfrm>
            <a:off x="8266300" y="3673058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1DF9D4-B372-68CB-5E22-DEEDDC2711AA}"/>
              </a:ext>
            </a:extLst>
          </p:cNvPr>
          <p:cNvSpPr/>
          <p:nvPr/>
        </p:nvSpPr>
        <p:spPr>
          <a:xfrm>
            <a:off x="2906083" y="3502074"/>
            <a:ext cx="594222" cy="411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Cache</a:t>
            </a:r>
            <a:endParaRPr kumimoji="1" lang="ko-KR" altLang="en-US" sz="110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0513DF4-D37A-30D2-A9FE-D812DD800AC3}"/>
              </a:ext>
            </a:extLst>
          </p:cNvPr>
          <p:cNvSpPr/>
          <p:nvPr/>
        </p:nvSpPr>
        <p:spPr>
          <a:xfrm>
            <a:off x="6900992" y="2354424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D8B0521-0474-407C-02A1-7120170EB696}"/>
              </a:ext>
            </a:extLst>
          </p:cNvPr>
          <p:cNvSpPr/>
          <p:nvPr/>
        </p:nvSpPr>
        <p:spPr>
          <a:xfrm>
            <a:off x="6884561" y="4424500"/>
            <a:ext cx="860571" cy="217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API/Message</a:t>
            </a:r>
            <a:endParaRPr kumimoji="1" lang="ko-KR" altLang="en-US" sz="900"/>
          </a:p>
        </p:txBody>
      </p:sp>
      <p:cxnSp>
        <p:nvCxnSpPr>
          <p:cNvPr id="191" name="직선 연결선[R] 32">
            <a:extLst>
              <a:ext uri="{FF2B5EF4-FFF2-40B4-BE49-F238E27FC236}">
                <a16:creationId xmlns:a16="http://schemas.microsoft.com/office/drawing/2014/main" id="{7A7294A7-1CF1-4280-D911-7339FFA56213}"/>
              </a:ext>
            </a:extLst>
          </p:cNvPr>
          <p:cNvCxnSpPr/>
          <p:nvPr/>
        </p:nvCxnSpPr>
        <p:spPr>
          <a:xfrm flipH="1" flipV="1">
            <a:off x="7329878" y="2256658"/>
            <a:ext cx="1400" cy="97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[R] 61">
            <a:extLst>
              <a:ext uri="{FF2B5EF4-FFF2-40B4-BE49-F238E27FC236}">
                <a16:creationId xmlns:a16="http://schemas.microsoft.com/office/drawing/2014/main" id="{193C3851-7704-A705-CAA3-642DACF3328F}"/>
              </a:ext>
            </a:extLst>
          </p:cNvPr>
          <p:cNvCxnSpPr>
            <a:cxnSpLocks/>
          </p:cNvCxnSpPr>
          <p:nvPr/>
        </p:nvCxnSpPr>
        <p:spPr>
          <a:xfrm flipH="1">
            <a:off x="7329878" y="2571676"/>
            <a:ext cx="1400" cy="12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[R] 62">
            <a:extLst>
              <a:ext uri="{FF2B5EF4-FFF2-40B4-BE49-F238E27FC236}">
                <a16:creationId xmlns:a16="http://schemas.microsoft.com/office/drawing/2014/main" id="{BDCFF6CA-FFCA-5BF0-B185-B058A5F8B4FC}"/>
              </a:ext>
            </a:extLst>
          </p:cNvPr>
          <p:cNvCxnSpPr>
            <a:cxnSpLocks/>
          </p:cNvCxnSpPr>
          <p:nvPr/>
        </p:nvCxnSpPr>
        <p:spPr>
          <a:xfrm flipH="1" flipV="1">
            <a:off x="7313100" y="4272175"/>
            <a:ext cx="1747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[R] 63">
            <a:extLst>
              <a:ext uri="{FF2B5EF4-FFF2-40B4-BE49-F238E27FC236}">
                <a16:creationId xmlns:a16="http://schemas.microsoft.com/office/drawing/2014/main" id="{E953D091-E36C-F0AD-57D0-5406C6DC1CE3}"/>
              </a:ext>
            </a:extLst>
          </p:cNvPr>
          <p:cNvCxnSpPr>
            <a:cxnSpLocks/>
          </p:cNvCxnSpPr>
          <p:nvPr/>
        </p:nvCxnSpPr>
        <p:spPr>
          <a:xfrm flipH="1">
            <a:off x="7314846" y="4641752"/>
            <a:ext cx="1" cy="15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73139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좌측 그림과 같은 </a:t>
            </a:r>
            <a:r>
              <a:rPr kumimoji="1" lang="ko-KR" altLang="en-US" err="1"/>
              <a:t>계층형</a:t>
            </a:r>
            <a:r>
              <a:rPr kumimoji="1" lang="ko-KR" altLang="en-US"/>
              <a:t> 댓글은</a:t>
            </a:r>
            <a:r>
              <a:rPr kumimoji="1" lang="en-US" altLang="ko-KR"/>
              <a:t>,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우측 그림과 같은 경로 정보를 가질 수 있는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각 경로는 상위 댓글의 경로를 상속하며</a:t>
            </a:r>
            <a:r>
              <a:rPr kumimoji="1" lang="en-US" altLang="ko-KR"/>
              <a:t>, </a:t>
            </a:r>
            <a:r>
              <a:rPr kumimoji="1" lang="ko-KR" altLang="en-US"/>
              <a:t>각 </a:t>
            </a:r>
            <a:r>
              <a:rPr kumimoji="1" lang="ko-KR" altLang="en-US" err="1"/>
              <a:t>댓글마다</a:t>
            </a:r>
            <a:r>
              <a:rPr kumimoji="1" lang="ko-KR" altLang="en-US"/>
              <a:t> 독립적이고 순차적인</a:t>
            </a:r>
            <a:r>
              <a:rPr kumimoji="1" lang="en-US" altLang="ko-KR"/>
              <a:t>(</a:t>
            </a:r>
            <a:r>
              <a:rPr kumimoji="1" lang="ko-KR" altLang="en-US"/>
              <a:t>문자열 순서</a:t>
            </a:r>
            <a:r>
              <a:rPr kumimoji="1" lang="en-US" altLang="ko-KR"/>
              <a:t>)</a:t>
            </a:r>
            <a:r>
              <a:rPr kumimoji="1" lang="ko-KR" altLang="en-US"/>
              <a:t> 경로가 생성된다</a:t>
            </a:r>
            <a:r>
              <a:rPr kumimoji="1" lang="en-US" altLang="ko-KR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E34E7-F7FE-5344-BAAE-EB47B82BDF44}"/>
              </a:ext>
            </a:extLst>
          </p:cNvPr>
          <p:cNvSpPr/>
          <p:nvPr/>
        </p:nvSpPr>
        <p:spPr>
          <a:xfrm>
            <a:off x="572689" y="203945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E5ABE-FF07-BC47-9B84-700CEF648A1E}"/>
              </a:ext>
            </a:extLst>
          </p:cNvPr>
          <p:cNvSpPr/>
          <p:nvPr/>
        </p:nvSpPr>
        <p:spPr>
          <a:xfrm>
            <a:off x="2251544" y="2463999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24811-23F6-DE49-AC47-47A7351E62E4}"/>
              </a:ext>
            </a:extLst>
          </p:cNvPr>
          <p:cNvSpPr/>
          <p:nvPr/>
        </p:nvSpPr>
        <p:spPr>
          <a:xfrm>
            <a:off x="572689" y="3605865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B67D40-9E32-8C44-8979-EA8B44782D35}"/>
              </a:ext>
            </a:extLst>
          </p:cNvPr>
          <p:cNvSpPr/>
          <p:nvPr/>
        </p:nvSpPr>
        <p:spPr>
          <a:xfrm>
            <a:off x="2262430" y="3168735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4241C6-DF4F-2C41-81D9-4A3BE95781E9}"/>
              </a:ext>
            </a:extLst>
          </p:cNvPr>
          <p:cNvSpPr/>
          <p:nvPr/>
        </p:nvSpPr>
        <p:spPr>
          <a:xfrm>
            <a:off x="2251544" y="4214784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7</a:t>
            </a:r>
            <a:endParaRPr kumimoji="1" lang="ko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34FAD5-04C3-9340-AFBC-60D5B8B50E71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1949298" y="2251728"/>
            <a:ext cx="990551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099CBFE-A751-534E-992D-BE091AA0DAAA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1949298" y="3818137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C80C97-3821-464C-9C08-C6EAB2103462}"/>
              </a:ext>
            </a:extLst>
          </p:cNvPr>
          <p:cNvSpPr/>
          <p:nvPr/>
        </p:nvSpPr>
        <p:spPr>
          <a:xfrm>
            <a:off x="3930399" y="2780932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6</a:t>
            </a:r>
            <a:endParaRPr kumimoji="1" lang="ko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4051A75-550C-7741-B159-F5190E57984F}"/>
              </a:ext>
            </a:extLst>
          </p:cNvPr>
          <p:cNvCxnSpPr>
            <a:stCxn id="19" idx="3"/>
            <a:endCxn id="25" idx="0"/>
          </p:cNvCxnSpPr>
          <p:nvPr/>
        </p:nvCxnSpPr>
        <p:spPr>
          <a:xfrm>
            <a:off x="3628153" y="2676271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FF2D5-09C1-934E-A13C-DE418519CFE9}"/>
              </a:ext>
            </a:extLst>
          </p:cNvPr>
          <p:cNvSpPr/>
          <p:nvPr/>
        </p:nvSpPr>
        <p:spPr>
          <a:xfrm>
            <a:off x="3930399" y="3522293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r>
              <a:rPr kumimoji="1" lang="en-US" altLang="ko-KR"/>
              <a:t>5</a:t>
            </a:r>
            <a:endParaRPr kumimoji="1" lang="ko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C9BBF7F-D7D6-1F4C-AFB8-CD3F922CC971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3639039" y="3381007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CC49FA-F4A0-DF4D-B8D3-5BF8A4C2626A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2939849" y="2888542"/>
            <a:ext cx="10886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EC070D-0D87-E24D-B991-37C4F932F952}"/>
              </a:ext>
            </a:extLst>
          </p:cNvPr>
          <p:cNvSpPr/>
          <p:nvPr/>
        </p:nvSpPr>
        <p:spPr>
          <a:xfrm>
            <a:off x="6772768" y="2173270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00000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0D7281-814C-9B49-BFD0-D583B8D14CAC}"/>
              </a:ext>
            </a:extLst>
          </p:cNvPr>
          <p:cNvSpPr/>
          <p:nvPr/>
        </p:nvSpPr>
        <p:spPr>
          <a:xfrm>
            <a:off x="8440737" y="2597813"/>
            <a:ext cx="1387495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>
                <a:solidFill>
                  <a:srgbClr val="92D050"/>
                </a:solidFill>
              </a:rPr>
              <a:t>00000</a:t>
            </a:r>
            <a:r>
              <a:rPr kumimoji="1" lang="ko-KR" altLang="en-US" sz="1400">
                <a:solidFill>
                  <a:srgbClr val="00B050"/>
                </a:solidFill>
              </a:rPr>
              <a:t> </a:t>
            </a:r>
            <a:r>
              <a:rPr kumimoji="1" lang="en-US" altLang="ko-KR" sz="1400"/>
              <a:t>00000</a:t>
            </a:r>
            <a:endParaRPr kumimoji="1" lang="ko-KR" altLang="en-US" sz="14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5C4C56-C9C8-A045-BDCC-33B3CF6BE737}"/>
              </a:ext>
            </a:extLst>
          </p:cNvPr>
          <p:cNvSpPr/>
          <p:nvPr/>
        </p:nvSpPr>
        <p:spPr>
          <a:xfrm>
            <a:off x="6772768" y="3739679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00001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E666CC-4B13-C64C-84C1-C162554C8DFB}"/>
              </a:ext>
            </a:extLst>
          </p:cNvPr>
          <p:cNvSpPr/>
          <p:nvPr/>
        </p:nvSpPr>
        <p:spPr>
          <a:xfrm>
            <a:off x="8462509" y="3302549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>
                <a:solidFill>
                  <a:srgbClr val="92D050"/>
                </a:solidFill>
              </a:rPr>
              <a:t>00000</a:t>
            </a:r>
            <a:r>
              <a:rPr kumimoji="1" lang="en-US" altLang="ko-KR" sz="1400"/>
              <a:t> 00001</a:t>
            </a:r>
            <a:endParaRPr kumimoji="1" lang="ko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8170C3-72D9-6E4D-A125-36D6FF667100}"/>
              </a:ext>
            </a:extLst>
          </p:cNvPr>
          <p:cNvSpPr/>
          <p:nvPr/>
        </p:nvSpPr>
        <p:spPr>
          <a:xfrm>
            <a:off x="8451623" y="4348598"/>
            <a:ext cx="1376609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>
                <a:solidFill>
                  <a:srgbClr val="92D050"/>
                </a:solidFill>
              </a:rPr>
              <a:t>00001</a:t>
            </a:r>
            <a:r>
              <a:rPr kumimoji="1" lang="en-US" altLang="ko-KR" sz="1400"/>
              <a:t> 00000</a:t>
            </a:r>
            <a:endParaRPr kumimoji="1" lang="ko-KR" altLang="en-US" sz="1400"/>
          </a:p>
        </p:txBody>
      </p: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0669EE9E-FE4B-594F-B965-D7476F1FD292}"/>
              </a:ext>
            </a:extLst>
          </p:cNvPr>
          <p:cNvCxnSpPr>
            <a:cxnSpLocks/>
            <a:stCxn id="30" idx="3"/>
            <a:endCxn id="32" idx="0"/>
          </p:cNvCxnSpPr>
          <p:nvPr/>
        </p:nvCxnSpPr>
        <p:spPr>
          <a:xfrm>
            <a:off x="8149377" y="2385542"/>
            <a:ext cx="985108" cy="212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3ACF7530-CBC0-4B46-82F2-A7B21F631634}"/>
              </a:ext>
            </a:extLst>
          </p:cNvPr>
          <p:cNvCxnSpPr>
            <a:stCxn id="33" idx="3"/>
            <a:endCxn id="35" idx="0"/>
          </p:cNvCxnSpPr>
          <p:nvPr/>
        </p:nvCxnSpPr>
        <p:spPr>
          <a:xfrm>
            <a:off x="8149377" y="3951951"/>
            <a:ext cx="990551" cy="396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3ECFA3-1F49-9444-AD03-07137A8D2E31}"/>
              </a:ext>
            </a:extLst>
          </p:cNvPr>
          <p:cNvSpPr/>
          <p:nvPr/>
        </p:nvSpPr>
        <p:spPr>
          <a:xfrm>
            <a:off x="10130478" y="2914746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>
                <a:solidFill>
                  <a:srgbClr val="92D050"/>
                </a:solidFill>
              </a:rPr>
              <a:t>00000 00000 </a:t>
            </a:r>
            <a:r>
              <a:rPr kumimoji="1" lang="en-US" altLang="ko-KR" sz="1000"/>
              <a:t>00000</a:t>
            </a:r>
            <a:endParaRPr kumimoji="1" lang="ko-KR" altLang="en-US" sz="1000"/>
          </a:p>
        </p:txBody>
      </p: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C7B39101-B99E-2F47-82BA-D9CC54ECE1D1}"/>
              </a:ext>
            </a:extLst>
          </p:cNvPr>
          <p:cNvCxnSpPr>
            <a:cxnSpLocks/>
            <a:stCxn id="32" idx="3"/>
            <a:endCxn id="38" idx="0"/>
          </p:cNvCxnSpPr>
          <p:nvPr/>
        </p:nvCxnSpPr>
        <p:spPr>
          <a:xfrm>
            <a:off x="9828232" y="2810085"/>
            <a:ext cx="990551" cy="1046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D47EB6-A604-5340-AEA5-E71AF2BCE545}"/>
              </a:ext>
            </a:extLst>
          </p:cNvPr>
          <p:cNvSpPr/>
          <p:nvPr/>
        </p:nvSpPr>
        <p:spPr>
          <a:xfrm>
            <a:off x="10130478" y="3656107"/>
            <a:ext cx="1376609" cy="4245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>
                <a:solidFill>
                  <a:srgbClr val="92D050"/>
                </a:solidFill>
              </a:rPr>
              <a:t>00000 00001</a:t>
            </a:r>
            <a:r>
              <a:rPr kumimoji="1" lang="en-US" altLang="ko-KR" sz="1000">
                <a:solidFill>
                  <a:srgbClr val="92D050"/>
                </a:solidFill>
              </a:rPr>
              <a:t> </a:t>
            </a:r>
            <a:r>
              <a:rPr kumimoji="1" lang="en-US" altLang="ko-KR" sz="1000"/>
              <a:t>00000</a:t>
            </a:r>
            <a:endParaRPr kumimoji="1" lang="ko-KR" altLang="en-US" sz="1000"/>
          </a:p>
        </p:txBody>
      </p: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4D7295A8-6159-D749-9CEA-8FDEE6DB0795}"/>
              </a:ext>
            </a:extLst>
          </p:cNvPr>
          <p:cNvCxnSpPr>
            <a:cxnSpLocks/>
            <a:stCxn id="34" idx="3"/>
            <a:endCxn id="40" idx="0"/>
          </p:cNvCxnSpPr>
          <p:nvPr/>
        </p:nvCxnSpPr>
        <p:spPr>
          <a:xfrm>
            <a:off x="9839118" y="3514821"/>
            <a:ext cx="979665" cy="141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2607987-EAD8-5A4E-90CE-BA2EDD36E041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9134485" y="3022356"/>
            <a:ext cx="16329" cy="28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D132C31-A071-CD4A-B674-EFB3ECEFF64E}"/>
              </a:ext>
            </a:extLst>
          </p:cNvPr>
          <p:cNvSpPr/>
          <p:nvPr/>
        </p:nvSpPr>
        <p:spPr>
          <a:xfrm>
            <a:off x="5598368" y="3192887"/>
            <a:ext cx="847493" cy="4003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6DA08-F9EC-8E41-AFF0-42AF0D15069F}"/>
              </a:ext>
            </a:extLst>
          </p:cNvPr>
          <p:cNvSpPr txBox="1"/>
          <p:nvPr/>
        </p:nvSpPr>
        <p:spPr>
          <a:xfrm>
            <a:off x="9644510" y="213229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92D050"/>
                </a:solidFill>
              </a:rPr>
              <a:t>상위 경로 상속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8006A-B760-954F-B460-C7830FE1B56C}"/>
              </a:ext>
            </a:extLst>
          </p:cNvPr>
          <p:cNvSpPr txBox="1"/>
          <p:nvPr/>
        </p:nvSpPr>
        <p:spPr>
          <a:xfrm>
            <a:off x="8838965" y="164730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실제 데이터에는 공백 없음</a:t>
            </a:r>
          </a:p>
        </p:txBody>
      </p:sp>
    </p:spTree>
    <p:extLst>
      <p:ext uri="{BB962C8B-B14F-4D97-AF65-F5344CB8AC3E}">
        <p14:creationId xmlns:p14="http://schemas.microsoft.com/office/powerpoint/2010/main" val="95065748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20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각 경로를 </a:t>
            </a:r>
            <a:r>
              <a:rPr kumimoji="1" lang="en-US" altLang="ko-KR"/>
              <a:t>depth</a:t>
            </a:r>
            <a:r>
              <a:rPr kumimoji="1" lang="ko-KR" altLang="en-US"/>
              <a:t> 별로 </a:t>
            </a:r>
            <a:r>
              <a:rPr kumimoji="1" lang="en-US" altLang="ko-KR"/>
              <a:t>5</a:t>
            </a:r>
            <a:r>
              <a:rPr kumimoji="1" lang="ko-KR" altLang="en-US"/>
              <a:t>개의 문자로 나타내므로</a:t>
            </a:r>
            <a:r>
              <a:rPr kumimoji="1" lang="en-US" altLang="ko-KR"/>
              <a:t>, </a:t>
            </a:r>
            <a:r>
              <a:rPr kumimoji="1" lang="ko-KR" altLang="en-US"/>
              <a:t>표현할 수 있는 범위가 제한된다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/>
              <a:t>10</a:t>
            </a:r>
            <a:r>
              <a:rPr kumimoji="1" lang="ko-KR" altLang="en-US"/>
              <a:t>개의 숫자</a:t>
            </a:r>
            <a:r>
              <a:rPr kumimoji="1" lang="en-US" altLang="ko-KR"/>
              <a:t>(‘0’ ~ ‘9’)</a:t>
            </a:r>
            <a:r>
              <a:rPr kumimoji="1" lang="ko-KR" altLang="en-US"/>
              <a:t>로 나타낸다면</a:t>
            </a:r>
            <a:r>
              <a:rPr kumimoji="1" lang="en-US" altLang="ko-KR"/>
              <a:t>? 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표현할 수 있는 경로의 범위가 각 경로 별로 </a:t>
            </a:r>
            <a:r>
              <a:rPr kumimoji="1" lang="en-US" altLang="ko-KR"/>
              <a:t>10^5 = 100,000</a:t>
            </a:r>
            <a:r>
              <a:rPr kumimoji="1" lang="ko-KR" altLang="en-US"/>
              <a:t>개로 제한된다</a:t>
            </a:r>
            <a:r>
              <a:rPr kumimoji="1" lang="en-US" altLang="ko-KR"/>
              <a:t>. (‘00000’ ~ ‘99999’)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A17E2-1E78-F145-AB34-2345A9EB2B17}"/>
              </a:ext>
            </a:extLst>
          </p:cNvPr>
          <p:cNvSpPr txBox="1"/>
          <p:nvPr/>
        </p:nvSpPr>
        <p:spPr>
          <a:xfrm>
            <a:off x="2277770" y="2639575"/>
            <a:ext cx="7359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200"/>
              <a:t>XXXXX | XXXXX | XXXXX | ……</a:t>
            </a:r>
            <a:endParaRPr kumimoji="1" lang="ko-KR" altLang="en-US" sz="4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C14BB-C734-2C45-9D26-821F5D3E977B}"/>
              </a:ext>
            </a:extLst>
          </p:cNvPr>
          <p:cNvSpPr txBox="1"/>
          <p:nvPr/>
        </p:nvSpPr>
        <p:spPr>
          <a:xfrm>
            <a:off x="2789400" y="335715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 depth</a:t>
            </a:r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EEC3E-1EEF-D546-B178-798FA2955C00}"/>
              </a:ext>
            </a:extLst>
          </p:cNvPr>
          <p:cNvSpPr txBox="1"/>
          <p:nvPr/>
        </p:nvSpPr>
        <p:spPr>
          <a:xfrm>
            <a:off x="4817377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 depth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03E40-491D-5648-902E-82349542317D}"/>
              </a:ext>
            </a:extLst>
          </p:cNvPr>
          <p:cNvSpPr txBox="1"/>
          <p:nvPr/>
        </p:nvSpPr>
        <p:spPr>
          <a:xfrm>
            <a:off x="6913416" y="336791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 depth</a:t>
            </a:r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F2E0E-0121-634A-B063-F4D68EBA62C4}"/>
              </a:ext>
            </a:extLst>
          </p:cNvPr>
          <p:cNvSpPr txBox="1"/>
          <p:nvPr/>
        </p:nvSpPr>
        <p:spPr>
          <a:xfrm>
            <a:off x="8712245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 depth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14763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690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>
                <a:ea typeface="맑은 고딕"/>
              </a:rPr>
              <a:t>문자열이기 때문에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반드시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개의 숫자</a:t>
            </a:r>
            <a:r>
              <a:rPr kumimoji="1" lang="en-US" altLang="ko-KR">
                <a:ea typeface="맑은 고딕"/>
              </a:rPr>
              <a:t>(‘0’ ~ ‘9)</a:t>
            </a:r>
            <a:r>
              <a:rPr kumimoji="1" lang="ko-KR" altLang="en-US">
                <a:ea typeface="맑은 고딕"/>
              </a:rPr>
              <a:t>로 나타낼 필요는 없다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각 자릿수 하나는</a:t>
            </a:r>
            <a:r>
              <a:rPr kumimoji="1" lang="en-US" altLang="ko-KR">
                <a:ea typeface="맑은 고딕"/>
              </a:rPr>
              <a:t>, 0~9(10</a:t>
            </a:r>
            <a:r>
              <a:rPr kumimoji="1" lang="ko-KR" altLang="en-US">
                <a:ea typeface="맑은 고딕"/>
              </a:rPr>
              <a:t>개</a:t>
            </a:r>
            <a:r>
              <a:rPr kumimoji="1" lang="en-US" altLang="ko-KR">
                <a:ea typeface="맑은 고딕"/>
              </a:rPr>
              <a:t>), A~Z(26</a:t>
            </a:r>
            <a:r>
              <a:rPr kumimoji="1" lang="ko-KR" altLang="en-US">
                <a:ea typeface="맑은 고딕"/>
              </a:rPr>
              <a:t>개</a:t>
            </a:r>
            <a:r>
              <a:rPr kumimoji="1" lang="en-US" altLang="ko-KR">
                <a:ea typeface="맑은 고딕"/>
              </a:rPr>
              <a:t>), a-z(26</a:t>
            </a:r>
            <a:r>
              <a:rPr kumimoji="1" lang="ko-KR" altLang="en-US">
                <a:ea typeface="맑은 고딕"/>
              </a:rPr>
              <a:t>개</a:t>
            </a:r>
            <a:r>
              <a:rPr kumimoji="1" lang="en-US" altLang="ko-KR">
                <a:ea typeface="맑은 고딕"/>
              </a:rPr>
              <a:t>) 62</a:t>
            </a:r>
            <a:r>
              <a:rPr kumimoji="1" lang="ko-KR" altLang="en-US">
                <a:ea typeface="맑은 고딕"/>
              </a:rPr>
              <a:t>개의 문자를 사용할 수 있도록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 algn="ctr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문자열 순서 </a:t>
            </a:r>
            <a:r>
              <a:rPr kumimoji="1" lang="en-US" altLang="ko-KR">
                <a:ea typeface="맑은 고딕"/>
              </a:rPr>
              <a:t>= 0~9 &lt; A-Z &lt; a-z</a:t>
            </a:r>
            <a:endParaRPr lang="en-US" altLang="ko-KR">
              <a:ea typeface="맑은 고딕"/>
            </a:endParaRPr>
          </a:p>
          <a:p>
            <a:pPr algn="ctr">
              <a:lnSpc>
                <a:spcPct val="140000"/>
              </a:lnSpc>
            </a:pPr>
            <a:r>
              <a:rPr kumimoji="1" lang="ko-KR" altLang="en-US">
                <a:ea typeface="맑은 고딕"/>
              </a:rPr>
              <a:t>표현할 수 있는 경로의 범위가 각 경로 별로 </a:t>
            </a:r>
            <a:r>
              <a:rPr kumimoji="1" lang="en-US" altLang="ko-KR">
                <a:ea typeface="맑은 고딕"/>
              </a:rPr>
              <a:t>62^5 = 916,132,832</a:t>
            </a:r>
            <a:r>
              <a:rPr kumimoji="1" lang="ko-KR" altLang="en-US">
                <a:ea typeface="맑은 고딕"/>
              </a:rPr>
              <a:t>개로 제한된다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7799C-BA40-7142-AE62-B3554C3EB168}"/>
              </a:ext>
            </a:extLst>
          </p:cNvPr>
          <p:cNvSpPr txBox="1"/>
          <p:nvPr/>
        </p:nvSpPr>
        <p:spPr>
          <a:xfrm>
            <a:off x="2277770" y="2639575"/>
            <a:ext cx="7359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200"/>
              <a:t>XXXXX | XXXXX | XXXXX | ……</a:t>
            </a:r>
            <a:endParaRPr kumimoji="1" lang="ko-KR" altLang="en-US" sz="4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C1F27-C44B-1F45-A598-44E0471AE06E}"/>
              </a:ext>
            </a:extLst>
          </p:cNvPr>
          <p:cNvSpPr txBox="1"/>
          <p:nvPr/>
        </p:nvSpPr>
        <p:spPr>
          <a:xfrm>
            <a:off x="2789400" y="335715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 depth</a:t>
            </a:r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B7DEC-C5FA-6646-B88D-9B1B48C3B4E1}"/>
              </a:ext>
            </a:extLst>
          </p:cNvPr>
          <p:cNvSpPr txBox="1"/>
          <p:nvPr/>
        </p:nvSpPr>
        <p:spPr>
          <a:xfrm>
            <a:off x="4817377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 depth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DCCE-05E6-F641-923D-FFA3E4B237CD}"/>
              </a:ext>
            </a:extLst>
          </p:cNvPr>
          <p:cNvSpPr txBox="1"/>
          <p:nvPr/>
        </p:nvSpPr>
        <p:spPr>
          <a:xfrm>
            <a:off x="6913416" y="336791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 depth</a:t>
            </a:r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6A7F2-4152-AB4C-8F64-2F8EFA0BD44F}"/>
              </a:ext>
            </a:extLst>
          </p:cNvPr>
          <p:cNvSpPr txBox="1"/>
          <p:nvPr/>
        </p:nvSpPr>
        <p:spPr>
          <a:xfrm>
            <a:off x="8712245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 depth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729425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A414-7587-2048-9FF2-2E9C0C2425DB}"/>
              </a:ext>
            </a:extLst>
          </p:cNvPr>
          <p:cNvSpPr txBox="1"/>
          <p:nvPr/>
        </p:nvSpPr>
        <p:spPr>
          <a:xfrm>
            <a:off x="0" y="5167312"/>
            <a:ext cx="12192000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kumimoji="1" lang="ko-KR" altLang="en-US"/>
              <a:t>문자열 순서 </a:t>
            </a:r>
            <a:r>
              <a:rPr kumimoji="1" lang="en-US" altLang="ko-KR"/>
              <a:t>= 0~9 &lt; A-Z &lt; a-z</a:t>
            </a:r>
          </a:p>
          <a:p>
            <a:pPr algn="ctr">
              <a:lnSpc>
                <a:spcPct val="140000"/>
              </a:lnSpc>
            </a:pPr>
            <a:r>
              <a:rPr kumimoji="1" lang="en-US" altLang="ko-KR"/>
              <a:t>‘00000’ ~ ‘</a:t>
            </a:r>
            <a:r>
              <a:rPr kumimoji="1" lang="en-US" altLang="ko-KR" err="1"/>
              <a:t>zzzzz</a:t>
            </a:r>
            <a:r>
              <a:rPr kumimoji="1" lang="en-US" altLang="ko-KR"/>
              <a:t>’ </a:t>
            </a:r>
            <a:r>
              <a:rPr kumimoji="1" lang="ko-KR" altLang="en-US"/>
              <a:t>까지 순서대로 경로가 생성되는 것이다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우리는 문자열에 대해 순서를 정의하고</a:t>
            </a:r>
            <a:r>
              <a:rPr kumimoji="1" lang="en-US" altLang="ko-KR"/>
              <a:t>, </a:t>
            </a:r>
            <a:r>
              <a:rPr kumimoji="1" lang="ko-KR" altLang="en-US"/>
              <a:t>인덱스를 사용하여 정렬된 데이터를 관리해야한다</a:t>
            </a:r>
            <a:r>
              <a:rPr kumimoji="1" lang="en-US" altLang="ko-KR"/>
              <a:t>.</a:t>
            </a:r>
          </a:p>
          <a:p>
            <a:pPr algn="ctr">
              <a:lnSpc>
                <a:spcPct val="140000"/>
              </a:lnSpc>
            </a:pPr>
            <a:r>
              <a:rPr kumimoji="1" lang="ko-KR" altLang="en-US"/>
              <a:t>데이터베이스에서 이러한 문자열 순서를 나타내기 위해</a:t>
            </a:r>
            <a:r>
              <a:rPr kumimoji="1" lang="en-US" altLang="ko-KR"/>
              <a:t>, </a:t>
            </a:r>
            <a:r>
              <a:rPr kumimoji="1" lang="ko-KR" altLang="en-US"/>
              <a:t>고려해야 할 부분을 살펴보자</a:t>
            </a:r>
            <a:r>
              <a:rPr kumimoji="1" lang="en-US" altLang="ko-KR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7799C-BA40-7142-AE62-B3554C3EB168}"/>
              </a:ext>
            </a:extLst>
          </p:cNvPr>
          <p:cNvSpPr txBox="1"/>
          <p:nvPr/>
        </p:nvSpPr>
        <p:spPr>
          <a:xfrm>
            <a:off x="2277770" y="2639575"/>
            <a:ext cx="7359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200"/>
              <a:t>XXXXX | XXXXX | XXXXX | ……</a:t>
            </a:r>
            <a:endParaRPr kumimoji="1" lang="ko-KR" altLang="en-US" sz="4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C1F27-C44B-1F45-A598-44E0471AE06E}"/>
              </a:ext>
            </a:extLst>
          </p:cNvPr>
          <p:cNvSpPr txBox="1"/>
          <p:nvPr/>
        </p:nvSpPr>
        <p:spPr>
          <a:xfrm>
            <a:off x="2789400" y="335715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 depth</a:t>
            </a:r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B7DEC-C5FA-6646-B88D-9B1B48C3B4E1}"/>
              </a:ext>
            </a:extLst>
          </p:cNvPr>
          <p:cNvSpPr txBox="1"/>
          <p:nvPr/>
        </p:nvSpPr>
        <p:spPr>
          <a:xfrm>
            <a:off x="4817377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 depth</a:t>
            </a:r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DCCE-05E6-F641-923D-FFA3E4B237CD}"/>
              </a:ext>
            </a:extLst>
          </p:cNvPr>
          <p:cNvSpPr txBox="1"/>
          <p:nvPr/>
        </p:nvSpPr>
        <p:spPr>
          <a:xfrm>
            <a:off x="6913416" y="336791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 depth</a:t>
            </a:r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6A7F2-4152-AB4C-8F64-2F8EFA0BD44F}"/>
              </a:ext>
            </a:extLst>
          </p:cNvPr>
          <p:cNvSpPr txBox="1"/>
          <p:nvPr/>
        </p:nvSpPr>
        <p:spPr>
          <a:xfrm>
            <a:off x="8712245" y="33782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 depth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42082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데이터베이스</a:t>
            </a:r>
            <a:r>
              <a:rPr kumimoji="1" lang="en-US" altLang="ko-KR" sz="4000"/>
              <a:t> collation</a:t>
            </a:r>
            <a:endParaRPr kumimoji="1" lang="ko-KR" altLang="en-US" sz="400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E833E56-E68F-DA4A-8FED-80B6A359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문자열을 정렬하고 비교하는 방법을 정의하는 설정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이는 대소문자 구분</a:t>
            </a:r>
            <a:r>
              <a:rPr lang="en-US" altLang="ko-KR"/>
              <a:t>, </a:t>
            </a:r>
            <a:r>
              <a:rPr lang="ko-KR" altLang="en-US"/>
              <a:t>악센트 구분</a:t>
            </a:r>
            <a:r>
              <a:rPr lang="en-US" altLang="ko-KR"/>
              <a:t>, </a:t>
            </a:r>
            <a:r>
              <a:rPr lang="ko-KR" altLang="en-US"/>
              <a:t>언어별 정렬 순서 등을 포함</a:t>
            </a:r>
            <a:endParaRPr lang="en-US" altLang="ko-KR"/>
          </a:p>
          <a:p>
            <a:pPr lvl="2">
              <a:lnSpc>
                <a:spcPct val="120000"/>
              </a:lnSpc>
            </a:pPr>
            <a:r>
              <a:rPr lang="ko-KR" altLang="en-US"/>
              <a:t>데이터베이스</a:t>
            </a:r>
            <a:r>
              <a:rPr lang="en-US" altLang="ko-KR"/>
              <a:t>/</a:t>
            </a:r>
            <a:r>
              <a:rPr lang="ko-KR" altLang="en-US"/>
              <a:t>테이블</a:t>
            </a:r>
            <a:r>
              <a:rPr lang="en-US" altLang="ko-KR"/>
              <a:t>/</a:t>
            </a:r>
            <a:r>
              <a:rPr lang="ko-KR" altLang="en-US" err="1"/>
              <a:t>컬럼별</a:t>
            </a:r>
            <a:r>
              <a:rPr lang="ko-KR" altLang="en-US"/>
              <a:t> 설정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comment </a:t>
            </a:r>
            <a:r>
              <a:rPr lang="ko-KR" altLang="en-US"/>
              <a:t>테이블의 디폴트 </a:t>
            </a:r>
            <a:r>
              <a:rPr lang="en-US" altLang="ko-KR"/>
              <a:t>collation </a:t>
            </a:r>
            <a:r>
              <a:rPr lang="ko-KR" altLang="en-US"/>
              <a:t>설정은</a:t>
            </a:r>
            <a:r>
              <a:rPr lang="en-US" altLang="ko-KR"/>
              <a:t>?</a:t>
            </a:r>
          </a:p>
          <a:p>
            <a:pPr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/>
              <a:t>utf8mb4_0900_ai_ci </a:t>
            </a:r>
            <a:r>
              <a:rPr lang="ko-KR" altLang="en-US"/>
              <a:t>설정인 것을 확인할 수 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1439FA-470E-EC4D-921F-730CFD9F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3541807"/>
            <a:ext cx="12026900" cy="1689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D4587A-BEEA-A74A-A0A8-DE835A338465}"/>
              </a:ext>
            </a:extLst>
          </p:cNvPr>
          <p:cNvSpPr/>
          <p:nvPr/>
        </p:nvSpPr>
        <p:spPr>
          <a:xfrm flipH="1">
            <a:off x="1834547" y="4609170"/>
            <a:ext cx="2202614" cy="359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21311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데이터베이스</a:t>
            </a:r>
            <a:r>
              <a:rPr kumimoji="1" lang="en-US" altLang="ko-KR" sz="4000"/>
              <a:t> collation</a:t>
            </a:r>
            <a:endParaRPr kumimoji="1" lang="ko-KR" altLang="en-US" sz="400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E833E56-E68F-DA4A-8FED-80B6A359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utf8mb4_0900_ai_ci</a:t>
            </a:r>
          </a:p>
          <a:p>
            <a:pPr lvl="1">
              <a:lnSpc>
                <a:spcPct val="120000"/>
              </a:lnSpc>
            </a:pPr>
            <a:r>
              <a:rPr lang="en-US" altLang="ko-KR"/>
              <a:t>utf8mb4 = </a:t>
            </a:r>
            <a:r>
              <a:rPr lang="ko-KR" altLang="en-US"/>
              <a:t>각 문자 최대 </a:t>
            </a:r>
            <a:r>
              <a:rPr lang="en-US" altLang="ko-KR"/>
              <a:t>4</a:t>
            </a:r>
            <a:r>
              <a:rPr lang="ko-KR" altLang="en-US"/>
              <a:t>바이트 </a:t>
            </a:r>
            <a:r>
              <a:rPr lang="en-US" altLang="ko-KR"/>
              <a:t>utf8</a:t>
            </a:r>
            <a:r>
              <a:rPr lang="ko-KR" altLang="en-US"/>
              <a:t> 지원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0900 = </a:t>
            </a:r>
            <a:r>
              <a:rPr lang="ko-KR" altLang="en-US"/>
              <a:t>정렬 방식 버전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ai = </a:t>
            </a:r>
            <a:r>
              <a:rPr lang="ko-KR" altLang="en-US"/>
              <a:t>악센트 </a:t>
            </a:r>
            <a:r>
              <a:rPr lang="ko-KR" altLang="en-US" err="1"/>
              <a:t>비구분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ci = </a:t>
            </a:r>
            <a:r>
              <a:rPr lang="ko-KR" altLang="en-US"/>
              <a:t>대소문자 </a:t>
            </a:r>
            <a:r>
              <a:rPr lang="ko-KR" altLang="en-US" err="1"/>
              <a:t>비구분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하지만 우리는 </a:t>
            </a:r>
            <a:r>
              <a:rPr lang="en-US" altLang="ko-KR"/>
              <a:t>62</a:t>
            </a:r>
            <a:r>
              <a:rPr lang="ko-KR" altLang="en-US"/>
              <a:t>개의 문자</a:t>
            </a:r>
            <a:r>
              <a:rPr lang="en-US" altLang="ko-KR"/>
              <a:t>(0-9, A-Z, a-z)</a:t>
            </a:r>
            <a:r>
              <a:rPr lang="ko-KR" altLang="en-US" err="1"/>
              <a:t>를</a:t>
            </a:r>
            <a:r>
              <a:rPr lang="ko-KR" altLang="en-US"/>
              <a:t> 사용하기로 했으므로</a:t>
            </a:r>
            <a:r>
              <a:rPr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lang="en-US" altLang="ko-KR"/>
              <a:t>utf8mb4_0900_ai_</a:t>
            </a:r>
            <a:r>
              <a:rPr lang="en-US" altLang="ko-KR" b="1"/>
              <a:t>ci</a:t>
            </a:r>
            <a:r>
              <a:rPr lang="en-US" altLang="ko-KR"/>
              <a:t> </a:t>
            </a:r>
            <a:r>
              <a:rPr lang="ko-KR" altLang="en-US"/>
              <a:t>설정에서는 대소문자의 순서를 비교할 수 없다</a:t>
            </a:r>
            <a:r>
              <a:rPr lang="en-US" altLang="ko-KR"/>
              <a:t>.</a:t>
            </a:r>
            <a:endParaRPr lang="en" altLang="ko-KR"/>
          </a:p>
          <a:p>
            <a:pPr>
              <a:lnSpc>
                <a:spcPct val="120000"/>
              </a:lnSpc>
            </a:pPr>
            <a:r>
              <a:rPr lang="ko-KR" altLang="en-US"/>
              <a:t>우리는 </a:t>
            </a:r>
            <a:r>
              <a:rPr lang="en" altLang="ko-KR"/>
              <a:t>utf8mb4_bin </a:t>
            </a:r>
            <a:r>
              <a:rPr lang="ko-KR" altLang="en-US"/>
              <a:t>설정 사용하여 대소문자의 순서를 구분한다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0~9 &lt; A-Z &lt; a-z</a:t>
            </a:r>
            <a:endParaRPr lang="en" altLang="ko-KR"/>
          </a:p>
          <a:p>
            <a:pPr lvl="1">
              <a:lnSpc>
                <a:spcPct val="120000"/>
              </a:lnSpc>
            </a:pPr>
            <a:endParaRPr lang="en-US" altLang="ko-KR"/>
          </a:p>
          <a:p>
            <a:pPr lvl="2">
              <a:lnSpc>
                <a:spcPct val="120000"/>
              </a:lnSpc>
            </a:pPr>
            <a:endParaRPr lang="en-US" altLang="ko-KR"/>
          </a:p>
          <a:p>
            <a:pPr lvl="1">
              <a:lnSpc>
                <a:spcPct val="12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79327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</a:t>
            </a:r>
            <a:r>
              <a:rPr kumimoji="1" lang="en-US" altLang="ko-KR"/>
              <a:t> – </a:t>
            </a: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endParaRPr kumimoji="1" lang="ko-KR" altLang="en-US"/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E277F004-AF2F-EE49-BC8C-E0908E8AD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40821"/>
              </p:ext>
            </p:extLst>
          </p:nvPr>
        </p:nvGraphicFramePr>
        <p:xfrm>
          <a:off x="2032000" y="1690688"/>
          <a:ext cx="8127999" cy="2966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comment_v2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comment_id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content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VARCHAR(3000)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게시글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ID(Shard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writer_id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작성자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path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VARCHAR(25)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경로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0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deleted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삭제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4CB80C1-84D1-F94E-9EC1-FF7FA3930623}"/>
              </a:ext>
            </a:extLst>
          </p:cNvPr>
          <p:cNvSpPr txBox="1"/>
          <p:nvPr/>
        </p:nvSpPr>
        <p:spPr>
          <a:xfrm>
            <a:off x="0" y="5107396"/>
            <a:ext cx="121920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댓글 경로를 나타내기 위한 </a:t>
            </a:r>
            <a:r>
              <a:rPr kumimoji="1" lang="en-US" altLang="ko-KR">
                <a:ea typeface="맑은 고딕"/>
              </a:rPr>
              <a:t>path </a:t>
            </a:r>
            <a:r>
              <a:rPr kumimoji="1" lang="ko-KR" altLang="en-US">
                <a:ea typeface="맑은 고딕"/>
              </a:rPr>
              <a:t>컬럼이 추가되었고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parent_comment_id</a:t>
            </a:r>
            <a:r>
              <a:rPr kumimoji="1" lang="ko-KR" altLang="en-US">
                <a:ea typeface="맑은 고딕"/>
              </a:rPr>
              <a:t>는 제거되었다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설계 구조 상 </a:t>
            </a:r>
            <a:r>
              <a:rPr kumimoji="1" lang="en-US" altLang="ko-KR">
                <a:ea typeface="맑은 고딕"/>
              </a:rPr>
              <a:t>depth</a:t>
            </a:r>
            <a:r>
              <a:rPr kumimoji="1" lang="ko-KR" altLang="en-US">
                <a:ea typeface="맑은 고딕"/>
              </a:rPr>
              <a:t>는 무한할 수 있지만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개발 편의 및 서비스 제한 사항으로서 </a:t>
            </a:r>
            <a:r>
              <a:rPr kumimoji="1" lang="en-US" altLang="ko-KR">
                <a:ea typeface="맑은 고딕"/>
              </a:rPr>
              <a:t>5 depth</a:t>
            </a:r>
            <a:r>
              <a:rPr kumimoji="1" lang="ko-KR" altLang="en-US">
                <a:ea typeface="맑은 고딕"/>
              </a:rPr>
              <a:t>로 제한한다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5 depth * 5</a:t>
            </a:r>
            <a:r>
              <a:rPr kumimoji="1" lang="ko-KR" altLang="en-US">
                <a:ea typeface="맑은 고딕"/>
              </a:rPr>
              <a:t>개의 문자 </a:t>
            </a:r>
            <a:r>
              <a:rPr kumimoji="1" lang="en-US" altLang="ko-KR">
                <a:ea typeface="맑은 고딕"/>
              </a:rPr>
              <a:t>= VARCHAR(25)</a:t>
            </a:r>
            <a:r>
              <a:rPr kumimoji="1" lang="ko-KR" altLang="en-US">
                <a:ea typeface="맑은 고딕"/>
              </a:rPr>
              <a:t>의 데이터 타입을 가진다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lang="en-US" altLang="ko-KR" err="1">
                <a:ea typeface="맑은 고딕"/>
              </a:rPr>
              <a:t>depth를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더욱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늘리고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싶다면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VARCHAR의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크기를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적절히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조절할</a:t>
            </a:r>
            <a:r>
              <a:rPr lang="en-US" altLang="ko-KR">
                <a:ea typeface="맑은 고딕"/>
              </a:rPr>
              <a:t> 수 </a:t>
            </a:r>
            <a:r>
              <a:rPr lang="en-US" altLang="ko-KR" err="1">
                <a:ea typeface="맑은 고딕"/>
              </a:rPr>
              <a:t>있다</a:t>
            </a:r>
            <a:r>
              <a:rPr lang="en-US" altLang="ko-KR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5066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</a:t>
            </a:r>
            <a:r>
              <a:rPr kumimoji="1" lang="en-US" altLang="ko-KR"/>
              <a:t> – </a:t>
            </a: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811784" cy="499574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" altLang="ko-KR" sz="1800"/>
              <a:t>path </a:t>
            </a:r>
            <a:r>
              <a:rPr lang="ko-KR" altLang="en-US" sz="1800"/>
              <a:t>컬럼 </a:t>
            </a:r>
            <a:r>
              <a:rPr lang="en" altLang="ko-KR" sz="1800"/>
              <a:t>utf8mb4_bin</a:t>
            </a:r>
            <a:r>
              <a:rPr lang="en" altLang="ko-KR" sz="1800" b="1"/>
              <a:t> </a:t>
            </a:r>
            <a:r>
              <a:rPr lang="ko-KR" altLang="en-US" sz="1800"/>
              <a:t>설정</a:t>
            </a:r>
            <a:endParaRPr lang="en" altLang="ko-KR" sz="1800"/>
          </a:p>
          <a:p>
            <a:pPr marL="0" indent="0">
              <a:lnSpc>
                <a:spcPct val="140000"/>
              </a:lnSpc>
              <a:buNone/>
            </a:pPr>
            <a:r>
              <a:rPr lang="en" altLang="ko-KR" sz="1800"/>
              <a:t>create table comment_v2 (</a:t>
            </a:r>
            <a:br>
              <a:rPr lang="en" altLang="ko-KR" sz="1800"/>
            </a:br>
            <a:r>
              <a:rPr lang="en" altLang="ko-KR" sz="1800"/>
              <a:t>    </a:t>
            </a:r>
            <a:r>
              <a:rPr lang="en" altLang="ko-KR" sz="1800" err="1"/>
              <a:t>comment_id</a:t>
            </a:r>
            <a:r>
              <a:rPr lang="en" altLang="ko-KR" sz="1800"/>
              <a:t> </a:t>
            </a:r>
            <a:r>
              <a:rPr lang="en" altLang="ko-KR" sz="1800" err="1"/>
              <a:t>bigint</a:t>
            </a:r>
            <a:r>
              <a:rPr lang="en" altLang="ko-KR" sz="1800"/>
              <a:t> not null primary key,</a:t>
            </a:r>
            <a:br>
              <a:rPr lang="en" altLang="ko-KR" sz="1800"/>
            </a:br>
            <a:r>
              <a:rPr lang="en" altLang="ko-KR" sz="1800"/>
              <a:t>    content varchar(3000) not null,</a:t>
            </a:r>
            <a:br>
              <a:rPr lang="en" altLang="ko-KR" sz="1800"/>
            </a:br>
            <a:r>
              <a:rPr lang="en" altLang="ko-KR" sz="1800"/>
              <a:t>    </a:t>
            </a:r>
            <a:r>
              <a:rPr lang="en" altLang="ko-KR" sz="1800" err="1"/>
              <a:t>article_id</a:t>
            </a:r>
            <a:r>
              <a:rPr lang="en" altLang="ko-KR" sz="1800"/>
              <a:t> </a:t>
            </a:r>
            <a:r>
              <a:rPr lang="en" altLang="ko-KR" sz="1800" err="1"/>
              <a:t>bigint</a:t>
            </a:r>
            <a:r>
              <a:rPr lang="en" altLang="ko-KR" sz="1800"/>
              <a:t> not null,</a:t>
            </a:r>
            <a:br>
              <a:rPr lang="en" altLang="ko-KR" sz="1800"/>
            </a:br>
            <a:r>
              <a:rPr lang="en" altLang="ko-KR" sz="1800"/>
              <a:t>    </a:t>
            </a:r>
            <a:r>
              <a:rPr lang="en" altLang="ko-KR" sz="1800" err="1"/>
              <a:t>writer_id</a:t>
            </a:r>
            <a:r>
              <a:rPr lang="en" altLang="ko-KR" sz="1800"/>
              <a:t> </a:t>
            </a:r>
            <a:r>
              <a:rPr lang="en" altLang="ko-KR" sz="1800" err="1"/>
              <a:t>bigint</a:t>
            </a:r>
            <a:r>
              <a:rPr lang="en" altLang="ko-KR" sz="1800"/>
              <a:t> not null,</a:t>
            </a:r>
            <a:br>
              <a:rPr lang="en" altLang="ko-KR" sz="1800"/>
            </a:br>
            <a:r>
              <a:rPr lang="en" altLang="ko-KR" sz="1800" b="1"/>
              <a:t>    path varchar(25) character set utf8mb4 collate utf8mb4_bin not null,</a:t>
            </a:r>
            <a:br>
              <a:rPr lang="en" altLang="ko-KR" sz="1800"/>
            </a:br>
            <a:r>
              <a:rPr lang="en" altLang="ko-KR" sz="1800"/>
              <a:t>    deleted bool not null,</a:t>
            </a:r>
            <a:br>
              <a:rPr lang="en" altLang="ko-KR" sz="1800"/>
            </a:br>
            <a:r>
              <a:rPr lang="en" altLang="ko-KR" sz="1800"/>
              <a:t>    </a:t>
            </a:r>
            <a:r>
              <a:rPr lang="en" altLang="ko-KR" sz="1800" err="1"/>
              <a:t>created_at</a:t>
            </a:r>
            <a:r>
              <a:rPr lang="en" altLang="ko-KR" sz="1800"/>
              <a:t> datetime not null</a:t>
            </a:r>
            <a:br>
              <a:rPr lang="en" altLang="ko-KR" sz="1800"/>
            </a:br>
            <a:r>
              <a:rPr lang="en" altLang="ko-KR" sz="1800"/>
              <a:t>);</a:t>
            </a:r>
            <a:br>
              <a:rPr lang="en" altLang="ko-KR" sz="1800"/>
            </a:br>
            <a:r>
              <a:rPr lang="en" altLang="ko-KR" sz="1800"/>
              <a:t>s</a:t>
            </a:r>
            <a:r>
              <a:rPr lang="en-US" altLang="ko-KR" sz="1800" err="1"/>
              <a:t>ervice</a:t>
            </a:r>
            <a:r>
              <a:rPr lang="en-US" altLang="ko-KR" sz="1800"/>
              <a:t> &gt; comment</a:t>
            </a:r>
            <a:r>
              <a:rPr lang="en" altLang="ko-KR" sz="1800"/>
              <a:t> &gt; </a:t>
            </a:r>
            <a:r>
              <a:rPr lang="en" altLang="ko-KR" sz="1800" err="1"/>
              <a:t>src</a:t>
            </a:r>
            <a:r>
              <a:rPr lang="en" altLang="ko-KR" sz="1800"/>
              <a:t> &gt; main &gt; resources &gt; </a:t>
            </a:r>
            <a:r>
              <a:rPr lang="en" altLang="ko-KR" sz="1800" err="1"/>
              <a:t>db</a:t>
            </a:r>
            <a:r>
              <a:rPr lang="en" altLang="ko-KR" sz="1800"/>
              <a:t> &gt; </a:t>
            </a:r>
            <a:r>
              <a:rPr lang="en" altLang="ko-KR" sz="1800" err="1"/>
              <a:t>rdb-schema.sql</a:t>
            </a:r>
            <a:endParaRPr lang="en" altLang="ko-KR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02B10-EB6F-CE4E-B12B-8E5C62D3B857}"/>
              </a:ext>
            </a:extLst>
          </p:cNvPr>
          <p:cNvSpPr txBox="1"/>
          <p:nvPr/>
        </p:nvSpPr>
        <p:spPr>
          <a:xfrm>
            <a:off x="8458200" y="4963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05490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</a:t>
            </a:r>
            <a:r>
              <a:rPr kumimoji="1" lang="en-US" altLang="ko-KR"/>
              <a:t> – </a:t>
            </a: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81178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create unique index </a:t>
            </a:r>
            <a:r>
              <a:rPr lang="en" altLang="ko-KR" err="1"/>
              <a:t>idx_article_id_path</a:t>
            </a:r>
            <a:r>
              <a:rPr lang="en" altLang="ko-KR"/>
              <a:t> on comment_v2(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	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path </a:t>
            </a:r>
            <a:r>
              <a:rPr lang="en" altLang="ko-KR" err="1"/>
              <a:t>asc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);</a:t>
            </a:r>
          </a:p>
          <a:p>
            <a:pPr marL="0" indent="0">
              <a:lnSpc>
                <a:spcPct val="120000"/>
              </a:lnSpc>
              <a:buNone/>
            </a:pPr>
            <a:endParaRPr lang="en" altLang="ko-KR"/>
          </a:p>
          <a:p>
            <a:pPr>
              <a:lnSpc>
                <a:spcPct val="120000"/>
              </a:lnSpc>
            </a:pPr>
            <a:r>
              <a:rPr lang="en" altLang="ko-KR"/>
              <a:t>path</a:t>
            </a:r>
            <a:r>
              <a:rPr lang="ko-KR" altLang="en-US"/>
              <a:t>에 인덱스를 생성하여 정렬 데이터를 관리한다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err="1"/>
              <a:t>페이징에</a:t>
            </a:r>
            <a:r>
              <a:rPr lang="ko-KR" altLang="en-US"/>
              <a:t> 사용될 수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/>
              <a:t>path</a:t>
            </a:r>
            <a:r>
              <a:rPr lang="ko-KR" altLang="en-US"/>
              <a:t>는 독립적인 경로를 가지므로</a:t>
            </a:r>
            <a:r>
              <a:rPr lang="en-US" altLang="ko-KR"/>
              <a:t>, unique index</a:t>
            </a:r>
            <a:r>
              <a:rPr lang="ko-KR" altLang="en-US"/>
              <a:t>로 생성한다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애플리케이션에서의 동시성 문제를 막아줄 수 있을 것이다</a:t>
            </a:r>
            <a:r>
              <a:rPr lang="en-US" altLang="ko-KR"/>
              <a:t>.</a:t>
            </a:r>
            <a:endParaRPr lang="en" altLang="ko-KR"/>
          </a:p>
        </p:txBody>
      </p:sp>
    </p:spTree>
    <p:extLst>
      <p:ext uri="{BB962C8B-B14F-4D97-AF65-F5344CB8AC3E}">
        <p14:creationId xmlns:p14="http://schemas.microsoft.com/office/powerpoint/2010/main" val="24191960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</a:t>
            </a:r>
            <a:r>
              <a:rPr kumimoji="1" lang="en-US" altLang="ko-KR"/>
              <a:t> – </a:t>
            </a: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3424C-8694-C94A-8430-DC1E63D6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90688"/>
            <a:ext cx="1115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6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/>
              <a:t>시스템 아키텍처란</a:t>
            </a:r>
            <a:r>
              <a:rPr kumimoji="1" lang="en-US" altLang="ko-KR"/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시스템의 구조나 설계 방식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확장성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유지보수성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성능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등 큰 영향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대표적인 아키텍처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Monolithic Architecture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VS Microservice Architecture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우리의 요구사항을 기준으로 각 구조에 대해 간단히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922274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댓글 테이블 설계</a:t>
            </a:r>
            <a:r>
              <a:rPr kumimoji="1" lang="en-US" altLang="ko-KR"/>
              <a:t> – </a:t>
            </a:r>
            <a:r>
              <a:rPr kumimoji="1" lang="ko-KR" altLang="en-US"/>
              <a:t>무한 </a:t>
            </a:r>
            <a:r>
              <a:rPr kumimoji="1" lang="en-US" altLang="ko-KR"/>
              <a:t>depth</a:t>
            </a:r>
            <a:endParaRPr kumimoji="1" lang="ko-KR" altLang="en-US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8CCDBD59-1035-1040-82B6-59AC047F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/>
              <a:t>SELECT </a:t>
            </a:r>
            <a:r>
              <a:rPr lang="ko-KR" altLang="en-US" err="1"/>
              <a:t>table_name</a:t>
            </a:r>
            <a:r>
              <a:rPr lang="ko-KR" altLang="en-US"/>
              <a:t>, </a:t>
            </a:r>
            <a:r>
              <a:rPr lang="ko-KR" altLang="en-US" err="1"/>
              <a:t>column_name</a:t>
            </a:r>
            <a:r>
              <a:rPr lang="ko-KR" altLang="en-US"/>
              <a:t>, </a:t>
            </a:r>
            <a:r>
              <a:rPr lang="ko-KR" altLang="en-US" err="1"/>
              <a:t>collation_name</a:t>
            </a:r>
            <a:r>
              <a:rPr lang="ko-KR" altLang="en-US"/>
              <a:t> 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/>
              <a:t>FROM </a:t>
            </a:r>
            <a:r>
              <a:rPr lang="ko-KR" altLang="en-US" err="1"/>
              <a:t>information_schema.COLUMNS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/>
              <a:t>WHERE </a:t>
            </a:r>
            <a:r>
              <a:rPr lang="ko-KR" altLang="en-US" err="1"/>
              <a:t>table_schema</a:t>
            </a:r>
            <a:r>
              <a:rPr lang="ko-KR" altLang="en-US"/>
              <a:t> = '</a:t>
            </a:r>
            <a:r>
              <a:rPr lang="ko-KR" altLang="en-US" err="1"/>
              <a:t>comment</a:t>
            </a:r>
            <a:r>
              <a:rPr lang="ko-KR" altLang="en-US"/>
              <a:t>' and </a:t>
            </a:r>
            <a:r>
              <a:rPr lang="ko-KR" altLang="en-US" err="1"/>
              <a:t>table_name</a:t>
            </a:r>
            <a:r>
              <a:rPr lang="ko-KR" altLang="en-US"/>
              <a:t> = 'comment_v2' and </a:t>
            </a:r>
            <a:r>
              <a:rPr lang="ko-KR" altLang="en-US" err="1"/>
              <a:t>column_name</a:t>
            </a:r>
            <a:r>
              <a:rPr lang="ko-KR" altLang="en-US"/>
              <a:t> = '</a:t>
            </a:r>
            <a:r>
              <a:rPr lang="ko-KR" altLang="en-US" err="1"/>
              <a:t>path</a:t>
            </a:r>
            <a:r>
              <a:rPr lang="ko-KR" altLang="en-US"/>
              <a:t>’;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endParaRPr lang="en-US" altLang="ko-KR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/>
              <a:t>comment_v2 </a:t>
            </a:r>
            <a:r>
              <a:rPr lang="ko-KR" altLang="en-US"/>
              <a:t>테이블</a:t>
            </a:r>
            <a:r>
              <a:rPr lang="en-US" altLang="ko-KR"/>
              <a:t> path </a:t>
            </a:r>
            <a:r>
              <a:rPr lang="ko-KR" altLang="en-US"/>
              <a:t>컬럼에 </a:t>
            </a:r>
            <a:r>
              <a:rPr lang="en-US" altLang="ko-KR"/>
              <a:t>collation </a:t>
            </a:r>
            <a:r>
              <a:rPr lang="ko-KR" altLang="en-US"/>
              <a:t>설정이 잘 적용됐는지 확인해보자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952D98-7CB5-4145-9A4C-1A043C58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9790"/>
            <a:ext cx="12192000" cy="16752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58917D-24BB-0649-A112-5799574F25A2}"/>
              </a:ext>
            </a:extLst>
          </p:cNvPr>
          <p:cNvSpPr/>
          <p:nvPr/>
        </p:nvSpPr>
        <p:spPr>
          <a:xfrm flipH="1">
            <a:off x="2990487" y="4928347"/>
            <a:ext cx="1357225" cy="264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9865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그렇다면</a:t>
            </a:r>
            <a:r>
              <a:rPr kumimoji="1" lang="en-US" altLang="ko-KR"/>
              <a:t>, path</a:t>
            </a:r>
            <a:r>
              <a:rPr kumimoji="1" lang="ko-KR" altLang="en-US"/>
              <a:t>는 어떻게 생성할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생성 규칙이 복잡하기 때문에 구현 방법을 살펴본다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그림으로 상세히 살펴보자</a:t>
            </a:r>
            <a:r>
              <a:rPr kumimoji="1" lang="en-US" altLang="ko-KR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EC3FF0-6FE2-1446-A393-77E1EF79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1524828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위 그림과 같이 </a:t>
            </a:r>
            <a:r>
              <a:rPr kumimoji="1" lang="en-US" altLang="ko-KR"/>
              <a:t>00a0z </a:t>
            </a:r>
            <a:r>
              <a:rPr kumimoji="1" lang="ko-KR" altLang="en-US"/>
              <a:t>하위에 댓글들이 생성되어 있다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0867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00a0z</a:t>
            </a:r>
            <a:r>
              <a:rPr kumimoji="1" lang="ko-KR" altLang="en-US"/>
              <a:t> 댓글의 하위로 신규 댓글 작성 요청이 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신규 댓글의 </a:t>
            </a:r>
            <a:r>
              <a:rPr kumimoji="1" lang="en-US" altLang="ko-KR"/>
              <a:t>path</a:t>
            </a:r>
            <a:r>
              <a:rPr kumimoji="1" lang="ko-KR" altLang="en-US" err="1"/>
              <a:t>를</a:t>
            </a:r>
            <a:r>
              <a:rPr kumimoji="1" lang="ko-KR" altLang="en-US"/>
              <a:t> 결정해야 한다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447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00a0z</a:t>
            </a:r>
            <a:r>
              <a:rPr kumimoji="1" lang="ko-KR" altLang="en-US"/>
              <a:t>의 하위 댓글 중에서 가장 큰 </a:t>
            </a:r>
            <a:r>
              <a:rPr kumimoji="1" lang="en-US" altLang="ko-KR"/>
              <a:t>path(</a:t>
            </a:r>
            <a:r>
              <a:rPr kumimoji="1" lang="en-US" altLang="ko-KR" err="1"/>
              <a:t>childrenTopPath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00a0z 00002</a:t>
            </a:r>
            <a:r>
              <a:rPr kumimoji="1" lang="ko-KR" altLang="en-US" err="1"/>
              <a:t>를</a:t>
            </a:r>
            <a:r>
              <a:rPr kumimoji="1" lang="ko-KR" altLang="en-US"/>
              <a:t> 찾고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여기에 </a:t>
            </a:r>
            <a:r>
              <a:rPr kumimoji="1" lang="en-US" altLang="ko-KR"/>
              <a:t>1</a:t>
            </a:r>
            <a:r>
              <a:rPr kumimoji="1" lang="ko-KR" altLang="en-US"/>
              <a:t>을 더한 문자열이 신규 댓글의 </a:t>
            </a:r>
            <a:r>
              <a:rPr kumimoji="1" lang="en-US" altLang="ko-KR"/>
              <a:t>path</a:t>
            </a:r>
            <a:r>
              <a:rPr kumimoji="1" lang="ko-KR" altLang="en-US"/>
              <a:t>가 된다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008DD0-0C30-034A-99B3-FAB712819C09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291651D8-8F67-6B40-90C1-5926D7CB2285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72099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childrenTopPath</a:t>
            </a:r>
            <a:r>
              <a:rPr kumimoji="1" lang="en-US" altLang="ko-KR"/>
              <a:t>(00a0z 00002)</a:t>
            </a:r>
            <a:r>
              <a:rPr kumimoji="1" lang="ko-KR" altLang="en-US"/>
              <a:t>는 어떻게 찾을 수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각 댓글의 모든 자손 댓글은 </a:t>
            </a:r>
            <a:r>
              <a:rPr kumimoji="1" lang="en-US" altLang="ko-KR"/>
              <a:t>prefix</a:t>
            </a:r>
            <a:r>
              <a:rPr kumimoji="1" lang="ko-KR" altLang="en-US"/>
              <a:t>가 상위 댓글의 </a:t>
            </a:r>
            <a:r>
              <a:rPr kumimoji="1" lang="en-US" altLang="ko-KR"/>
              <a:t>path(</a:t>
            </a:r>
            <a:r>
              <a:rPr kumimoji="1" lang="en-US" altLang="ko-KR" err="1"/>
              <a:t>parentPath</a:t>
            </a:r>
            <a:r>
              <a:rPr kumimoji="1" lang="en-US" altLang="ko-KR"/>
              <a:t>)</a:t>
            </a:r>
            <a:r>
              <a:rPr kumimoji="1" lang="ko-KR" altLang="en-US"/>
              <a:t>로 시작한다는 특성을 이용해볼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00a0z</a:t>
            </a:r>
            <a:r>
              <a:rPr kumimoji="1" lang="ko-KR" altLang="en-US"/>
              <a:t>의 모든 자손 댓글은 </a:t>
            </a:r>
            <a:r>
              <a:rPr kumimoji="1" lang="en-US" altLang="ko-KR"/>
              <a:t>prefix</a:t>
            </a:r>
            <a:r>
              <a:rPr kumimoji="1" lang="ko-KR" altLang="en-US"/>
              <a:t>가 </a:t>
            </a:r>
            <a:r>
              <a:rPr kumimoji="1" lang="en-US" altLang="ko-KR"/>
              <a:t>00a0z</a:t>
            </a:r>
            <a:r>
              <a:rPr kumimoji="1" lang="ko-KR" altLang="en-US"/>
              <a:t>로 시작한다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436F4C-F857-9146-8CC4-3D2770C98934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1768CFE3-437B-4C46-87D8-BF7237598282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EBA6B-F840-EF43-8AB7-1D25C95EFE09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4987C9C9-08C1-E145-AB51-FF077C896E48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90673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00a0z</a:t>
            </a:r>
            <a:r>
              <a:rPr kumimoji="1" lang="ko-KR" altLang="en-US"/>
              <a:t>의 </a:t>
            </a:r>
            <a:r>
              <a:rPr kumimoji="1" lang="en-US" altLang="ko-KR"/>
              <a:t>prefix(</a:t>
            </a:r>
            <a:r>
              <a:rPr kumimoji="1" lang="en-US" altLang="ko-KR" err="1"/>
              <a:t>parentPath</a:t>
            </a:r>
            <a:r>
              <a:rPr kumimoji="1" lang="en-US" altLang="ko-KR"/>
              <a:t>)</a:t>
            </a:r>
            <a:r>
              <a:rPr kumimoji="1" lang="ko-KR" altLang="en-US" err="1"/>
              <a:t>를</a:t>
            </a:r>
            <a:r>
              <a:rPr kumimoji="1" lang="ko-KR" altLang="en-US"/>
              <a:t> 가지는 모든 자손 댓글에서</a:t>
            </a:r>
            <a:r>
              <a:rPr kumimoji="1" lang="en-US" altLang="ko-KR"/>
              <a:t>,</a:t>
            </a:r>
            <a:r>
              <a:rPr kumimoji="1" lang="ko-KR" altLang="en-US"/>
              <a:t> 가장 큰 </a:t>
            </a:r>
            <a:r>
              <a:rPr kumimoji="1" lang="en-US" altLang="ko-KR"/>
              <a:t>path(</a:t>
            </a:r>
            <a:r>
              <a:rPr kumimoji="1" lang="en-US" altLang="ko-KR" err="1"/>
              <a:t>descendantsTopPath</a:t>
            </a:r>
            <a:r>
              <a:rPr kumimoji="1" lang="en-US" altLang="ko-KR"/>
              <a:t>)</a:t>
            </a:r>
            <a:r>
              <a:rPr kumimoji="1" lang="ko-KR" altLang="en-US" err="1"/>
              <a:t>를</a:t>
            </a:r>
            <a:r>
              <a:rPr kumimoji="1" lang="ko-KR" altLang="en-US"/>
              <a:t> 찾아보자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descendantsTopPath</a:t>
            </a:r>
            <a:r>
              <a:rPr kumimoji="1" lang="ko-KR" altLang="en-US"/>
              <a:t>는 신규 댓글의 </a:t>
            </a:r>
            <a:r>
              <a:rPr kumimoji="1" lang="en-US" altLang="ko-KR"/>
              <a:t>depth</a:t>
            </a:r>
            <a:r>
              <a:rPr kumimoji="1" lang="ko-KR" altLang="en-US"/>
              <a:t>와 다를 수 있지만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 err="1"/>
              <a:t>childrenTopPath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b="1"/>
              <a:t>포함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9E792-34E2-624C-A54D-5EC70C02B6BF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4003BEA-E544-9E44-AAA2-AD00DCED503B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F29FC-7D04-D241-B69C-C04DED164CF1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512F22-794E-F347-998D-2354E91601CA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A56F1-EE78-9445-BEAB-2E7260030EDA}"/>
              </a:ext>
            </a:extLst>
          </p:cNvPr>
          <p:cNvSpPr txBox="1"/>
          <p:nvPr/>
        </p:nvSpPr>
        <p:spPr>
          <a:xfrm>
            <a:off x="9722764" y="4010480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descendantsTopPath</a:t>
            </a:r>
            <a:endParaRPr kumimoji="1" lang="ko-KR" altLang="en-US"/>
          </a:p>
        </p:txBody>
      </p:sp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F96511A8-9EC4-794A-8200-79AFEEB77E74}"/>
              </a:ext>
            </a:extLst>
          </p:cNvPr>
          <p:cNvSpPr/>
          <p:nvPr/>
        </p:nvSpPr>
        <p:spPr>
          <a:xfrm>
            <a:off x="9240364" y="4074065"/>
            <a:ext cx="482400" cy="2628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750632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descendantsTopPath</a:t>
            </a:r>
            <a:r>
              <a:rPr kumimoji="1" lang="ko-KR" altLang="en-US"/>
              <a:t>에서 </a:t>
            </a:r>
            <a:r>
              <a:rPr kumimoji="1" lang="en-US" altLang="ko-KR"/>
              <a:t>(</a:t>
            </a:r>
            <a:r>
              <a:rPr kumimoji="1" lang="ko-KR" altLang="en-US"/>
              <a:t>신규 댓글의 </a:t>
            </a:r>
            <a:r>
              <a:rPr kumimoji="1" lang="en-US" altLang="ko-KR"/>
              <a:t>depth * 5)</a:t>
            </a:r>
            <a:r>
              <a:rPr kumimoji="1" lang="ko-KR" altLang="en-US"/>
              <a:t>까지만 남기고 잘라내는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00a0z 00002 00000</a:t>
            </a:r>
            <a:r>
              <a:rPr kumimoji="1" lang="ko-KR" altLang="en-US"/>
              <a:t>에서 </a:t>
            </a:r>
            <a:r>
              <a:rPr kumimoji="1" lang="en-US" altLang="ko-KR"/>
              <a:t>(</a:t>
            </a:r>
            <a:r>
              <a:rPr kumimoji="1" lang="ko-KR" altLang="en-US"/>
              <a:t>신규 댓글의 </a:t>
            </a:r>
            <a:r>
              <a:rPr kumimoji="1" lang="en-US" altLang="ko-KR"/>
              <a:t>depth 2) </a:t>
            </a:r>
            <a:r>
              <a:rPr kumimoji="1" lang="ko-KR" altLang="en-US"/>
              <a:t>*</a:t>
            </a:r>
            <a:r>
              <a:rPr kumimoji="1" lang="en-US" altLang="ko-KR"/>
              <a:t> 5</a:t>
            </a:r>
            <a:r>
              <a:rPr kumimoji="1" lang="ko-KR" altLang="en-US"/>
              <a:t>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개의 문자만 남기고 잘라낸다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그러면 </a:t>
            </a:r>
            <a:r>
              <a:rPr kumimoji="1" lang="en-US" altLang="ko-KR" err="1"/>
              <a:t>childrenTopPath</a:t>
            </a:r>
            <a:r>
              <a:rPr kumimoji="1" lang="ko-KR" altLang="en-US"/>
              <a:t>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00a0z 00002</a:t>
            </a:r>
            <a:r>
              <a:rPr kumimoji="1" lang="ko-KR" altLang="en-US" err="1"/>
              <a:t>를</a:t>
            </a:r>
            <a:r>
              <a:rPr kumimoji="1" lang="ko-KR" altLang="en-US"/>
              <a:t> 찾을 수 있다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9E792-34E2-624C-A54D-5EC70C02B6BF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4003BEA-E544-9E44-AAA2-AD00DCED503B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F29FC-7D04-D241-B69C-C04DED164CF1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512F22-794E-F347-998D-2354E91601CA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A56F1-EE78-9445-BEAB-2E7260030EDA}"/>
              </a:ext>
            </a:extLst>
          </p:cNvPr>
          <p:cNvSpPr txBox="1"/>
          <p:nvPr/>
        </p:nvSpPr>
        <p:spPr>
          <a:xfrm>
            <a:off x="9722764" y="4010480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descendantsTopPath</a:t>
            </a:r>
            <a:endParaRPr kumimoji="1" lang="ko-KR" altLang="en-US"/>
          </a:p>
        </p:txBody>
      </p:sp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F96511A8-9EC4-794A-8200-79AFEEB77E74}"/>
              </a:ext>
            </a:extLst>
          </p:cNvPr>
          <p:cNvSpPr/>
          <p:nvPr/>
        </p:nvSpPr>
        <p:spPr>
          <a:xfrm>
            <a:off x="9240364" y="4074065"/>
            <a:ext cx="482400" cy="2628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73242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descendantsTopPath</a:t>
            </a:r>
            <a:r>
              <a:rPr kumimoji="1" lang="ko-KR" altLang="en-US"/>
              <a:t>만 빠르게 잘 찾아내면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 err="1"/>
              <a:t>childrenTopPath</a:t>
            </a:r>
            <a:r>
              <a:rPr kumimoji="1" lang="ko-KR" altLang="en-US"/>
              <a:t>는 애플리케이션 </a:t>
            </a:r>
            <a:r>
              <a:rPr kumimoji="1" lang="ko-KR" altLang="en-US" err="1"/>
              <a:t>로직으로</a:t>
            </a:r>
            <a:r>
              <a:rPr kumimoji="1" lang="ko-KR" altLang="en-US"/>
              <a:t> 어렵지 않게 구할 수 있을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descendantsTopPath</a:t>
            </a:r>
            <a:r>
              <a:rPr kumimoji="1" lang="ko-KR" altLang="en-US" err="1"/>
              <a:t>를</a:t>
            </a:r>
            <a:r>
              <a:rPr kumimoji="1" lang="ko-KR" altLang="en-US"/>
              <a:t> 데이터베이스에 쿼리하는 방법을 구체적으로 살펴보자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9E792-34E2-624C-A54D-5EC70C02B6BF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4003BEA-E544-9E44-AAA2-AD00DCED503B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F29FC-7D04-D241-B69C-C04DED164CF1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512F22-794E-F347-998D-2354E91601CA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A56F1-EE78-9445-BEAB-2E7260030EDA}"/>
              </a:ext>
            </a:extLst>
          </p:cNvPr>
          <p:cNvSpPr txBox="1"/>
          <p:nvPr/>
        </p:nvSpPr>
        <p:spPr>
          <a:xfrm>
            <a:off x="9722764" y="4010480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descendantsTopPath</a:t>
            </a:r>
            <a:endParaRPr kumimoji="1" lang="ko-KR" altLang="en-US"/>
          </a:p>
        </p:txBody>
      </p:sp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F96511A8-9EC4-794A-8200-79AFEEB77E74}"/>
              </a:ext>
            </a:extLst>
          </p:cNvPr>
          <p:cNvSpPr/>
          <p:nvPr/>
        </p:nvSpPr>
        <p:spPr>
          <a:xfrm>
            <a:off x="9240364" y="4074065"/>
            <a:ext cx="482400" cy="2628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68704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" altLang="ko-KR" sz="2400"/>
              <a:t>select path from comment_v2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/>
              <a:t>where </a:t>
            </a:r>
            <a:r>
              <a:rPr kumimoji="1" lang="en" altLang="ko-KR" err="1"/>
              <a:t>article_id</a:t>
            </a:r>
            <a:r>
              <a:rPr kumimoji="1" lang="en" altLang="ko-KR"/>
              <a:t> = </a:t>
            </a:r>
            <a:r>
              <a:rPr kumimoji="1" lang="en-US" altLang="ko-KR"/>
              <a:t>{</a:t>
            </a:r>
            <a:r>
              <a:rPr kumimoji="1" lang="en-US" altLang="ko-KR" err="1"/>
              <a:t>article_id</a:t>
            </a:r>
            <a:r>
              <a:rPr kumimoji="1" lang="en-US" altLang="ko-KR"/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</a:t>
            </a:r>
            <a:r>
              <a:rPr kumimoji="1" lang="en" altLang="ko-KR"/>
              <a:t>and </a:t>
            </a:r>
            <a:r>
              <a:rPr kumimoji="1" lang="en" altLang="ko-KR" b="1"/>
              <a:t>path &gt; {</a:t>
            </a:r>
            <a:r>
              <a:rPr kumimoji="1" lang="en" altLang="ko-KR" b="1" err="1"/>
              <a:t>parentPath</a:t>
            </a:r>
            <a:r>
              <a:rPr kumimoji="1" lang="en" altLang="ko-KR" b="1"/>
              <a:t>}</a:t>
            </a:r>
            <a:r>
              <a:rPr kumimoji="1" lang="ko-KR" altLang="en-US" b="1"/>
              <a:t> </a:t>
            </a:r>
            <a:r>
              <a:rPr kumimoji="1" lang="en-US" altLang="ko-KR" sz="1600"/>
              <a:t>//</a:t>
            </a:r>
            <a:r>
              <a:rPr kumimoji="1" lang="ko-KR" altLang="en-US" sz="1600"/>
              <a:t> </a:t>
            </a:r>
            <a:r>
              <a:rPr kumimoji="1" lang="en-US" altLang="ko-KR" sz="1600"/>
              <a:t>parent</a:t>
            </a:r>
            <a:r>
              <a:rPr kumimoji="1" lang="ko-KR" altLang="en-US" sz="1600"/>
              <a:t> 본인은 미포함 검색 조건</a:t>
            </a:r>
            <a:endParaRPr kumimoji="1" lang="en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/>
              <a:t>	and </a:t>
            </a:r>
            <a:r>
              <a:rPr kumimoji="1" lang="en" altLang="ko-KR" b="1"/>
              <a:t>path like {</a:t>
            </a:r>
            <a:r>
              <a:rPr kumimoji="1" lang="en" altLang="ko-KR" b="1" err="1"/>
              <a:t>parentPath</a:t>
            </a:r>
            <a:r>
              <a:rPr kumimoji="1" lang="en" altLang="ko-KR" b="1"/>
              <a:t>}%</a:t>
            </a:r>
            <a:r>
              <a:rPr kumimoji="1" lang="ko-KR" altLang="en-US" b="1"/>
              <a:t> </a:t>
            </a:r>
            <a:r>
              <a:rPr kumimoji="1" lang="en-US" altLang="ko-KR" sz="1600"/>
              <a:t>//</a:t>
            </a:r>
            <a:r>
              <a:rPr kumimoji="1" lang="ko-KR" altLang="en-US"/>
              <a:t> </a:t>
            </a:r>
            <a:r>
              <a:rPr kumimoji="1" lang="en-US" altLang="ko-KR" sz="1600" err="1"/>
              <a:t>parentPath</a:t>
            </a:r>
            <a:r>
              <a:rPr kumimoji="1" lang="ko-KR" altLang="en-US" sz="1600" err="1"/>
              <a:t>를</a:t>
            </a:r>
            <a:r>
              <a:rPr kumimoji="1" lang="ko-KR" altLang="en-US" sz="1600"/>
              <a:t> </a:t>
            </a:r>
            <a:r>
              <a:rPr kumimoji="1" lang="en-US" altLang="ko-KR" sz="1600"/>
              <a:t>prefix</a:t>
            </a:r>
            <a:r>
              <a:rPr kumimoji="1" lang="ko-KR" altLang="en-US" sz="1600"/>
              <a:t>로 하는 모든 자손 검색 조건</a:t>
            </a:r>
            <a:endParaRPr kumimoji="1" lang="en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 b="1"/>
              <a:t>order by path desc</a:t>
            </a:r>
            <a:r>
              <a:rPr kumimoji="1" lang="ko-KR" altLang="en-US" b="1"/>
              <a:t> </a:t>
            </a:r>
            <a:r>
              <a:rPr kumimoji="1" lang="en" altLang="ko-KR" b="1"/>
              <a:t>limit 1</a:t>
            </a:r>
            <a:r>
              <a:rPr kumimoji="1" lang="en" altLang="ko-KR"/>
              <a:t>;</a:t>
            </a:r>
            <a:r>
              <a:rPr kumimoji="1" lang="ko-KR" altLang="en-US"/>
              <a:t> </a:t>
            </a:r>
            <a:r>
              <a:rPr kumimoji="1" lang="en-US" altLang="ko-KR" sz="1600"/>
              <a:t>//</a:t>
            </a:r>
            <a:r>
              <a:rPr kumimoji="1" lang="ko-KR" altLang="en-US" sz="1600"/>
              <a:t> 조회 결과에서 가장 큰 </a:t>
            </a:r>
            <a:r>
              <a:rPr kumimoji="1" lang="en-US" altLang="ko-KR" sz="1600"/>
              <a:t>path</a:t>
            </a:r>
            <a:endParaRPr kumimoji="1" lang="en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위 쿼리를 이용하여 </a:t>
            </a:r>
            <a:r>
              <a:rPr kumimoji="1" lang="en-US" altLang="ko-KR" err="1"/>
              <a:t>descendantsTopPath</a:t>
            </a:r>
            <a:r>
              <a:rPr kumimoji="1" lang="ko-KR" altLang="en-US" err="1"/>
              <a:t>를</a:t>
            </a:r>
            <a:r>
              <a:rPr kumimoji="1" lang="ko-KR" altLang="en-US"/>
              <a:t> 구할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대규모 데이터에서도 빠르게 잘 동작할까</a:t>
            </a:r>
            <a:r>
              <a:rPr kumimoji="1" lang="en-US" altLang="ko-KR"/>
              <a:t>?</a:t>
            </a:r>
          </a:p>
          <a:p>
            <a:pPr>
              <a:lnSpc>
                <a:spcPct val="120000"/>
              </a:lnSpc>
            </a:pPr>
            <a:endParaRPr kumimoji="1" lang="en" altLang="ko-KR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29E50C4-C29E-6848-9772-8AE1BCEC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349360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Monolithic : </a:t>
            </a:r>
            <a:r>
              <a:rPr kumimoji="1" lang="ko-KR" altLang="en-US"/>
              <a:t>단일의</a:t>
            </a:r>
            <a:r>
              <a:rPr kumimoji="1" lang="en-US" altLang="ko-KR"/>
              <a:t>, </a:t>
            </a:r>
            <a:r>
              <a:rPr kumimoji="1" lang="ko-KR" altLang="en-US"/>
              <a:t>일체형의</a:t>
            </a:r>
            <a:r>
              <a:rPr kumimoji="1" lang="en-US" altLang="ko-KR"/>
              <a:t>, </a:t>
            </a:r>
            <a:r>
              <a:rPr kumimoji="1" lang="ko-KR" altLang="en-US"/>
              <a:t>하나의 덩어리로 된</a:t>
            </a:r>
            <a:r>
              <a:rPr kumimoji="1" lang="en-US" altLang="ko-KR"/>
              <a:t>  </a:t>
            </a:r>
          </a:p>
          <a:p>
            <a:pPr algn="ctr"/>
            <a:r>
              <a:rPr kumimoji="1" lang="en-US" altLang="ko-KR"/>
              <a:t>Monolithic Architecture : </a:t>
            </a:r>
            <a:r>
              <a:rPr kumimoji="1" lang="ko-KR" altLang="en-US"/>
              <a:t>애플리케이션의 모든 기능이 하나로 통합된 아키텍처</a:t>
            </a:r>
            <a:endParaRPr kumimoji="1" lang="en-US" altLang="ko-KR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46BDF9-DF09-E64C-87F9-E3FBF83B79DF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DAD375-54FD-834C-A8FA-60F25EC27D07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FE9A97-E457-FA4E-A071-2E4CA0622917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4F2D0D-7855-A443-AE15-26507BADA23C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E2A2F8-CA6B-A844-8BF7-935EBE4A050C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5F95E8-0792-484C-AE85-8DE8E88271B6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A951C9-48F2-974A-BD71-A6808FA511A0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075A2-1F6D-8342-8C6E-2BEB0821236D}"/>
              </a:ext>
            </a:extLst>
          </p:cNvPr>
          <p:cNvSpPr txBox="1"/>
          <p:nvPr/>
        </p:nvSpPr>
        <p:spPr>
          <a:xfrm>
            <a:off x="5573879" y="3922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90257717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 b="1" err="1"/>
              <a:t>article_id</a:t>
            </a:r>
            <a:r>
              <a:rPr kumimoji="1" lang="en-US" altLang="ko-KR" b="1"/>
              <a:t> </a:t>
            </a:r>
            <a:r>
              <a:rPr kumimoji="1" lang="en-US" altLang="ko-KR" b="1" err="1"/>
              <a:t>asc</a:t>
            </a:r>
            <a:r>
              <a:rPr kumimoji="1" lang="en-US" altLang="ko-KR" b="1"/>
              <a:t>, path </a:t>
            </a:r>
            <a:r>
              <a:rPr kumimoji="1" lang="en-US" altLang="ko-KR" b="1" err="1"/>
              <a:t>asc</a:t>
            </a:r>
            <a:r>
              <a:rPr kumimoji="1" lang="ko-KR" altLang="en-US"/>
              <a:t>로 인덱스를 생성했다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인덱스가 있기 때문에 </a:t>
            </a:r>
            <a:r>
              <a:rPr kumimoji="1" lang="en-US" altLang="ko-KR"/>
              <a:t>where </a:t>
            </a:r>
            <a:r>
              <a:rPr kumimoji="1" lang="ko-KR" altLang="en-US"/>
              <a:t>범위</a:t>
            </a:r>
            <a:r>
              <a:rPr kumimoji="1" lang="en-US" altLang="ko-KR"/>
              <a:t> </a:t>
            </a:r>
            <a:r>
              <a:rPr kumimoji="1" lang="ko-KR" altLang="en-US" err="1"/>
              <a:t>필터링은</a:t>
            </a:r>
            <a:r>
              <a:rPr kumimoji="1" lang="ko-KR" altLang="en-US"/>
              <a:t> 정상적으로 처리될 수 있을 듯하다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그런데 </a:t>
            </a:r>
            <a:r>
              <a:rPr kumimoji="1" lang="en-US" altLang="ko-KR"/>
              <a:t>path</a:t>
            </a:r>
            <a:r>
              <a:rPr kumimoji="1" lang="ko-KR" altLang="en-US"/>
              <a:t>는 오름차순으로 생성되어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가장 큰 </a:t>
            </a:r>
            <a:r>
              <a:rPr kumimoji="1" lang="en-US" altLang="ko-KR"/>
              <a:t>path </a:t>
            </a:r>
            <a:r>
              <a:rPr kumimoji="1" lang="ko-KR" altLang="en-US"/>
              <a:t>찾기 위한 정렬 조건이 </a:t>
            </a:r>
            <a:r>
              <a:rPr kumimoji="1" lang="en-US" altLang="ko-KR"/>
              <a:t>path desc limit 1 </a:t>
            </a:r>
            <a:r>
              <a:rPr kumimoji="1" lang="ko-KR" altLang="en-US"/>
              <a:t>때문에</a:t>
            </a:r>
            <a:r>
              <a:rPr kumimoji="1" lang="en-US" altLang="ko-KR"/>
              <a:t>, </a:t>
            </a:r>
            <a:r>
              <a:rPr kumimoji="1" lang="ko-KR" altLang="en-US"/>
              <a:t>조회 시점에 내림차순 정렬을 하는 건 아닐지 염려해볼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explain </a:t>
            </a:r>
            <a:r>
              <a:rPr kumimoji="1" lang="ko-KR" altLang="en-US"/>
              <a:t>명령어로 </a:t>
            </a:r>
            <a:r>
              <a:rPr kumimoji="1" lang="en-US" altLang="ko-KR"/>
              <a:t>Query Plan</a:t>
            </a:r>
            <a:r>
              <a:rPr kumimoji="1" lang="ko-KR" altLang="en-US"/>
              <a:t>을 살펴보자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" altLang="ko-KR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29E50C4-C29E-6848-9772-8AE1BCEC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40609072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391503-6AFA-1D40-B736-5F108CAC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814"/>
            <a:ext cx="12192000" cy="444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04611-7DEA-144F-8D63-61B6A9A2AB97}"/>
              </a:ext>
            </a:extLst>
          </p:cNvPr>
          <p:cNvSpPr txBox="1"/>
          <p:nvPr/>
        </p:nvSpPr>
        <p:spPr>
          <a:xfrm>
            <a:off x="-10160" y="550467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우려 사항과 다르게 </a:t>
            </a:r>
            <a:r>
              <a:rPr kumimoji="1" lang="en-US" altLang="ko-KR" err="1"/>
              <a:t>idx_article_id_path</a:t>
            </a:r>
            <a:r>
              <a:rPr kumimoji="1" lang="en-US" altLang="ko-KR"/>
              <a:t> </a:t>
            </a:r>
            <a:r>
              <a:rPr kumimoji="1" lang="ko-KR" altLang="en-US"/>
              <a:t>인덱스가 사용된 것을 확인할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인덱스가 데이터를 포함하므로 </a:t>
            </a:r>
            <a:r>
              <a:rPr kumimoji="1" lang="en-US" altLang="ko-KR"/>
              <a:t>Extras=Using index</a:t>
            </a:r>
            <a:r>
              <a:rPr kumimoji="1" lang="ko-KR" altLang="en-US" err="1"/>
              <a:t>를</a:t>
            </a:r>
            <a:r>
              <a:rPr kumimoji="1" lang="ko-KR" altLang="en-US"/>
              <a:t> 통해 커버링 인덱스로 동작했음을 알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그리고 </a:t>
            </a:r>
            <a:r>
              <a:rPr kumimoji="1" lang="en-US" altLang="ko-KR"/>
              <a:t>Backward index scan</a:t>
            </a:r>
            <a:r>
              <a:rPr kumimoji="1" lang="ko-KR" altLang="en-US" err="1"/>
              <a:t>이란게</a:t>
            </a:r>
            <a:r>
              <a:rPr kumimoji="1" lang="ko-KR" altLang="en-US"/>
              <a:t> 적혀있다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path</a:t>
            </a:r>
            <a:r>
              <a:rPr kumimoji="1" lang="ko-KR" altLang="en-US"/>
              <a:t>에는 오름차순 인덱스가 생성되어 있는데</a:t>
            </a:r>
            <a:r>
              <a:rPr kumimoji="1" lang="en-US" altLang="ko-KR"/>
              <a:t>, </a:t>
            </a:r>
            <a:r>
              <a:rPr kumimoji="1" lang="ko-KR" altLang="en-US"/>
              <a:t>어떻게 내림차순 정렬 상태의 </a:t>
            </a:r>
            <a:r>
              <a:rPr kumimoji="1" lang="en-US" altLang="ko-KR"/>
              <a:t>limit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개를 가져올 수 있었을까</a:t>
            </a:r>
            <a:r>
              <a:rPr kumimoji="1" lang="en-US" altLang="ko-KR"/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BD08B-3655-354F-BC19-F2F367AE3E32}"/>
              </a:ext>
            </a:extLst>
          </p:cNvPr>
          <p:cNvSpPr/>
          <p:nvPr/>
        </p:nvSpPr>
        <p:spPr>
          <a:xfrm flipH="1">
            <a:off x="4475158" y="4302244"/>
            <a:ext cx="5783266" cy="316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8F2B42-3289-A841-8351-DBED49D7C0DC}"/>
              </a:ext>
            </a:extLst>
          </p:cNvPr>
          <p:cNvSpPr/>
          <p:nvPr/>
        </p:nvSpPr>
        <p:spPr>
          <a:xfrm flipH="1">
            <a:off x="6827834" y="3982571"/>
            <a:ext cx="2411416" cy="316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2313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Backward index scan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인덱스를 역순으로 스캔하는 것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인덱스 트리 </a:t>
            </a:r>
            <a:r>
              <a:rPr kumimoji="1" lang="en-US" altLang="ko-KR"/>
              <a:t>leaf node</a:t>
            </a:r>
            <a:r>
              <a:rPr kumimoji="1" lang="ko-KR" altLang="en-US"/>
              <a:t> 간에 연결된 양방향 포인터를 활용한다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5079243-4BD8-6148-B098-F960C41F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383169508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610F40-FACC-9F4E-8538-5DDCCC8FA437}"/>
              </a:ext>
            </a:extLst>
          </p:cNvPr>
          <p:cNvCxnSpPr>
            <a:cxnSpLocks/>
          </p:cNvCxnSpPr>
          <p:nvPr/>
        </p:nvCxnSpPr>
        <p:spPr>
          <a:xfrm>
            <a:off x="2384768" y="3040841"/>
            <a:ext cx="74233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35079243-4BD8-6148-B098-F960C41F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D6D14D37-4156-4C4A-81D8-9983E9A479C7}"/>
              </a:ext>
            </a:extLst>
          </p:cNvPr>
          <p:cNvCxnSpPr>
            <a:cxnSpLocks/>
          </p:cNvCxnSpPr>
          <p:nvPr/>
        </p:nvCxnSpPr>
        <p:spPr>
          <a:xfrm flipV="1">
            <a:off x="2384768" y="2912417"/>
            <a:ext cx="0" cy="33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DC574-D64E-B541-A568-C984424698EA}"/>
              </a:ext>
            </a:extLst>
          </p:cNvPr>
          <p:cNvSpPr txBox="1"/>
          <p:nvPr/>
        </p:nvSpPr>
        <p:spPr>
          <a:xfrm>
            <a:off x="3934691" y="2631421"/>
            <a:ext cx="413260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dirty="0">
                <a:ea typeface="맑은 고딕"/>
              </a:rPr>
              <a:t>path &gt; ‘00a0z’ and path like ’00a0z%’</a:t>
            </a:r>
            <a:endParaRPr kumimoji="1" lang="ko-KR" altLang="en-US" dirty="0">
              <a:ea typeface="맑은 고딕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C72AE89-830B-1E40-B4CD-8D424A60C525}"/>
              </a:ext>
            </a:extLst>
          </p:cNvPr>
          <p:cNvCxnSpPr>
            <a:cxnSpLocks/>
          </p:cNvCxnSpPr>
          <p:nvPr/>
        </p:nvCxnSpPr>
        <p:spPr>
          <a:xfrm flipV="1">
            <a:off x="9808081" y="2899542"/>
            <a:ext cx="0" cy="33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FF51E8-D9DB-B94C-B509-65C2C23F4C0B}"/>
              </a:ext>
            </a:extLst>
          </p:cNvPr>
          <p:cNvSpPr txBox="1"/>
          <p:nvPr/>
        </p:nvSpPr>
        <p:spPr>
          <a:xfrm>
            <a:off x="0" y="5149077"/>
            <a:ext cx="12192000" cy="7243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2" algn="ctr">
              <a:lnSpc>
                <a:spcPct val="120000"/>
              </a:lnSpc>
            </a:pPr>
            <a:r>
              <a:rPr kumimoji="1" lang="en-US" altLang="ko-KR" dirty="0">
                <a:ea typeface="맑은 고딕"/>
              </a:rPr>
              <a:t>path &gt; ‘00a0z’ and path like ’00a0z%’</a:t>
            </a:r>
            <a:r>
              <a:rPr kumimoji="1" lang="ko-KR" altLang="en-US" dirty="0">
                <a:ea typeface="맑은 고딕"/>
              </a:rPr>
              <a:t> 조건에 의해</a:t>
            </a:r>
            <a:r>
              <a:rPr kumimoji="1" lang="en-US" altLang="ko-KR" dirty="0">
                <a:ea typeface="맑은 고딕"/>
              </a:rPr>
              <a:t>,</a:t>
            </a:r>
          </a:p>
          <a:p>
            <a:pPr lvl="2" algn="ctr"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위 기준점 사이의 범위에 대해서 쿼리가 수행된다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66827B8-CF61-5549-98F9-C5C31136A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29699"/>
              </p:ext>
            </p:extLst>
          </p:nvPr>
        </p:nvGraphicFramePr>
        <p:xfrm>
          <a:off x="511026" y="3323005"/>
          <a:ext cx="111699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658">
                  <a:extLst>
                    <a:ext uri="{9D8B030D-6E8A-4147-A177-3AD203B41FA5}">
                      <a16:colId xmlns:a16="http://schemas.microsoft.com/office/drawing/2014/main" val="495300614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2405068681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3230154234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1961581904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512059737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287543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00002 00000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00a10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31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21654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610F40-FACC-9F4E-8538-5DDCCC8FA437}"/>
              </a:ext>
            </a:extLst>
          </p:cNvPr>
          <p:cNvCxnSpPr>
            <a:cxnSpLocks/>
          </p:cNvCxnSpPr>
          <p:nvPr/>
        </p:nvCxnSpPr>
        <p:spPr>
          <a:xfrm>
            <a:off x="2384768" y="3040841"/>
            <a:ext cx="74233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35079243-4BD8-6148-B098-F960C41F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D6D14D37-4156-4C4A-81D8-9983E9A479C7}"/>
              </a:ext>
            </a:extLst>
          </p:cNvPr>
          <p:cNvCxnSpPr>
            <a:cxnSpLocks/>
          </p:cNvCxnSpPr>
          <p:nvPr/>
        </p:nvCxnSpPr>
        <p:spPr>
          <a:xfrm flipV="1">
            <a:off x="2384768" y="2912417"/>
            <a:ext cx="0" cy="33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DC574-D64E-B541-A568-C984424698EA}"/>
              </a:ext>
            </a:extLst>
          </p:cNvPr>
          <p:cNvSpPr txBox="1"/>
          <p:nvPr/>
        </p:nvSpPr>
        <p:spPr>
          <a:xfrm>
            <a:off x="3934691" y="2631421"/>
            <a:ext cx="413260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dirty="0">
                <a:ea typeface="맑은 고딕"/>
              </a:rPr>
              <a:t>path &gt; ‘00a0z’ and path like ’00a0z%’</a:t>
            </a:r>
            <a:endParaRPr kumimoji="1" lang="ko-KR" altLang="en-US" dirty="0">
              <a:ea typeface="맑은 고딕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C72AE89-830B-1E40-B4CD-8D424A60C525}"/>
              </a:ext>
            </a:extLst>
          </p:cNvPr>
          <p:cNvCxnSpPr>
            <a:cxnSpLocks/>
          </p:cNvCxnSpPr>
          <p:nvPr/>
        </p:nvCxnSpPr>
        <p:spPr>
          <a:xfrm flipV="1">
            <a:off x="9808081" y="2899542"/>
            <a:ext cx="0" cy="33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FF51E8-D9DB-B94C-B509-65C2C23F4C0B}"/>
              </a:ext>
            </a:extLst>
          </p:cNvPr>
          <p:cNvSpPr txBox="1"/>
          <p:nvPr/>
        </p:nvSpPr>
        <p:spPr>
          <a:xfrm>
            <a:off x="0" y="5149077"/>
            <a:ext cx="12192000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>
              <a:lnSpc>
                <a:spcPct val="120000"/>
              </a:lnSpc>
            </a:pPr>
            <a:r>
              <a:rPr kumimoji="1" lang="ko-KR" altLang="en-US"/>
              <a:t>정렬 상태를 가지고 있으므로</a:t>
            </a:r>
            <a:r>
              <a:rPr kumimoji="1" lang="en-US" altLang="ko-KR"/>
              <a:t>,</a:t>
            </a:r>
            <a:r>
              <a:rPr kumimoji="1" lang="ko-KR" altLang="en-US"/>
              <a:t> 끝 기준점 또한 인덱스 트리에서 로그 시간에 찾을 수 있다</a:t>
            </a:r>
            <a:r>
              <a:rPr kumimoji="1" lang="en-US" altLang="ko-KR"/>
              <a:t>.</a:t>
            </a:r>
          </a:p>
          <a:p>
            <a:pPr lvl="2" algn="ctr">
              <a:lnSpc>
                <a:spcPct val="120000"/>
              </a:lnSpc>
            </a:pPr>
            <a:r>
              <a:rPr kumimoji="1" lang="en-US" altLang="ko-KR"/>
              <a:t>path </a:t>
            </a:r>
            <a:r>
              <a:rPr kumimoji="1" lang="ko-KR" altLang="en-US"/>
              <a:t>내림차순에서 </a:t>
            </a:r>
            <a:r>
              <a:rPr kumimoji="1" lang="en-US" altLang="ko-KR"/>
              <a:t>limit 1</a:t>
            </a:r>
            <a:r>
              <a:rPr kumimoji="1" lang="ko-KR" altLang="en-US"/>
              <a:t>개만 찾으면 되므로</a:t>
            </a:r>
            <a:r>
              <a:rPr kumimoji="1" lang="en-US" altLang="ko-KR"/>
              <a:t>, </a:t>
            </a:r>
            <a:r>
              <a:rPr kumimoji="1" lang="ko-KR" altLang="en-US"/>
              <a:t>역순으로 스캔을 시작한다</a:t>
            </a:r>
            <a:r>
              <a:rPr kumimoji="1" lang="en-US" altLang="ko-KR"/>
              <a:t>.</a:t>
            </a:r>
          </a:p>
          <a:p>
            <a:pPr lvl="2" algn="ctr">
              <a:lnSpc>
                <a:spcPct val="120000"/>
              </a:lnSpc>
            </a:pPr>
            <a:r>
              <a:rPr kumimoji="1" lang="ko-KR" altLang="en-US"/>
              <a:t>결국 </a:t>
            </a:r>
            <a:r>
              <a:rPr kumimoji="1" lang="en-US" altLang="ko-KR" err="1"/>
              <a:t>descendantsTopPath</a:t>
            </a:r>
            <a:r>
              <a:rPr kumimoji="1" lang="ko-KR" altLang="en-US"/>
              <a:t>는 인덱스 덕분에 빠르게 찾아질 수 있다는 것이다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66827B8-CF61-5549-98F9-C5C31136A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29358"/>
              </p:ext>
            </p:extLst>
          </p:nvPr>
        </p:nvGraphicFramePr>
        <p:xfrm>
          <a:off x="511026" y="3323005"/>
          <a:ext cx="111699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658">
                  <a:extLst>
                    <a:ext uri="{9D8B030D-6E8A-4147-A177-3AD203B41FA5}">
                      <a16:colId xmlns:a16="http://schemas.microsoft.com/office/drawing/2014/main" val="495300614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2405068681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3230154234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1961581904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512059737"/>
                    </a:ext>
                  </a:extLst>
                </a:gridCol>
                <a:gridCol w="1861658">
                  <a:extLst>
                    <a:ext uri="{9D8B030D-6E8A-4147-A177-3AD203B41FA5}">
                      <a16:colId xmlns:a16="http://schemas.microsoft.com/office/drawing/2014/main" val="287543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00a0z 00002 00000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00a10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31302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562940-8453-7140-828C-C8AA23477D5E}"/>
              </a:ext>
            </a:extLst>
          </p:cNvPr>
          <p:cNvCxnSpPr>
            <a:cxnSpLocks/>
          </p:cNvCxnSpPr>
          <p:nvPr/>
        </p:nvCxnSpPr>
        <p:spPr>
          <a:xfrm flipH="1" flipV="1">
            <a:off x="9824462" y="3693845"/>
            <a:ext cx="20139" cy="60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311CF-920D-434E-ADD5-808969294AE4}"/>
              </a:ext>
            </a:extLst>
          </p:cNvPr>
          <p:cNvSpPr txBox="1"/>
          <p:nvPr/>
        </p:nvSpPr>
        <p:spPr>
          <a:xfrm>
            <a:off x="8645357" y="4343003"/>
            <a:ext cx="235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backward index scan</a:t>
            </a:r>
          </a:p>
          <a:p>
            <a:pPr algn="ctr"/>
            <a:r>
              <a:rPr kumimoji="1" lang="en-US" altLang="ko-KR"/>
              <a:t>start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58575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childrenTopPath</a:t>
            </a:r>
            <a:r>
              <a:rPr kumimoji="1" lang="ko-KR" altLang="en-US"/>
              <a:t> </a:t>
            </a:r>
            <a:r>
              <a:rPr kumimoji="1" lang="en-US" altLang="ko-KR"/>
              <a:t>=</a:t>
            </a:r>
            <a:r>
              <a:rPr kumimoji="1" lang="ko-KR" altLang="en-US"/>
              <a:t> </a:t>
            </a:r>
            <a:r>
              <a:rPr kumimoji="1" lang="en-US" altLang="ko-KR"/>
              <a:t>00a0z 0002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err="1"/>
              <a:t>구했으므로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여기에 </a:t>
            </a:r>
            <a:r>
              <a:rPr kumimoji="1" lang="en-US" altLang="ko-KR"/>
              <a:t>1</a:t>
            </a:r>
            <a:r>
              <a:rPr kumimoji="1" lang="ko-KR" altLang="en-US"/>
              <a:t>을 더해주면 신규 댓글의 </a:t>
            </a:r>
            <a:r>
              <a:rPr kumimoji="1" lang="en-US" altLang="ko-KR"/>
              <a:t>path</a:t>
            </a:r>
            <a:r>
              <a:rPr kumimoji="1" lang="ko-KR" altLang="en-US"/>
              <a:t>가 만들어진다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9E792-34E2-624C-A54D-5EC70C02B6BF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4003BEA-E544-9E44-AAA2-AD00DCED503B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F29FC-7D04-D241-B69C-C04DED164CF1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512F22-794E-F347-998D-2354E91601CA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A56F1-EE78-9445-BEAB-2E7260030EDA}"/>
              </a:ext>
            </a:extLst>
          </p:cNvPr>
          <p:cNvSpPr txBox="1"/>
          <p:nvPr/>
        </p:nvSpPr>
        <p:spPr>
          <a:xfrm>
            <a:off x="9722764" y="4010480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descendantsTopPath</a:t>
            </a:r>
            <a:endParaRPr kumimoji="1" lang="ko-KR" altLang="en-US"/>
          </a:p>
        </p:txBody>
      </p:sp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F96511A8-9EC4-794A-8200-79AFEEB77E74}"/>
              </a:ext>
            </a:extLst>
          </p:cNvPr>
          <p:cNvSpPr/>
          <p:nvPr/>
        </p:nvSpPr>
        <p:spPr>
          <a:xfrm>
            <a:off x="9240364" y="4074065"/>
            <a:ext cx="482400" cy="2628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97558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상위 댓글의 </a:t>
            </a:r>
            <a:r>
              <a:rPr kumimoji="1" lang="en-US" altLang="ko-KR" err="1">
                <a:ea typeface="맑은 고딕"/>
              </a:rPr>
              <a:t>parentPath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= 00a0z</a:t>
            </a:r>
            <a:r>
              <a:rPr kumimoji="1" lang="ko-KR" altLang="en-US">
                <a:ea typeface="맑은 고딕"/>
              </a:rPr>
              <a:t>는 그대로 상속하고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ko-KR" altLang="en-US">
                <a:ea typeface="맑은 고딕"/>
              </a:rPr>
              <a:t>현재 </a:t>
            </a:r>
            <a:r>
              <a:rPr kumimoji="1" lang="en-US" altLang="ko-KR">
                <a:ea typeface="맑은 고딕"/>
              </a:rPr>
              <a:t>depth</a:t>
            </a:r>
            <a:r>
              <a:rPr kumimoji="1" lang="ko-KR" altLang="en-US">
                <a:ea typeface="맑은 고딕"/>
              </a:rPr>
              <a:t>의 </a:t>
            </a:r>
            <a:r>
              <a:rPr kumimoji="1" lang="en-US" altLang="ko-KR">
                <a:ea typeface="맑은 고딕"/>
              </a:rPr>
              <a:t>path</a:t>
            </a:r>
            <a:r>
              <a:rPr kumimoji="1" lang="ko-KR" altLang="en-US">
                <a:ea typeface="맑은 고딕"/>
              </a:rPr>
              <a:t>에서 독립적인 경로를 만드는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00002 </a:t>
            </a:r>
            <a:r>
              <a:rPr kumimoji="1" lang="ko-KR" altLang="en-US">
                <a:ea typeface="맑은 고딕"/>
              </a:rPr>
              <a:t>다음은 </a:t>
            </a:r>
            <a:r>
              <a:rPr kumimoji="1" lang="en-US" altLang="ko-KR">
                <a:ea typeface="맑은 고딕"/>
              </a:rPr>
              <a:t>00003</a:t>
            </a:r>
            <a:r>
              <a:rPr kumimoji="1" lang="ko-KR" altLang="en-US">
                <a:ea typeface="맑은 고딕"/>
              </a:rPr>
              <a:t>이므로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신규 댓글의 </a:t>
            </a:r>
            <a:r>
              <a:rPr kumimoji="1" lang="en-US" altLang="ko-KR">
                <a:ea typeface="맑은 고딕"/>
              </a:rPr>
              <a:t>path</a:t>
            </a:r>
            <a:r>
              <a:rPr kumimoji="1" lang="ko-KR" altLang="en-US">
                <a:ea typeface="맑은 고딕"/>
              </a:rPr>
              <a:t>는 </a:t>
            </a:r>
            <a:r>
              <a:rPr kumimoji="1" lang="en-US" altLang="ko-KR">
                <a:ea typeface="맑은 고딕"/>
              </a:rPr>
              <a:t>00a0z 00003</a:t>
            </a:r>
            <a:r>
              <a:rPr kumimoji="1" lang="ko-KR" altLang="en-US">
                <a:ea typeface="맑은 고딕"/>
              </a:rPr>
              <a:t>이 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00003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9E792-34E2-624C-A54D-5EC70C02B6BF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4003BEA-E544-9E44-AAA2-AD00DCED503B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F29FC-7D04-D241-B69C-C04DED164CF1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512F22-794E-F347-998D-2354E91601CA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A56F1-EE78-9445-BEAB-2E7260030EDA}"/>
              </a:ext>
            </a:extLst>
          </p:cNvPr>
          <p:cNvSpPr txBox="1"/>
          <p:nvPr/>
        </p:nvSpPr>
        <p:spPr>
          <a:xfrm>
            <a:off x="9722764" y="4010480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descendantsTopPath</a:t>
            </a:r>
            <a:endParaRPr kumimoji="1" lang="ko-KR" altLang="en-US"/>
          </a:p>
        </p:txBody>
      </p:sp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F96511A8-9EC4-794A-8200-79AFEEB77E74}"/>
              </a:ext>
            </a:extLst>
          </p:cNvPr>
          <p:cNvSpPr/>
          <p:nvPr/>
        </p:nvSpPr>
        <p:spPr>
          <a:xfrm>
            <a:off x="9240364" y="4074065"/>
            <a:ext cx="482400" cy="2628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162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FC5D0-5D24-CF4B-9DC4-BD9505008E42}"/>
              </a:ext>
            </a:extLst>
          </p:cNvPr>
          <p:cNvSpPr/>
          <p:nvPr/>
        </p:nvSpPr>
        <p:spPr>
          <a:xfrm>
            <a:off x="5225108" y="281006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00001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6BEB6-CB01-6C45-84B6-167AD0EFC7C5}"/>
              </a:ext>
            </a:extLst>
          </p:cNvPr>
          <p:cNvSpPr/>
          <p:nvPr/>
        </p:nvSpPr>
        <p:spPr>
          <a:xfrm>
            <a:off x="5225108" y="3521812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00002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412D9-EF47-A24A-B4DF-6FF44EDFDB6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78916" y="250593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498D3D-5E92-1949-9408-FD59C3DACB31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078916" y="3217686"/>
            <a:ext cx="0" cy="3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여기서 염두에 두어야할 부분은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우리는 숫자가 아니라 문자열 기반으로 덧셈 연산을 수행해야 한다는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0-9 &lt; A-Z &lt; a-z </a:t>
            </a:r>
            <a:r>
              <a:rPr kumimoji="1" lang="ko-KR" altLang="en-US"/>
              <a:t>대소 관계를 이해하면</a:t>
            </a:r>
            <a:r>
              <a:rPr kumimoji="1" lang="en-US" altLang="ko-KR"/>
              <a:t>, </a:t>
            </a:r>
            <a:r>
              <a:rPr kumimoji="1" lang="ko-KR" altLang="en-US"/>
              <a:t>이러한 덧셈 연산을 코드로 만들어낼 수 있다</a:t>
            </a:r>
            <a:r>
              <a:rPr kumimoji="1" lang="en-US" altLang="ko-KR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502F3-A1F4-B544-922B-DB099D399656}"/>
              </a:ext>
            </a:extLst>
          </p:cNvPr>
          <p:cNvSpPr/>
          <p:nvPr/>
        </p:nvSpPr>
        <p:spPr>
          <a:xfrm>
            <a:off x="7473936" y="3991334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00a0z 00002 00000</a:t>
            </a:r>
            <a:endParaRPr kumimoji="1" lang="ko-KR" altLang="en-US" sz="120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3B143A68-69E6-C44C-8BE5-5B9076D3B1F0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932723" y="3725624"/>
            <a:ext cx="1395021" cy="265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981F8-2883-ED40-B2FF-709D66DFC5CE}"/>
              </a:ext>
            </a:extLst>
          </p:cNvPr>
          <p:cNvSpPr/>
          <p:nvPr/>
        </p:nvSpPr>
        <p:spPr>
          <a:xfrm>
            <a:off x="5225107" y="420774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00003</a:t>
            </a:r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A9DC8D-BFC2-B04A-A020-AE576A91A35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078915" y="3929436"/>
            <a:ext cx="1" cy="27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9E792-34E2-624C-A54D-5EC70C02B6BF}"/>
              </a:ext>
            </a:extLst>
          </p:cNvPr>
          <p:cNvSpPr txBox="1"/>
          <p:nvPr/>
        </p:nvSpPr>
        <p:spPr>
          <a:xfrm>
            <a:off x="2744240" y="3560104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childrenTopPath</a:t>
            </a:r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D4003BEA-E544-9E44-AAA2-AD00DCED503B}"/>
              </a:ext>
            </a:extLst>
          </p:cNvPr>
          <p:cNvSpPr/>
          <p:nvPr/>
        </p:nvSpPr>
        <p:spPr>
          <a:xfrm>
            <a:off x="4631479" y="3611324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CF29FC-7D04-D241-B69C-C04DED164CF1}"/>
              </a:ext>
            </a:extLst>
          </p:cNvPr>
          <p:cNvSpPr txBox="1"/>
          <p:nvPr/>
        </p:nvSpPr>
        <p:spPr>
          <a:xfrm>
            <a:off x="1125994" y="1709930"/>
            <a:ext cx="13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parentPath</a:t>
            </a:r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512F22-794E-F347-998D-2354E91601CA}"/>
              </a:ext>
            </a:extLst>
          </p:cNvPr>
          <p:cNvSpPr/>
          <p:nvPr/>
        </p:nvSpPr>
        <p:spPr>
          <a:xfrm>
            <a:off x="2438648" y="1759900"/>
            <a:ext cx="481067" cy="2641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A56F1-EE78-9445-BEAB-2E7260030EDA}"/>
              </a:ext>
            </a:extLst>
          </p:cNvPr>
          <p:cNvSpPr txBox="1"/>
          <p:nvPr/>
        </p:nvSpPr>
        <p:spPr>
          <a:xfrm>
            <a:off x="9722764" y="4010480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descendantsTopPath</a:t>
            </a:r>
            <a:endParaRPr kumimoji="1" lang="ko-KR" altLang="en-US"/>
          </a:p>
        </p:txBody>
      </p:sp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F96511A8-9EC4-794A-8200-79AFEEB77E74}"/>
              </a:ext>
            </a:extLst>
          </p:cNvPr>
          <p:cNvSpPr/>
          <p:nvPr/>
        </p:nvSpPr>
        <p:spPr>
          <a:xfrm>
            <a:off x="9240364" y="4074065"/>
            <a:ext cx="482400" cy="26280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08575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 b="1"/>
              <a:t>“00000” </a:t>
            </a:r>
            <a:r>
              <a:rPr kumimoji="1" lang="ko-KR" altLang="en-US" b="1" err="1"/>
              <a:t>부터</a:t>
            </a:r>
            <a:r>
              <a:rPr kumimoji="1" lang="ko-KR" altLang="en-US" b="1"/>
              <a:t> </a:t>
            </a:r>
            <a:r>
              <a:rPr kumimoji="1" lang="en-US" altLang="ko-KR" b="1"/>
              <a:t>“</a:t>
            </a:r>
            <a:r>
              <a:rPr kumimoji="1" lang="en-US" altLang="ko-KR" b="1" err="1"/>
              <a:t>zzzzz</a:t>
            </a:r>
            <a:r>
              <a:rPr kumimoji="1" lang="en-US" altLang="ko-KR" b="1"/>
              <a:t>”</a:t>
            </a:r>
            <a:r>
              <a:rPr kumimoji="1" lang="ko-KR" altLang="en-US" b="1"/>
              <a:t>까지 증가하는 문자열의 덧셈</a:t>
            </a:r>
            <a:endParaRPr kumimoji="1" lang="en-US" altLang="ko-KR" b="1"/>
          </a:p>
          <a:p>
            <a:pPr lvl="1">
              <a:lnSpc>
                <a:spcPct val="120000"/>
              </a:lnSpc>
            </a:pPr>
            <a:r>
              <a:rPr kumimoji="1" lang="en-US" altLang="ko-KR"/>
              <a:t>0-9 &lt; A-Z &lt; a-z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“00000”</a:t>
            </a:r>
            <a:r>
              <a:rPr kumimoji="1" lang="ko-KR" altLang="en-US"/>
              <a:t> </a:t>
            </a:r>
            <a:r>
              <a:rPr kumimoji="1" lang="en-US" altLang="ko-KR"/>
              <a:t>-&gt; “00001” -&gt; … -&gt; “AAAA9” -&gt; ”AAAAA” -&gt; … -&gt; “</a:t>
            </a:r>
            <a:r>
              <a:rPr kumimoji="1" lang="en-US" altLang="ko-KR" err="1"/>
              <a:t>zzzzz</a:t>
            </a:r>
            <a:r>
              <a:rPr kumimoji="1" lang="en-US" altLang="ko-KR"/>
              <a:t>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76544E1-FF21-A345-A4C9-8B1386B7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336014904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문자열 덧셈으로 구하기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0</a:t>
            </a:r>
            <a:r>
              <a:rPr kumimoji="1" lang="ko-KR" altLang="en-US" err="1">
                <a:ea typeface="맑은 고딕"/>
              </a:rPr>
              <a:t>부터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z</a:t>
            </a:r>
            <a:r>
              <a:rPr kumimoji="1" lang="ko-KR" altLang="en-US">
                <a:ea typeface="맑은 고딕"/>
              </a:rPr>
              <a:t>까지의 대소 관계를 정의하고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오른쪽 문자부터 다음 문자로 바꿔준다</a:t>
            </a:r>
            <a:r>
              <a:rPr kumimoji="1" lang="en-US" altLang="ko-KR">
                <a:ea typeface="맑은 고딕"/>
              </a:rPr>
              <a:t>. (1</a:t>
            </a:r>
            <a:r>
              <a:rPr kumimoji="1" lang="ko-KR" altLang="en-US">
                <a:ea typeface="맑은 고딕"/>
              </a:rPr>
              <a:t>씩 증가</a:t>
            </a:r>
            <a:r>
              <a:rPr kumimoji="1" lang="en-US" altLang="ko-KR">
                <a:ea typeface="맑은 고딕"/>
              </a:rPr>
              <a:t>)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carry(</a:t>
            </a:r>
            <a:r>
              <a:rPr kumimoji="1" lang="ko-KR" altLang="en-US" err="1">
                <a:ea typeface="맑은 고딕"/>
              </a:rPr>
              <a:t>올림수</a:t>
            </a:r>
            <a:r>
              <a:rPr kumimoji="1" lang="en-US" altLang="ko-KR">
                <a:ea typeface="맑은 고딕"/>
              </a:rPr>
              <a:t>)</a:t>
            </a:r>
            <a:r>
              <a:rPr kumimoji="1" lang="ko-KR" altLang="en-US">
                <a:ea typeface="맑은 고딕"/>
              </a:rPr>
              <a:t>가 없으면</a:t>
            </a:r>
            <a:r>
              <a:rPr kumimoji="1" lang="en-US" altLang="ko-KR">
                <a:ea typeface="맑은 고딕"/>
              </a:rPr>
              <a:t>(=0~y</a:t>
            </a:r>
            <a:r>
              <a:rPr kumimoji="1" lang="ko-KR" altLang="en-US">
                <a:ea typeface="맑은 고딕"/>
              </a:rPr>
              <a:t>가 </a:t>
            </a:r>
            <a:r>
              <a:rPr kumimoji="1" lang="en-US" altLang="ko-KR">
                <a:ea typeface="맑은 고딕"/>
              </a:rPr>
              <a:t>1~z</a:t>
            </a:r>
            <a:r>
              <a:rPr kumimoji="1" lang="ko-KR" altLang="en-US">
                <a:ea typeface="맑은 고딕"/>
              </a:rPr>
              <a:t>로 바뀌면</a:t>
            </a:r>
            <a:r>
              <a:rPr kumimoji="1" lang="en-US" altLang="ko-KR">
                <a:ea typeface="맑은 고딕"/>
              </a:rPr>
              <a:t>),</a:t>
            </a:r>
            <a:r>
              <a:rPr kumimoji="1" lang="ko-KR" altLang="en-US">
                <a:ea typeface="맑은 고딕"/>
              </a:rPr>
              <a:t> 처리 종료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carry(</a:t>
            </a:r>
            <a:r>
              <a:rPr kumimoji="1" lang="ko-KR" altLang="en-US" err="1">
                <a:ea typeface="맑은 고딕"/>
              </a:rPr>
              <a:t>올림수</a:t>
            </a:r>
            <a:r>
              <a:rPr kumimoji="1" lang="en-US" altLang="ko-KR">
                <a:ea typeface="맑은 고딕"/>
              </a:rPr>
              <a:t>)</a:t>
            </a:r>
            <a:r>
              <a:rPr kumimoji="1" lang="ko-KR" altLang="en-US">
                <a:ea typeface="맑은 고딕"/>
              </a:rPr>
              <a:t>가 있으면</a:t>
            </a:r>
            <a:r>
              <a:rPr kumimoji="1" lang="en-US" altLang="ko-KR">
                <a:ea typeface="맑은 고딕"/>
              </a:rPr>
              <a:t>(=z</a:t>
            </a:r>
            <a:r>
              <a:rPr kumimoji="1" lang="ko-KR" altLang="en-US">
                <a:ea typeface="맑은 고딕"/>
              </a:rPr>
              <a:t>가 </a:t>
            </a:r>
            <a:r>
              <a:rPr kumimoji="1" lang="en-US" altLang="ko-KR">
                <a:ea typeface="맑은 고딕"/>
              </a:rPr>
              <a:t>0</a:t>
            </a:r>
            <a:r>
              <a:rPr kumimoji="1" lang="ko-KR" altLang="en-US" err="1">
                <a:ea typeface="맑은 고딕"/>
              </a:rPr>
              <a:t>으로</a:t>
            </a:r>
            <a:r>
              <a:rPr kumimoji="1" lang="ko-KR" altLang="en-US">
                <a:ea typeface="맑은 고딕"/>
              </a:rPr>
              <a:t> 바뀌면</a:t>
            </a:r>
            <a:r>
              <a:rPr kumimoji="1" lang="en-US" altLang="ko-KR">
                <a:ea typeface="맑은 고딕"/>
              </a:rPr>
              <a:t>), </a:t>
            </a:r>
            <a:r>
              <a:rPr kumimoji="1" lang="ko-KR" altLang="en-US">
                <a:ea typeface="맑은 고딕"/>
              </a:rPr>
              <a:t>다음 문자도 처리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이미 </a:t>
            </a:r>
            <a:r>
              <a:rPr kumimoji="1" lang="en-US" altLang="ko-KR">
                <a:ea typeface="맑은 고딕"/>
              </a:rPr>
              <a:t>“</a:t>
            </a:r>
            <a:r>
              <a:rPr kumimoji="1" lang="en-US" altLang="ko-KR" err="1">
                <a:ea typeface="맑은 고딕"/>
              </a:rPr>
              <a:t>zzzzz</a:t>
            </a:r>
            <a:r>
              <a:rPr kumimoji="1" lang="en-US" altLang="ko-KR">
                <a:ea typeface="맑은 고딕"/>
              </a:rPr>
              <a:t>”</a:t>
            </a:r>
            <a:r>
              <a:rPr kumimoji="1" lang="ko-KR" altLang="en-US">
                <a:ea typeface="맑은 고딕"/>
              </a:rPr>
              <a:t>라면 </a:t>
            </a:r>
            <a:r>
              <a:rPr kumimoji="1" lang="en-US" altLang="ko-KR">
                <a:ea typeface="맑은 고딕"/>
              </a:rPr>
              <a:t>overflow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숫자 덧셈으로 구하기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62진수 문자열을 10진수 숫자로 바꿔서 </a:t>
            </a:r>
            <a:r>
              <a:rPr kumimoji="1" lang="en-US" altLang="ko-KR">
                <a:ea typeface="맑은 고딕"/>
              </a:rPr>
              <a:t>+1 </a:t>
            </a:r>
            <a:r>
              <a:rPr kumimoji="1" lang="ko-KR" altLang="en-US">
                <a:ea typeface="맑은 고딕"/>
              </a:rPr>
              <a:t>한 다음에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숫자를 대응하는 문자열로 다시 바꿔준다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우리는 숫자 덧셈으로 구해본다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3732172-238B-2D42-9D66-1E47696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DF22B3-2855-644E-992E-7A0240C7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10" y="2800350"/>
            <a:ext cx="1206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4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위 애플리케이션은 게시판 서비스의 모든 기능을 포함하고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간단한 구조를 가지기 때문에 초기에 쉽고 빠르게 개발할 수 있다</a:t>
            </a:r>
            <a:r>
              <a:rPr kumimoji="1" lang="en-US" altLang="ko-KR"/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46BDF9-DF09-E64C-87F9-E3FBF83B79DF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DAD375-54FD-834C-A8FA-60F25EC27D07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FE9A97-E457-FA4E-A071-2E4CA0622917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4F2D0D-7855-A443-AE15-26507BADA23C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E2A2F8-CA6B-A844-8BF7-935EBE4A050C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5F95E8-0792-484C-AE85-8DE8E88271B6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A951C9-48F2-974A-BD71-A6808FA511A0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075A2-1F6D-8342-8C6E-2BEB0821236D}"/>
              </a:ext>
            </a:extLst>
          </p:cNvPr>
          <p:cNvSpPr txBox="1"/>
          <p:nvPr/>
        </p:nvSpPr>
        <p:spPr>
          <a:xfrm>
            <a:off x="5573879" y="3922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2513712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몇 가지 예외 케이스도 살펴보자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 00a0z</a:t>
            </a:r>
            <a:r>
              <a:rPr kumimoji="1" lang="ko-KR" altLang="en-US"/>
              <a:t>의 하위 댓글이 없어서 최초 생성이라면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245447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err="1">
                <a:ea typeface="맑은 고딕"/>
              </a:rPr>
              <a:t>descendantsTopPath</a:t>
            </a:r>
            <a:r>
              <a:rPr kumimoji="1" lang="ko-KR" altLang="en-US">
                <a:ea typeface="맑은 고딕"/>
              </a:rPr>
              <a:t>가 없으므로</a:t>
            </a:r>
            <a:r>
              <a:rPr kumimoji="1" lang="en-US" altLang="ko-KR">
                <a:ea typeface="맑은 고딕"/>
              </a:rPr>
              <a:t>, 00a0z 00000</a:t>
            </a:r>
            <a:r>
              <a:rPr kumimoji="1" lang="ko-KR" altLang="en-US">
                <a:ea typeface="맑은 고딕"/>
              </a:rPr>
              <a:t>가 신규 댓글의 </a:t>
            </a:r>
            <a:r>
              <a:rPr kumimoji="1" lang="en-US" altLang="ko-KR">
                <a:ea typeface="맑은 고딕"/>
              </a:rPr>
              <a:t>path</a:t>
            </a:r>
            <a:r>
              <a:rPr kumimoji="1" lang="ko-KR" altLang="en-US">
                <a:ea typeface="맑은 고딕"/>
              </a:rPr>
              <a:t>가 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lang="en-US" altLang="ko-KR" err="1">
                <a:ea typeface="맑은 고딕"/>
              </a:rPr>
              <a:t>parentPath</a:t>
            </a:r>
            <a:r>
              <a:rPr lang="en-US" altLang="ko-KR">
                <a:ea typeface="맑은 고딕"/>
              </a:rPr>
              <a:t> + 00000</a:t>
            </a:r>
          </a:p>
        </p:txBody>
      </p:sp>
    </p:spTree>
    <p:extLst>
      <p:ext uri="{BB962C8B-B14F-4D97-AF65-F5344CB8AC3E}">
        <p14:creationId xmlns:p14="http://schemas.microsoft.com/office/powerpoint/2010/main" val="265535356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 </a:t>
            </a:r>
            <a:r>
              <a:rPr kumimoji="1" lang="ko-KR" altLang="en-US"/>
              <a:t>이미 해당 경로에서</a:t>
            </a:r>
            <a:r>
              <a:rPr kumimoji="1" lang="en-US" altLang="ko-KR"/>
              <a:t> </a:t>
            </a:r>
            <a:r>
              <a:rPr kumimoji="1" lang="en-US" altLang="ko-KR" err="1"/>
              <a:t>childrenTopPath</a:t>
            </a:r>
            <a:r>
              <a:rPr kumimoji="1" lang="en-US" altLang="ko-KR"/>
              <a:t> = </a:t>
            </a:r>
            <a:r>
              <a:rPr kumimoji="1" lang="en-US" altLang="ko-KR" err="1"/>
              <a:t>zzzzz</a:t>
            </a:r>
            <a:r>
              <a:rPr kumimoji="1" lang="ko-KR" altLang="en-US"/>
              <a:t>까지 댓글이 생성되어 있다면</a:t>
            </a:r>
            <a:r>
              <a:rPr kumimoji="1" lang="en-US" altLang="ko-KR"/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F545-D900-5E4D-BEAA-493BD9E95E54}"/>
              </a:ext>
            </a:extLst>
          </p:cNvPr>
          <p:cNvSpPr/>
          <p:nvPr/>
        </p:nvSpPr>
        <p:spPr>
          <a:xfrm>
            <a:off x="5225107" y="2709748"/>
            <a:ext cx="1707615" cy="4076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…</a:t>
            </a:r>
            <a:endParaRPr kumimoji="1" lang="ko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961A6FE-E703-5D41-BC14-29C3294C7BA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977010" y="2607842"/>
            <a:ext cx="20381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81D41D-4BE3-8249-BD72-EB8A9F8D7AC7}"/>
              </a:ext>
            </a:extLst>
          </p:cNvPr>
          <p:cNvSpPr/>
          <p:nvPr/>
        </p:nvSpPr>
        <p:spPr>
          <a:xfrm>
            <a:off x="5225106" y="3421888"/>
            <a:ext cx="1707615" cy="4076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</a:t>
            </a:r>
            <a:r>
              <a:rPr kumimoji="1" lang="en-US" altLang="ko-KR" err="1"/>
              <a:t>zzzzz</a:t>
            </a:r>
            <a:endParaRPr kumimoji="1" lang="ko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C2665F1-B45C-9F4A-8076-AE43735E4B27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5926657" y="3269630"/>
            <a:ext cx="30451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753E6F-6670-D24D-865A-754D120FDDE1}"/>
              </a:ext>
            </a:extLst>
          </p:cNvPr>
          <p:cNvSpPr/>
          <p:nvPr/>
        </p:nvSpPr>
        <p:spPr>
          <a:xfrm>
            <a:off x="5225105" y="413402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FF1F6C98-AB5C-6A4F-A782-9D110F8DBD65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5400000">
            <a:off x="5926656" y="3981770"/>
            <a:ext cx="30451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3455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C963FB-67DE-9C47-ADF4-53A9001C0CD1}"/>
              </a:ext>
            </a:extLst>
          </p:cNvPr>
          <p:cNvSpPr/>
          <p:nvPr/>
        </p:nvSpPr>
        <p:spPr>
          <a:xfrm>
            <a:off x="3036425" y="1690688"/>
            <a:ext cx="1707615" cy="407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C5D1F0-745D-AA45-912C-07318A1D6597}"/>
              </a:ext>
            </a:extLst>
          </p:cNvPr>
          <p:cNvSpPr/>
          <p:nvPr/>
        </p:nvSpPr>
        <p:spPr>
          <a:xfrm>
            <a:off x="5225108" y="2098312"/>
            <a:ext cx="1707615" cy="4076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00000</a:t>
            </a:r>
            <a:endParaRPr kumimoji="1" lang="ko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AC3DEE5-C997-2048-9111-0231C755558F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744040" y="1894500"/>
            <a:ext cx="1334876" cy="203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D8E827E-06D6-694C-ADD9-B1CFEAF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15578-A6EF-244E-9BF2-38FE1462E547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값을 표현할 수 있는 범위</a:t>
            </a:r>
            <a:r>
              <a:rPr kumimoji="1" lang="en-US" altLang="ko-KR"/>
              <a:t>(62^5</a:t>
            </a:r>
            <a:r>
              <a:rPr kumimoji="1" lang="ko-KR" altLang="en-US"/>
              <a:t>개</a:t>
            </a:r>
            <a:r>
              <a:rPr kumimoji="1" lang="en-US" altLang="ko-KR"/>
              <a:t>)</a:t>
            </a:r>
            <a:r>
              <a:rPr kumimoji="1" lang="ko-KR" altLang="en-US" err="1"/>
              <a:t>를</a:t>
            </a:r>
            <a:r>
              <a:rPr kumimoji="1" lang="ko-KR" altLang="en-US"/>
              <a:t> 벗어났기 때문에 더 이상 생성될 수 없다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문제는</a:t>
            </a:r>
            <a:r>
              <a:rPr kumimoji="1" lang="en-US" altLang="ko-KR"/>
              <a:t>, </a:t>
            </a:r>
            <a:r>
              <a:rPr kumimoji="1" lang="ko-KR" altLang="en-US"/>
              <a:t>문자의 표현 개수</a:t>
            </a:r>
            <a:r>
              <a:rPr kumimoji="1" lang="en-US" altLang="ko-KR"/>
              <a:t>(0-9,A-Z,a-z)</a:t>
            </a:r>
            <a:r>
              <a:rPr kumimoji="1" lang="ko-KR" altLang="en-US"/>
              <a:t>나 각 </a:t>
            </a:r>
            <a:r>
              <a:rPr kumimoji="1" lang="en-US" altLang="ko-KR"/>
              <a:t>depth </a:t>
            </a:r>
            <a:r>
              <a:rPr kumimoji="1" lang="ko-KR" altLang="en-US"/>
              <a:t>별 문자 개수</a:t>
            </a:r>
            <a:r>
              <a:rPr kumimoji="1" lang="en-US" altLang="ko-KR"/>
              <a:t>(	5</a:t>
            </a:r>
            <a:r>
              <a:rPr kumimoji="1" lang="ko-KR" altLang="en-US"/>
              <a:t>개</a:t>
            </a:r>
            <a:r>
              <a:rPr kumimoji="1" lang="en-US" altLang="ko-KR"/>
              <a:t>)</a:t>
            </a:r>
            <a:r>
              <a:rPr kumimoji="1" lang="ko-KR" altLang="en-US" err="1"/>
              <a:t>를</a:t>
            </a:r>
            <a:r>
              <a:rPr kumimoji="1" lang="ko-KR" altLang="en-US"/>
              <a:t> 늘림으로써 해결해볼 수 있다</a:t>
            </a:r>
            <a:r>
              <a:rPr kumimoji="1"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F545-D900-5E4D-BEAA-493BD9E95E54}"/>
              </a:ext>
            </a:extLst>
          </p:cNvPr>
          <p:cNvSpPr/>
          <p:nvPr/>
        </p:nvSpPr>
        <p:spPr>
          <a:xfrm>
            <a:off x="5225107" y="2709748"/>
            <a:ext cx="1707615" cy="4076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…</a:t>
            </a:r>
            <a:endParaRPr kumimoji="1" lang="ko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961A6FE-E703-5D41-BC14-29C3294C7BA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977010" y="2607842"/>
            <a:ext cx="20381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81D41D-4BE3-8249-BD72-EB8A9F8D7AC7}"/>
              </a:ext>
            </a:extLst>
          </p:cNvPr>
          <p:cNvSpPr/>
          <p:nvPr/>
        </p:nvSpPr>
        <p:spPr>
          <a:xfrm>
            <a:off x="5225106" y="3421888"/>
            <a:ext cx="1707615" cy="4076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00a0z </a:t>
            </a:r>
            <a:r>
              <a:rPr kumimoji="1" lang="en-US" altLang="ko-KR" err="1"/>
              <a:t>zzzzz</a:t>
            </a:r>
            <a:endParaRPr kumimoji="1" lang="ko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C2665F1-B45C-9F4A-8076-AE43735E4B27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5926657" y="3269630"/>
            <a:ext cx="30451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753E6F-6670-D24D-865A-754D120FDDE1}"/>
              </a:ext>
            </a:extLst>
          </p:cNvPr>
          <p:cNvSpPr/>
          <p:nvPr/>
        </p:nvSpPr>
        <p:spPr>
          <a:xfrm>
            <a:off x="5225105" y="4134028"/>
            <a:ext cx="1707615" cy="40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?</a:t>
            </a:r>
            <a:endParaRPr kumimoji="1" lang="ko-KR" altLang="en-US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FF1F6C98-AB5C-6A4F-A782-9D110F8DBD65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rot="5400000">
            <a:off x="5926656" y="3981770"/>
            <a:ext cx="30451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BEBD79C-9866-9643-B393-F44094333222}"/>
              </a:ext>
            </a:extLst>
          </p:cNvPr>
          <p:cNvCxnSpPr>
            <a:cxnSpLocks/>
          </p:cNvCxnSpPr>
          <p:nvPr/>
        </p:nvCxnSpPr>
        <p:spPr>
          <a:xfrm flipH="1">
            <a:off x="5225106" y="4134027"/>
            <a:ext cx="1707614" cy="40566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C026EF6-0161-A245-AB81-D25FFB698317}"/>
              </a:ext>
            </a:extLst>
          </p:cNvPr>
          <p:cNvCxnSpPr>
            <a:cxnSpLocks/>
          </p:cNvCxnSpPr>
          <p:nvPr/>
        </p:nvCxnSpPr>
        <p:spPr>
          <a:xfrm>
            <a:off x="5225104" y="4132065"/>
            <a:ext cx="1707616" cy="40762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4CAEAD-4BA8-2C4A-AB2A-E5BFEF30F76C}"/>
              </a:ext>
            </a:extLst>
          </p:cNvPr>
          <p:cNvSpPr txBox="1"/>
          <p:nvPr/>
        </p:nvSpPr>
        <p:spPr>
          <a:xfrm>
            <a:off x="5538507" y="4577982"/>
            <a:ext cx="10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overflow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04111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</a:t>
            </a:r>
            <a:r>
              <a:rPr kumimoji="1" lang="en-US" altLang="ko-KR" sz="4000"/>
              <a:t> </a:t>
            </a:r>
            <a:r>
              <a:rPr kumimoji="1" lang="ko-KR" altLang="en-US" sz="4000"/>
              <a:t>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</a:t>
            </a:r>
            <a:r>
              <a:rPr kumimoji="1" lang="en-US" altLang="ko-KR" sz="4000"/>
              <a:t>depth - </a:t>
            </a:r>
            <a:r>
              <a:rPr kumimoji="1" lang="ko-KR" altLang="en-US" sz="4000"/>
              <a:t>페이지 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목록 조회</a:t>
            </a:r>
            <a:endParaRPr kumimoji="1" lang="en" altLang="ko-KR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>
                <a:ea typeface="맑은 고딕"/>
              </a:rPr>
              <a:t>select * from (</a:t>
            </a:r>
            <a:endParaRPr lang="en" altLang="ko-KR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select </a:t>
            </a:r>
            <a:r>
              <a:rPr kumimoji="1" lang="en" altLang="ko-KR" sz="2400" err="1">
                <a:ea typeface="맑은 고딕"/>
              </a:rPr>
              <a:t>comment_id</a:t>
            </a:r>
            <a:endParaRPr kumimoji="1"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from comment_v2</a:t>
            </a:r>
            <a:endParaRPr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where </a:t>
            </a:r>
            <a:r>
              <a:rPr kumimoji="1" lang="en" altLang="ko-KR" sz="2400" err="1">
                <a:ea typeface="맑은 고딕"/>
              </a:rPr>
              <a:t>article_id</a:t>
            </a:r>
            <a:r>
              <a:rPr kumimoji="1" lang="en" altLang="ko-KR" sz="2400">
                <a:ea typeface="맑은 고딕"/>
              </a:rPr>
              <a:t> = {</a:t>
            </a:r>
            <a:r>
              <a:rPr kumimoji="1" lang="en" altLang="ko-KR" sz="2400" err="1">
                <a:ea typeface="맑은 고딕"/>
              </a:rPr>
              <a:t>article_id</a:t>
            </a:r>
            <a:r>
              <a:rPr kumimoji="1" lang="en" altLang="ko-KR" sz="2400">
                <a:ea typeface="맑은 고딕"/>
              </a:rPr>
              <a:t>}</a:t>
            </a:r>
            <a:endParaRPr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order by path </a:t>
            </a:r>
            <a:r>
              <a:rPr kumimoji="1" lang="en" altLang="ko-KR" sz="2400" err="1">
                <a:ea typeface="맑은 고딕"/>
              </a:rPr>
              <a:t>asc</a:t>
            </a:r>
            <a:endParaRPr kumimoji="1" lang="en" altLang="ko-KR" sz="2400">
              <a:ea typeface="맑은 고딕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kumimoji="1" lang="en" altLang="ko-KR" sz="2400">
                <a:ea typeface="맑은 고딕"/>
              </a:rPr>
              <a:t>limit {limit} offset {offset}</a:t>
            </a:r>
            <a:endParaRPr lang="en" altLang="ko-KR" sz="2400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" altLang="ko-KR">
                <a:ea typeface="맑은 고딕"/>
              </a:rPr>
              <a:t>) t left join comment_v2 on </a:t>
            </a:r>
            <a:r>
              <a:rPr kumimoji="1" lang="en" altLang="ko-KR" err="1">
                <a:ea typeface="맑은 고딕"/>
              </a:rPr>
              <a:t>t.comment_id</a:t>
            </a:r>
            <a:r>
              <a:rPr kumimoji="1" lang="en" altLang="ko-KR">
                <a:ea typeface="맑은 고딕"/>
              </a:rPr>
              <a:t> = comment_v2.comment_id;</a:t>
            </a:r>
            <a:endParaRPr lang="en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ea typeface="맑은 고딕"/>
              </a:rPr>
              <a:t>카운트 조회</a:t>
            </a:r>
            <a:endParaRPr lang="en-US" altLang="ko-KR">
              <a:ea typeface="맑은 고딕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" altLang="ko-KR">
                <a:ea typeface="맑은 고딕"/>
              </a:rPr>
              <a:t>select count(*) from (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" altLang="ko-KR">
                <a:ea typeface="맑은 고딕"/>
              </a:rPr>
              <a:t>	select </a:t>
            </a:r>
            <a:r>
              <a:rPr lang="en" altLang="ko-KR" err="1">
                <a:ea typeface="맑은 고딕"/>
              </a:rPr>
              <a:t>comment_id</a:t>
            </a:r>
            <a:r>
              <a:rPr lang="en" altLang="ko-KR">
                <a:ea typeface="맑은 고딕"/>
              </a:rPr>
              <a:t> from comment_v2 where </a:t>
            </a:r>
            <a:r>
              <a:rPr lang="en" altLang="ko-KR" err="1">
                <a:ea typeface="맑은 고딕"/>
              </a:rPr>
              <a:t>article_id</a:t>
            </a:r>
            <a:r>
              <a:rPr lang="en" altLang="ko-KR">
                <a:ea typeface="맑은 고딕"/>
              </a:rPr>
              <a:t> = {</a:t>
            </a:r>
            <a:r>
              <a:rPr lang="en" altLang="ko-KR" err="1">
                <a:ea typeface="맑은 고딕"/>
              </a:rPr>
              <a:t>article_id</a:t>
            </a:r>
            <a:r>
              <a:rPr lang="en" altLang="ko-KR">
                <a:ea typeface="맑은 고딕"/>
              </a:rPr>
              <a:t>} limit {limit}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" altLang="ko-KR">
                <a:ea typeface="맑은 고딕"/>
              </a:rPr>
              <a:t>) t;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747895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댓글 목록 조회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무한 </a:t>
            </a:r>
            <a:r>
              <a:rPr kumimoji="1" lang="en-US" altLang="ko-KR" sz="4000"/>
              <a:t>depth - </a:t>
            </a:r>
            <a:r>
              <a:rPr kumimoji="1" lang="ko-KR" altLang="en-US" sz="400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1</a:t>
            </a:r>
            <a:r>
              <a:rPr kumimoji="1" lang="ko-KR" altLang="en-US"/>
              <a:t>번 페이지</a:t>
            </a: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select * from comment_v2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article_id</a:t>
            </a:r>
            <a:r>
              <a:rPr kumimoji="1" lang="en-US" altLang="ko-KR"/>
              <a:t> = {</a:t>
            </a:r>
            <a:r>
              <a:rPr kumimoji="1" lang="en-US" altLang="ko-KR" err="1"/>
              <a:t>article_id</a:t>
            </a:r>
            <a:r>
              <a:rPr kumimoji="1" lang="en-US" altLang="ko-KR"/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" altLang="ko-KR"/>
              <a:t>path </a:t>
            </a:r>
            <a:r>
              <a:rPr kumimoji="1" lang="en" altLang="ko-KR" err="1"/>
              <a:t>asc</a:t>
            </a:r>
            <a:r>
              <a:rPr kumimoji="1" lang="en" altLang="ko-KR"/>
              <a:t> </a:t>
            </a:r>
            <a:r>
              <a:rPr kumimoji="1" lang="en-US" altLang="ko-KR"/>
              <a:t>limit {limit};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2</a:t>
            </a:r>
            <a:r>
              <a:rPr kumimoji="1" lang="ko-KR" altLang="en-US"/>
              <a:t>번 페이지 이상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기준점 </a:t>
            </a:r>
            <a:r>
              <a:rPr kumimoji="1" lang="en-US" altLang="ko-KR"/>
              <a:t>= </a:t>
            </a:r>
            <a:r>
              <a:rPr kumimoji="1" lang="en-US" altLang="ko-KR" err="1"/>
              <a:t>last_path</a:t>
            </a:r>
            <a:endParaRPr kumimoji="1"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select * from comment_v2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where </a:t>
            </a:r>
            <a:r>
              <a:rPr kumimoji="1" lang="en-US" altLang="ko-KR" err="1"/>
              <a:t>article_id</a:t>
            </a:r>
            <a:r>
              <a:rPr kumimoji="1" lang="en-US" altLang="ko-KR"/>
              <a:t> = {</a:t>
            </a:r>
            <a:r>
              <a:rPr kumimoji="1" lang="en-US" altLang="ko-KR" err="1"/>
              <a:t>article_id</a:t>
            </a:r>
            <a:r>
              <a:rPr kumimoji="1" lang="en-US" altLang="ko-KR"/>
              <a:t>} and path &gt; {</a:t>
            </a:r>
            <a:r>
              <a:rPr kumimoji="1" lang="en-US" altLang="ko-KR" err="1"/>
              <a:t>last_path</a:t>
            </a:r>
            <a:r>
              <a:rPr kumimoji="1" lang="en-US" altLang="ko-KR"/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order by </a:t>
            </a:r>
            <a:r>
              <a:rPr kumimoji="1" lang="en" altLang="ko-KR"/>
              <a:t>path </a:t>
            </a:r>
            <a:r>
              <a:rPr kumimoji="1" lang="en" altLang="ko-KR" err="1"/>
              <a:t>asc</a:t>
            </a:r>
            <a:endParaRPr kumimoji="1" lang="en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limit {limit};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36081438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댓글 조회</a:t>
            </a:r>
            <a:r>
              <a:rPr kumimoji="1" lang="en-US" altLang="ko-KR"/>
              <a:t>/</a:t>
            </a:r>
            <a:r>
              <a:rPr kumimoji="1" lang="ko-KR" altLang="en-US"/>
              <a:t>생성</a:t>
            </a:r>
            <a:r>
              <a:rPr kumimoji="1" lang="en-US" altLang="ko-KR"/>
              <a:t>/</a:t>
            </a:r>
            <a:r>
              <a:rPr kumimoji="1" lang="ko-KR" altLang="en-US"/>
              <a:t>삭제</a:t>
            </a:r>
            <a:r>
              <a:rPr kumimoji="1" lang="en-US" altLang="ko-KR"/>
              <a:t>/</a:t>
            </a:r>
            <a:r>
              <a:rPr kumimoji="1" lang="ko-KR" altLang="en-US"/>
              <a:t>목록 조회 </a:t>
            </a:r>
            <a:r>
              <a:rPr kumimoji="1" lang="en-US" altLang="ko-KR"/>
              <a:t>V2 API</a:t>
            </a:r>
            <a:endParaRPr kumimoji="1"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EDF4F92-84D4-2844-8292-5435A863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댓글 목록 조회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무한</a:t>
            </a:r>
            <a:r>
              <a:rPr kumimoji="1" lang="en-US" altLang="ko-KR" sz="4000"/>
              <a:t> depth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41066095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좋아요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사용자는 각 </a:t>
            </a:r>
            <a:r>
              <a:rPr kumimoji="1" lang="ko-KR" altLang="en-US" err="1"/>
              <a:t>게시글에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 좋아요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좋아요 수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03203194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각 사용자는 </a:t>
            </a:r>
            <a:r>
              <a:rPr kumimoji="1" lang="ko-KR" altLang="en-US" err="1"/>
              <a:t>게시글마다</a:t>
            </a:r>
            <a:r>
              <a:rPr kumimoji="1" lang="ko-KR" altLang="en-US"/>
              <a:t> </a:t>
            </a:r>
            <a:r>
              <a:rPr kumimoji="1" lang="ko-KR" altLang="en-US" err="1"/>
              <a:t>좋아요를</a:t>
            </a:r>
            <a:r>
              <a:rPr kumimoji="1" lang="ko-KR" altLang="en-US"/>
              <a:t> 누를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취소도 가능하다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이러한 </a:t>
            </a:r>
            <a:r>
              <a:rPr kumimoji="1" lang="ko-KR" altLang="en-US" err="1"/>
              <a:t>좋아요는</a:t>
            </a:r>
            <a:r>
              <a:rPr kumimoji="1" lang="ko-KR" altLang="en-US"/>
              <a:t> 각 </a:t>
            </a:r>
            <a:r>
              <a:rPr kumimoji="1" lang="ko-KR" altLang="en-US" err="1"/>
              <a:t>게시글마다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회만 수행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1</a:t>
            </a:r>
            <a:r>
              <a:rPr kumimoji="1" lang="ko-KR" altLang="en-US"/>
              <a:t>개의 고유한 데이터만 관리되어야 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991577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우리는 주 데이터베이스로 </a:t>
            </a:r>
            <a:r>
              <a:rPr kumimoji="1" lang="en-US" altLang="ko-KR"/>
              <a:t>MySQL</a:t>
            </a:r>
            <a:r>
              <a:rPr kumimoji="1" lang="ko-KR" altLang="en-US"/>
              <a:t>을 사용하고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유니크 인덱스를 이용하면 이를 손쉽게 구현할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(</a:t>
            </a:r>
            <a:r>
              <a:rPr kumimoji="1" lang="ko-KR" altLang="en-US" err="1"/>
              <a:t>게시글</a:t>
            </a:r>
            <a:r>
              <a:rPr kumimoji="1" lang="en-US" altLang="ko-KR"/>
              <a:t> ID + </a:t>
            </a:r>
            <a:r>
              <a:rPr kumimoji="1" lang="ko-KR" altLang="en-US"/>
              <a:t>사용자 </a:t>
            </a:r>
            <a:r>
              <a:rPr kumimoji="1" lang="en-US" altLang="ko-KR"/>
              <a:t>ID)</a:t>
            </a:r>
            <a:r>
              <a:rPr kumimoji="1" lang="ko-KR" altLang="en-US"/>
              <a:t>로 유니크 인덱스를 만들면 되는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632372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애플리케이션을 </a:t>
            </a:r>
            <a:r>
              <a:rPr kumimoji="1" lang="en-US" altLang="ko-KR"/>
              <a:t>1</a:t>
            </a:r>
            <a:r>
              <a:rPr kumimoji="1" lang="ko-KR" altLang="en-US"/>
              <a:t>대의 서버에 배포하여 서비스하는 상황을 가정해보자</a:t>
            </a:r>
            <a:r>
              <a:rPr kumimoji="1" lang="en-US" altLang="ko-KR"/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46BDF9-DF09-E64C-87F9-E3FBF83B79DF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DAD375-54FD-834C-A8FA-60F25EC27D07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FE9A97-E457-FA4E-A071-2E4CA0622917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4F2D0D-7855-A443-AE15-26507BADA23C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E2A2F8-CA6B-A844-8BF7-935EBE4A050C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5F95E8-0792-484C-AE85-8DE8E88271B6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A951C9-48F2-974A-BD71-A6808FA511A0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075A2-1F6D-8342-8C6E-2BEB0821236D}"/>
              </a:ext>
            </a:extLst>
          </p:cNvPr>
          <p:cNvSpPr txBox="1"/>
          <p:nvPr/>
        </p:nvSpPr>
        <p:spPr>
          <a:xfrm>
            <a:off x="5573879" y="3922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77473663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테이블 설계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2AAD408-2C06-1D40-9FE0-616D72CB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628662"/>
              </p:ext>
            </p:extLst>
          </p:nvPr>
        </p:nvGraphicFramePr>
        <p:xfrm>
          <a:off x="2032000" y="1780627"/>
          <a:ext cx="8127999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article_like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article_like_id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게시글</a:t>
                      </a:r>
                      <a:r>
                        <a:rPr lang="en-US" altLang="ko-KR"/>
                        <a:t> ID(Shard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user_id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사용자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588702-EF49-534A-9EB5-703EB99C1BA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Shard Key</a:t>
            </a:r>
            <a:r>
              <a:rPr kumimoji="1" lang="ko-KR" altLang="en-US"/>
              <a:t> </a:t>
            </a:r>
            <a:r>
              <a:rPr kumimoji="1" lang="en-US" altLang="ko-KR"/>
              <a:t>= </a:t>
            </a:r>
            <a:r>
              <a:rPr kumimoji="1" lang="en-US" altLang="ko-KR" err="1"/>
              <a:t>article_id</a:t>
            </a:r>
            <a:r>
              <a:rPr kumimoji="1" lang="en-US" altLang="ko-KR"/>
              <a:t>(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ID)</a:t>
            </a:r>
          </a:p>
          <a:p>
            <a:pPr algn="ctr"/>
            <a:r>
              <a:rPr kumimoji="1" lang="ko-KR" altLang="en-US"/>
              <a:t>쿼리 패턴에 대한 요구 사항은 없지만</a:t>
            </a:r>
            <a:r>
              <a:rPr kumimoji="1" lang="en-US" altLang="ko-KR"/>
              <a:t>, </a:t>
            </a:r>
            <a:r>
              <a:rPr kumimoji="1" lang="ko-KR" altLang="en-US"/>
              <a:t>적절한 분산의 단위로서 선정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06516377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create table </a:t>
            </a:r>
            <a:r>
              <a:rPr lang="en" altLang="ko-KR" err="1"/>
              <a:t>article_like</a:t>
            </a:r>
            <a:r>
              <a:rPr lang="en" altLang="ko-KR"/>
              <a:t> (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article_like_id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 primary key,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user_id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created_at</a:t>
            </a:r>
            <a:r>
              <a:rPr lang="en" altLang="ko-KR"/>
              <a:t> datetime not null</a:t>
            </a:r>
            <a:br>
              <a:rPr lang="en" altLang="ko-KR"/>
            </a:br>
            <a:r>
              <a:rPr lang="en" altLang="ko-KR"/>
              <a:t>);</a:t>
            </a:r>
            <a:br>
              <a:rPr lang="en" altLang="ko-KR"/>
            </a:br>
            <a:br>
              <a:rPr lang="en" altLang="ko-KR"/>
            </a:br>
            <a:r>
              <a:rPr lang="en" altLang="ko-KR"/>
              <a:t>create unique index </a:t>
            </a:r>
            <a:r>
              <a:rPr lang="en" altLang="ko-KR" err="1"/>
              <a:t>idx_article_id_user_id</a:t>
            </a:r>
            <a:r>
              <a:rPr lang="en" altLang="ko-KR"/>
              <a:t> on </a:t>
            </a:r>
            <a:r>
              <a:rPr lang="en" altLang="ko-KR" err="1"/>
              <a:t>article_like</a:t>
            </a:r>
            <a:r>
              <a:rPr lang="en" altLang="ko-KR"/>
              <a:t>(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</a:t>
            </a:r>
            <a:r>
              <a:rPr lang="en" altLang="ko-KR" err="1"/>
              <a:t>user_id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);</a:t>
            </a:r>
            <a:br>
              <a:rPr lang="en" altLang="ko-KR"/>
            </a:br>
            <a:br>
              <a:rPr lang="en" altLang="ko-KR"/>
            </a:br>
            <a:r>
              <a:rPr lang="en" altLang="ko-KR"/>
              <a:t>service &gt; like &gt; </a:t>
            </a:r>
            <a:r>
              <a:rPr lang="en" altLang="ko-KR" err="1"/>
              <a:t>src</a:t>
            </a:r>
            <a:r>
              <a:rPr lang="en" altLang="ko-KR"/>
              <a:t> &gt; main &gt; resources &gt; </a:t>
            </a:r>
            <a:r>
              <a:rPr lang="en" altLang="ko-KR" err="1"/>
              <a:t>db</a:t>
            </a:r>
            <a:r>
              <a:rPr lang="en" altLang="ko-KR"/>
              <a:t> &gt; </a:t>
            </a:r>
            <a:r>
              <a:rPr lang="en" altLang="ko-KR" err="1"/>
              <a:t>rdb-schema.sql</a:t>
            </a:r>
            <a:endParaRPr lang="en" altLang="ko-KR"/>
          </a:p>
        </p:txBody>
      </p:sp>
    </p:spTree>
    <p:extLst>
      <p:ext uri="{BB962C8B-B14F-4D97-AF65-F5344CB8AC3E}">
        <p14:creationId xmlns:p14="http://schemas.microsoft.com/office/powerpoint/2010/main" val="53428285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AA66-2743-F446-89BA-E17AC372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749550"/>
            <a:ext cx="4241800" cy="135890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7463C9-04F9-0641-9644-4D76886D831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mysql</a:t>
            </a:r>
            <a:r>
              <a:rPr kumimoji="1" lang="en-US" altLang="ko-KR"/>
              <a:t> </a:t>
            </a:r>
            <a:r>
              <a:rPr kumimoji="1" lang="ko-KR" altLang="en-US"/>
              <a:t>컨테이너 접속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article_like</a:t>
            </a:r>
            <a:r>
              <a:rPr kumimoji="1" lang="en-US" altLang="ko-KR"/>
              <a:t> </a:t>
            </a:r>
            <a:r>
              <a:rPr kumimoji="1" lang="ko-KR" altLang="en-US"/>
              <a:t>데이터베이스 생성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create database </a:t>
            </a:r>
            <a:r>
              <a:rPr kumimoji="1" lang="en-US" altLang="ko-KR" err="1"/>
              <a:t>article_like</a:t>
            </a:r>
            <a:r>
              <a:rPr kumimoji="1" lang="en-US" altLang="ko-KR"/>
              <a:t>;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article_like</a:t>
            </a:r>
            <a:r>
              <a:rPr kumimoji="1" lang="en-US" altLang="ko-KR"/>
              <a:t> </a:t>
            </a:r>
            <a:r>
              <a:rPr kumimoji="1" lang="ko-KR" altLang="en-US"/>
              <a:t>데이터베이스 접속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use </a:t>
            </a:r>
            <a:r>
              <a:rPr kumimoji="1" lang="en-US" altLang="ko-KR" err="1"/>
              <a:t>article_like</a:t>
            </a:r>
            <a:r>
              <a:rPr kumimoji="1" lang="en-US" altLang="ko-KR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3397617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테이블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08CD-0F10-1A48-B037-15F4C499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2" y="2292465"/>
            <a:ext cx="10669656" cy="28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3010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좋아요 수는 이후에 진행한다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968925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대규모 데이터에서 </a:t>
            </a:r>
            <a:r>
              <a:rPr kumimoji="1" lang="en-US" altLang="ko-KR"/>
              <a:t>count </a:t>
            </a:r>
            <a:r>
              <a:rPr kumimoji="1" lang="ko-KR" altLang="en-US"/>
              <a:t>쿼리의 성능 이슈는 앞서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그리고</a:t>
            </a:r>
            <a:r>
              <a:rPr kumimoji="1" lang="en-US" altLang="ko-KR"/>
              <a:t>, </a:t>
            </a:r>
            <a:r>
              <a:rPr kumimoji="1" lang="ko-KR" altLang="en-US" err="1"/>
              <a:t>게시글과</a:t>
            </a:r>
            <a:r>
              <a:rPr kumimoji="1" lang="ko-KR" altLang="en-US"/>
              <a:t> 달리 일부 카운트만 보여줄 수도 없다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좋아요 수에서는 전체 개수를 실시간으로 빠르게 보여줘야 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75480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조회 시점에 전체 개수를 실시간 조회하는게 큰 비용이 든다면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좋아요가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삭제될 때마다 미리 좋아요 수를 갱신해 두는 방법이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좋아요</a:t>
            </a:r>
            <a:r>
              <a:rPr kumimoji="1" lang="en-US" altLang="ko-KR"/>
              <a:t>(</a:t>
            </a:r>
            <a:r>
              <a:rPr kumimoji="1" lang="en-US" altLang="ko-KR" err="1"/>
              <a:t>article_like</a:t>
            </a:r>
            <a:r>
              <a:rPr kumimoji="1" lang="en-US" altLang="ko-KR"/>
              <a:t>) </a:t>
            </a:r>
            <a:r>
              <a:rPr kumimoji="1" lang="ko-KR" altLang="en-US"/>
              <a:t>테이블의 </a:t>
            </a:r>
            <a:r>
              <a:rPr kumimoji="1" lang="ko-KR" altLang="en-US" err="1"/>
              <a:t>게시글</a:t>
            </a:r>
            <a:r>
              <a:rPr kumimoji="1" lang="en-US" altLang="ko-KR"/>
              <a:t> </a:t>
            </a:r>
            <a:r>
              <a:rPr kumimoji="1" lang="ko-KR" altLang="en-US"/>
              <a:t>별 데이터 개수를 미리 하나의 데이터로 비정규화해두는 것이다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이러한 데이터는 어디에서 어떻게 관리될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8511112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먼저</a:t>
            </a:r>
            <a:r>
              <a:rPr kumimoji="1" lang="en-US" altLang="ko-KR"/>
              <a:t>, </a:t>
            </a:r>
            <a:r>
              <a:rPr kumimoji="1" lang="ko-KR" altLang="en-US"/>
              <a:t>좋아요 수라는 데이터의 특성을 살펴보자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쓰기 트래픽이 비교적 크지 않다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사용자는 </a:t>
            </a:r>
            <a:r>
              <a:rPr kumimoji="1" lang="ko-KR" altLang="en-US" err="1"/>
              <a:t>게시글을</a:t>
            </a:r>
            <a:r>
              <a:rPr kumimoji="1" lang="ko-KR" altLang="en-US"/>
              <a:t> 조회하고</a:t>
            </a:r>
            <a:r>
              <a:rPr kumimoji="1" lang="en-US" altLang="ko-KR"/>
              <a:t>, </a:t>
            </a:r>
            <a:r>
              <a:rPr kumimoji="1" lang="ko-KR" altLang="en-US"/>
              <a:t>마음에 드는 </a:t>
            </a:r>
            <a:r>
              <a:rPr kumimoji="1" lang="ko-KR" altLang="en-US" err="1"/>
              <a:t>게시글을</a:t>
            </a:r>
            <a:r>
              <a:rPr kumimoji="1" lang="ko-KR" altLang="en-US"/>
              <a:t> 찾는다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사용자는 좋아요 액션을 직접 수행한다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데이터의 일관성이 비교적 중요하다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15</a:t>
            </a:r>
            <a:r>
              <a:rPr kumimoji="1" lang="ko-KR" altLang="en-US"/>
              <a:t>명이 좋아요 했는데</a:t>
            </a:r>
            <a:r>
              <a:rPr kumimoji="1" lang="en-US" altLang="ko-KR"/>
              <a:t>, </a:t>
            </a:r>
            <a:r>
              <a:rPr kumimoji="1" lang="ko-KR" altLang="en-US"/>
              <a:t>좋아요 수는 </a:t>
            </a:r>
            <a:r>
              <a:rPr kumimoji="1" lang="en-US" altLang="ko-KR"/>
              <a:t>10</a:t>
            </a:r>
            <a:r>
              <a:rPr kumimoji="1" lang="ko-KR" altLang="en-US"/>
              <a:t>명으로 나오는 현상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한 사용자의 목록이 나온다면</a:t>
            </a:r>
            <a:r>
              <a:rPr kumimoji="1" lang="en-US" altLang="ko-KR"/>
              <a:t>, </a:t>
            </a:r>
            <a:r>
              <a:rPr kumimoji="1" lang="ko-KR" altLang="en-US"/>
              <a:t>사용자는 의아할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2935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쓰기 트래픽이 비교적 크지 않고</a:t>
            </a:r>
            <a:r>
              <a:rPr kumimoji="1" lang="en-US" altLang="ko-KR"/>
              <a:t>, </a:t>
            </a:r>
            <a:r>
              <a:rPr kumimoji="1" lang="ko-KR" altLang="en-US"/>
              <a:t>일관성이 중요하다면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관계형 데이터베이스의 트랜잭션을 활용해볼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테이블의 데이터 생성</a:t>
            </a:r>
            <a:r>
              <a:rPr kumimoji="1" lang="en-US" altLang="ko-KR"/>
              <a:t>/</a:t>
            </a:r>
            <a:r>
              <a:rPr kumimoji="1" lang="ko-KR" altLang="en-US"/>
              <a:t>삭제와 좋아요 수 갱신을 하나의 트랜잭션으로 묶는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데이터베이스는 좋아요</a:t>
            </a:r>
            <a:r>
              <a:rPr kumimoji="1" lang="en-US" altLang="ko-KR"/>
              <a:t> </a:t>
            </a:r>
            <a:r>
              <a:rPr kumimoji="1" lang="ko-KR" altLang="en-US"/>
              <a:t>테이블과 동일한 </a:t>
            </a:r>
            <a:r>
              <a:rPr kumimoji="1" lang="en-US" altLang="ko-KR"/>
              <a:t>MySQL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그렇다면 </a:t>
            </a:r>
            <a:r>
              <a:rPr kumimoji="1" lang="en-US" altLang="ko-KR"/>
              <a:t>MySQL</a:t>
            </a:r>
            <a:r>
              <a:rPr kumimoji="1" lang="ko-KR" altLang="en-US"/>
              <a:t>에서 어떻게 저장될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773525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테이블의 컬럼으로 좋아요 수를 넣는 방법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 </a:t>
            </a:r>
            <a:r>
              <a:rPr kumimoji="1" lang="ko-KR" altLang="en-US"/>
              <a:t>테이블에 좋아요 수</a:t>
            </a:r>
            <a:r>
              <a:rPr kumimoji="1" lang="en-US" altLang="ko-KR"/>
              <a:t> </a:t>
            </a:r>
            <a:r>
              <a:rPr kumimoji="1" lang="ko-KR" altLang="en-US"/>
              <a:t>컬럼을 추가하고</a:t>
            </a:r>
            <a:r>
              <a:rPr kumimoji="1" lang="en-US" altLang="ko-KR"/>
              <a:t>, </a:t>
            </a:r>
            <a:r>
              <a:rPr kumimoji="1" lang="ko-KR" altLang="en-US" err="1"/>
              <a:t>좋아요가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삭제될 때마다 좋아요 수를 갱신한다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수는 </a:t>
            </a:r>
            <a:r>
              <a:rPr kumimoji="1" lang="ko-KR" altLang="en-US" err="1"/>
              <a:t>게시글과</a:t>
            </a:r>
            <a:r>
              <a:rPr kumimoji="1" lang="ko-KR" altLang="en-US"/>
              <a:t> </a:t>
            </a:r>
            <a:r>
              <a:rPr kumimoji="1" lang="en-US" altLang="ko-KR"/>
              <a:t>1:1 </a:t>
            </a:r>
            <a:r>
              <a:rPr kumimoji="1" lang="ko-KR" altLang="en-US"/>
              <a:t>관계의 데이터이기 때문에</a:t>
            </a:r>
            <a:r>
              <a:rPr kumimoji="1" lang="en-US" altLang="ko-KR"/>
              <a:t>, </a:t>
            </a:r>
            <a:r>
              <a:rPr kumimoji="1" lang="ko-KR" altLang="en-US" err="1"/>
              <a:t>게시글</a:t>
            </a:r>
            <a:r>
              <a:rPr kumimoji="1" lang="en-US" altLang="ko-KR"/>
              <a:t> </a:t>
            </a:r>
            <a:r>
              <a:rPr kumimoji="1" lang="ko-KR" altLang="en-US"/>
              <a:t>테이블에 </a:t>
            </a:r>
            <a:r>
              <a:rPr kumimoji="1" lang="ko-KR" altLang="en-US" err="1"/>
              <a:t>비정규화</a:t>
            </a:r>
            <a:r>
              <a:rPr kumimoji="1" lang="ko-KR" altLang="en-US"/>
              <a:t> 한다고 해서 어색함은 없어 보인다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6562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Monolithic Architecture</a:t>
            </a:r>
            <a:r>
              <a:rPr kumimoji="1" lang="ko-KR" altLang="en-US"/>
              <a:t>로 구성된</a:t>
            </a:r>
            <a:r>
              <a:rPr kumimoji="1" lang="en-US" altLang="ko-KR"/>
              <a:t> </a:t>
            </a:r>
            <a:r>
              <a:rPr kumimoji="1" lang="ko-KR" altLang="en-US"/>
              <a:t>애플리케이션을 서버 한 대에 배포하였다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단일 코드베이스로 관리하기 때문에</a:t>
            </a:r>
            <a:r>
              <a:rPr kumimoji="1" lang="en-US" altLang="ko-KR"/>
              <a:t>, </a:t>
            </a:r>
            <a:r>
              <a:rPr kumimoji="1" lang="ko-KR" altLang="en-US"/>
              <a:t>각 애플리케이션에는 모든 기능이 </a:t>
            </a:r>
            <a:r>
              <a:rPr kumimoji="1" lang="ko-KR" altLang="en-US" err="1"/>
              <a:t>포함되어있다</a:t>
            </a:r>
            <a:r>
              <a:rPr kumimoji="1" lang="en-US" altLang="ko-KR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8882C8-0CCD-E34B-9E50-88F542E288B1}"/>
              </a:ext>
            </a:extLst>
          </p:cNvPr>
          <p:cNvSpPr txBox="1"/>
          <p:nvPr/>
        </p:nvSpPr>
        <p:spPr>
          <a:xfrm>
            <a:off x="5972224" y="39363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F38712-CFF3-F047-AA83-94C98C6B7C27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B27735-0EA1-8548-B997-2FE4F9C38457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0FF3CE-07E7-3746-B231-1CD800C30789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5FC47B-B4CF-D94D-B52D-050DF41BDF16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C4297F-D4A2-6B43-BC10-663E51208F6D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55B25A-65AE-194A-9BC0-259B918D8988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50F35D-C6A4-A149-B376-0A7F7B62A872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873015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하지만 위 방법에는 몇 가지 제약이 생길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Record Lock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트랜잭션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위</a:t>
            </a:r>
            <a:r>
              <a:rPr kumimoji="1" lang="en-US" altLang="ko-KR"/>
              <a:t> </a:t>
            </a:r>
            <a:r>
              <a:rPr kumimoji="1" lang="ko-KR" altLang="en-US"/>
              <a:t>두 가지 개념에 대해서 알아보자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483550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Record(=Row)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테이블의 행 데이터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Lock(</a:t>
            </a:r>
            <a:r>
              <a:rPr kumimoji="1" lang="ko-KR" altLang="en-US"/>
              <a:t>잠금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여러 프로세스 또는 스레드가 자원에 동시에 접근하는 경쟁 상태를 방지하기 위해 제한을 거는 것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Record Lock(=Row Lock)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레코드에 </a:t>
            </a:r>
            <a:r>
              <a:rPr lang="ko-KR" altLang="en-US" err="1"/>
              <a:t>락을</a:t>
            </a:r>
            <a:r>
              <a:rPr lang="ko-KR" altLang="en-US"/>
              <a:t> 거는 것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동일한 레코드를 동시에 조회 또는 수정할 때 데이터의 무결성 보장</a:t>
            </a:r>
            <a:r>
              <a:rPr lang="en-US" altLang="ko-KR"/>
              <a:t>, </a:t>
            </a:r>
            <a:r>
              <a:rPr lang="ko-KR" altLang="en-US"/>
              <a:t>경쟁 상태 방지</a:t>
            </a:r>
            <a:endParaRPr lang="en-US" altLang="ko-KR"/>
          </a:p>
          <a:p>
            <a:pPr lvl="1">
              <a:lnSpc>
                <a:spcPct val="12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146039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B451-D554-F34C-BEEB-3A70CCB3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55" y="1994830"/>
            <a:ext cx="6208357" cy="198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90BE3-FBEC-2B41-9D8B-AA0E8AA0AE48}"/>
              </a:ext>
            </a:extLst>
          </p:cNvPr>
          <p:cNvSpPr txBox="1"/>
          <p:nvPr/>
        </p:nvSpPr>
        <p:spPr>
          <a:xfrm>
            <a:off x="14869" y="5185638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/>
              <a:t>Record</a:t>
            </a:r>
            <a:r>
              <a:rPr kumimoji="1" lang="ko-KR" altLang="en-US" sz="2000"/>
              <a:t> </a:t>
            </a:r>
            <a:r>
              <a:rPr kumimoji="1" lang="en-US" altLang="ko-KR" sz="2000"/>
              <a:t>Lock</a:t>
            </a:r>
            <a:r>
              <a:rPr kumimoji="1" lang="ko-KR" altLang="en-US" sz="2000"/>
              <a:t>을 직접 테스트해보자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 err="1"/>
              <a:t>test_db</a:t>
            </a:r>
            <a:r>
              <a:rPr kumimoji="1" lang="en-US" altLang="ko-KR" sz="2000"/>
              <a:t> </a:t>
            </a:r>
            <a:r>
              <a:rPr kumimoji="1" lang="ko-KR" altLang="en-US" sz="2000"/>
              <a:t>데이터베이스를 생성하고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현재 데이터베이스를 </a:t>
            </a:r>
            <a:r>
              <a:rPr kumimoji="1" lang="en-US" altLang="ko-KR" sz="2000" err="1"/>
              <a:t>test_db</a:t>
            </a:r>
            <a:r>
              <a:rPr kumimoji="1" lang="ko-KR" altLang="en-US" sz="2000"/>
              <a:t>로 변경한다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06777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90BE3-FBEC-2B41-9D8B-AA0E8AA0AE48}"/>
              </a:ext>
            </a:extLst>
          </p:cNvPr>
          <p:cNvSpPr txBox="1"/>
          <p:nvPr/>
        </p:nvSpPr>
        <p:spPr>
          <a:xfrm>
            <a:off x="14869" y="5185638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그리고 </a:t>
            </a:r>
            <a:r>
              <a:rPr kumimoji="1" lang="ko-KR" altLang="en-US" sz="2000" err="1"/>
              <a:t>락</a:t>
            </a:r>
            <a:r>
              <a:rPr kumimoji="1" lang="ko-KR" altLang="en-US" sz="2000"/>
              <a:t> 테스트를 위한 </a:t>
            </a:r>
            <a:r>
              <a:rPr kumimoji="1" lang="en-US" altLang="ko-KR" sz="2000" err="1"/>
              <a:t>lock_test</a:t>
            </a:r>
            <a:r>
              <a:rPr kumimoji="1" lang="en-US" altLang="ko-KR" sz="2000"/>
              <a:t> </a:t>
            </a:r>
            <a:r>
              <a:rPr kumimoji="1" lang="ko-KR" altLang="en-US" sz="2000"/>
              <a:t>테이블을 만들고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(id=1234, content=‘test’) </a:t>
            </a:r>
            <a:r>
              <a:rPr kumimoji="1" lang="ko-KR" altLang="en-US" sz="2000"/>
              <a:t>레코드를 삽입하자</a:t>
            </a:r>
            <a:r>
              <a:rPr kumimoji="1" lang="en-US" altLang="ko-KR" sz="200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406A6-35CA-394C-97B1-494A1C4D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40" y="1839981"/>
            <a:ext cx="5375123" cy="1603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408BB9-03CD-FE49-B87C-A8AA177E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340" y="3592650"/>
            <a:ext cx="6419133" cy="6234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31722A-1DBE-6A4F-A216-F38654FC1B5B}"/>
              </a:ext>
            </a:extLst>
          </p:cNvPr>
          <p:cNvSpPr/>
          <p:nvPr/>
        </p:nvSpPr>
        <p:spPr>
          <a:xfrm>
            <a:off x="550126" y="2183745"/>
            <a:ext cx="501433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000"/>
              <a:t>create table </a:t>
            </a:r>
            <a:r>
              <a:rPr lang="en" altLang="ko-KR" sz="2000" err="1"/>
              <a:t>lock_test</a:t>
            </a:r>
            <a:r>
              <a:rPr lang="en" altLang="ko-KR" sz="2000"/>
              <a:t> (</a:t>
            </a:r>
          </a:p>
          <a:p>
            <a:r>
              <a:rPr lang="en" altLang="ko-KR" sz="2000"/>
              <a:t>id </a:t>
            </a:r>
            <a:r>
              <a:rPr lang="en" altLang="ko-KR" sz="2000" err="1"/>
              <a:t>bigint</a:t>
            </a:r>
            <a:r>
              <a:rPr lang="en" altLang="ko-KR" sz="2000"/>
              <a:t> not null primary key,</a:t>
            </a:r>
          </a:p>
          <a:p>
            <a:r>
              <a:rPr lang="en" altLang="ko-KR" sz="2000"/>
              <a:t>content varchar(100) not null </a:t>
            </a:r>
          </a:p>
          <a:p>
            <a:r>
              <a:rPr lang="en" altLang="ko-KR" sz="2000"/>
              <a:t>);</a:t>
            </a:r>
          </a:p>
          <a:p>
            <a:endParaRPr lang="en" altLang="ko-KR" sz="2000"/>
          </a:p>
          <a:p>
            <a:r>
              <a:rPr lang="en" altLang="ko-KR" sz="2000"/>
              <a:t>insert into </a:t>
            </a:r>
            <a:r>
              <a:rPr lang="en" altLang="ko-KR" sz="2000" err="1"/>
              <a:t>lock_test</a:t>
            </a:r>
            <a:r>
              <a:rPr lang="en" altLang="ko-KR" sz="2000"/>
              <a:t> values(1234, 'test');</a:t>
            </a:r>
          </a:p>
        </p:txBody>
      </p:sp>
    </p:spTree>
    <p:extLst>
      <p:ext uri="{BB962C8B-B14F-4D97-AF65-F5344CB8AC3E}">
        <p14:creationId xmlns:p14="http://schemas.microsoft.com/office/powerpoint/2010/main" val="71701091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851399"/>
            <a:ext cx="12192000" cy="193899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000" b="1"/>
              <a:t>트랜잭션</a:t>
            </a:r>
            <a:r>
              <a:rPr kumimoji="1" lang="en-US" altLang="ko-KR" sz="2000" b="1"/>
              <a:t> 1</a:t>
            </a:r>
            <a:r>
              <a:rPr kumimoji="1" lang="ko-KR" altLang="en-US" sz="2000"/>
              <a:t>을 시작하고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방금 삽입한 레코드를 업데이트 한다</a:t>
            </a:r>
            <a:r>
              <a:rPr kumimoji="1" lang="en-US" altLang="ko-KR" sz="20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000"/>
              <a:t>content = ‘test’ -&gt; ‘test2’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000"/>
              <a:t>이후에 </a:t>
            </a:r>
            <a:r>
              <a:rPr kumimoji="1" lang="en-US" altLang="ko-KR" sz="2000"/>
              <a:t>commit</a:t>
            </a:r>
            <a:r>
              <a:rPr kumimoji="1" lang="ko-KR" altLang="en-US" sz="2000"/>
              <a:t>을 하지 않고 트랜잭션을 유지해보자</a:t>
            </a:r>
            <a:r>
              <a:rPr kumimoji="1" lang="en-US" altLang="ko-KR" sz="20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D6B78-98A7-1F4B-8E57-FA8DECCB75A3}"/>
              </a:ext>
            </a:extLst>
          </p:cNvPr>
          <p:cNvSpPr txBox="1"/>
          <p:nvPr/>
        </p:nvSpPr>
        <p:spPr>
          <a:xfrm>
            <a:off x="1115122" y="2006601"/>
            <a:ext cx="3033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/>
              <a:t>start transaction;</a:t>
            </a:r>
          </a:p>
          <a:p>
            <a:endParaRPr kumimoji="1" lang="en-US" altLang="ko-KR" sz="2400"/>
          </a:p>
          <a:p>
            <a:r>
              <a:rPr lang="en" altLang="ko-KR" sz="2400"/>
              <a:t>update </a:t>
            </a:r>
            <a:r>
              <a:rPr lang="en" altLang="ko-KR" sz="2400" err="1"/>
              <a:t>lock_test</a:t>
            </a:r>
            <a:endParaRPr lang="en" altLang="ko-KR" sz="2400"/>
          </a:p>
          <a:p>
            <a:r>
              <a:rPr lang="en" altLang="ko-KR" sz="2400"/>
              <a:t>  set content='test2'</a:t>
            </a:r>
          </a:p>
          <a:p>
            <a:r>
              <a:rPr lang="en" altLang="ko-KR" sz="2400"/>
              <a:t>  where id=1234;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ACC1A6-FEFE-164E-9A5F-9737AC78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43" y="1690688"/>
            <a:ext cx="6391406" cy="28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060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091"/>
            <a:ext cx="10515600" cy="4938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/>
              <a:t>select * from </a:t>
            </a:r>
            <a:r>
              <a:rPr kumimoji="1" lang="en-US" altLang="ko-KR" err="1"/>
              <a:t>performance_schema.data_locks</a:t>
            </a:r>
            <a:r>
              <a:rPr kumimoji="1" lang="en-US" altLang="ko-KR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0" y="5159025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위 쿼리를 이용하면 </a:t>
            </a:r>
            <a:r>
              <a:rPr kumimoji="1" lang="ko-KR" altLang="en-US" sz="2000" err="1"/>
              <a:t>락을</a:t>
            </a:r>
            <a:r>
              <a:rPr kumimoji="1" lang="ko-KR" altLang="en-US" sz="2000"/>
              <a:t> 조회해볼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레코드에 수행한 쓰기 작업에 의해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id=1234 </a:t>
            </a:r>
            <a:r>
              <a:rPr kumimoji="1" lang="ko-KR" altLang="en-US" sz="2000"/>
              <a:t>레코드에 </a:t>
            </a:r>
            <a:r>
              <a:rPr kumimoji="1" lang="en-US" altLang="ko-KR" sz="2000"/>
              <a:t>Exclusive Lock(=X Lock)</a:t>
            </a:r>
            <a:r>
              <a:rPr kumimoji="1" lang="ko-KR" altLang="en-US" sz="2000"/>
              <a:t>이 걸린 것을 확인할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ENGINE_TRANSACTION_ID=46988</a:t>
            </a:r>
          </a:p>
          <a:p>
            <a:pPr algn="ctr"/>
            <a:r>
              <a:rPr kumimoji="1" lang="en-US" altLang="ko-KR" sz="2000"/>
              <a:t>LOCK_TYPE=RECORD, LOCK_MODE=X, LOCK_DATA=1234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36C6C2-C552-2E42-9A2F-646E9DF2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8957"/>
            <a:ext cx="12165047" cy="2873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FC74-4E88-AB46-B8F4-EAE721019A42}"/>
              </a:ext>
            </a:extLst>
          </p:cNvPr>
          <p:cNvSpPr/>
          <p:nvPr/>
        </p:nvSpPr>
        <p:spPr>
          <a:xfrm flipH="1">
            <a:off x="7014114" y="4170556"/>
            <a:ext cx="4984595" cy="278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B41DA6-2B44-EB41-9170-F8158BB60D6B}"/>
              </a:ext>
            </a:extLst>
          </p:cNvPr>
          <p:cNvSpPr/>
          <p:nvPr/>
        </p:nvSpPr>
        <p:spPr>
          <a:xfrm flipH="1">
            <a:off x="6367346" y="3952648"/>
            <a:ext cx="646768" cy="278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79652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219"/>
            <a:ext cx="4157546" cy="132556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select * from </a:t>
            </a:r>
            <a:r>
              <a:rPr kumimoji="1" lang="en-US" altLang="ko-KR" err="1"/>
              <a:t>lock_test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  where id=1234;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새로운 터미널 </a:t>
            </a:r>
            <a:r>
              <a:rPr kumimoji="1" lang="en-US" altLang="ko-KR" sz="2000" b="1"/>
              <a:t>2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열고</a:t>
            </a:r>
            <a:r>
              <a:rPr kumimoji="1" lang="en-US" altLang="ko-KR" sz="2000"/>
              <a:t>, id=1234 </a:t>
            </a:r>
            <a:r>
              <a:rPr kumimoji="1" lang="ko-KR" altLang="en-US" sz="2000"/>
              <a:t>레코드를 조회해본다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기존 </a:t>
            </a:r>
            <a:r>
              <a:rPr kumimoji="1" lang="ko-KR" altLang="en-US" sz="2000" b="1"/>
              <a:t>트랜잭션</a:t>
            </a:r>
            <a:r>
              <a:rPr kumimoji="1" lang="en-US" altLang="ko-KR" sz="2000" b="1"/>
              <a:t> 1</a:t>
            </a:r>
            <a:r>
              <a:rPr kumimoji="1" lang="en-US" altLang="ko-KR" sz="2000"/>
              <a:t>(</a:t>
            </a:r>
            <a:r>
              <a:rPr kumimoji="1" lang="ko-KR" altLang="en-US" sz="2000" b="1"/>
              <a:t>터미널 </a:t>
            </a:r>
            <a:r>
              <a:rPr kumimoji="1" lang="en-US" altLang="ko-KR" sz="2000" b="1"/>
              <a:t>1</a:t>
            </a:r>
            <a:r>
              <a:rPr kumimoji="1" lang="en-US" altLang="ko-KR" sz="2000"/>
              <a:t>)</a:t>
            </a:r>
            <a:r>
              <a:rPr kumimoji="1" lang="ko-KR" altLang="en-US" sz="2000"/>
              <a:t>에서 쓰기 작업에 의해 </a:t>
            </a:r>
            <a:r>
              <a:rPr kumimoji="1" lang="en-US" altLang="ko-KR" sz="2000"/>
              <a:t>Exclusive Lock</a:t>
            </a:r>
            <a:r>
              <a:rPr kumimoji="1" lang="ko-KR" altLang="en-US" sz="2000"/>
              <a:t>이 걸려있음을 확인했었다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 b="1"/>
              <a:t>트랜잭션 </a:t>
            </a:r>
            <a:r>
              <a:rPr kumimoji="1" lang="en-US" altLang="ko-KR" sz="2000" b="1"/>
              <a:t>1</a:t>
            </a:r>
            <a:r>
              <a:rPr kumimoji="1" lang="ko-KR" altLang="en-US" sz="2000"/>
              <a:t>이 아직 </a:t>
            </a:r>
            <a:r>
              <a:rPr kumimoji="1" lang="ko-KR" altLang="en-US" sz="2000" err="1"/>
              <a:t>커밋</a:t>
            </a:r>
            <a:r>
              <a:rPr kumimoji="1" lang="ko-KR" altLang="en-US" sz="2000"/>
              <a:t> 되지 않았으므로</a:t>
            </a:r>
            <a:r>
              <a:rPr kumimoji="1" lang="en-US" altLang="ko-KR" sz="2000"/>
              <a:t>, </a:t>
            </a:r>
            <a:r>
              <a:rPr kumimoji="1" lang="ko-KR" altLang="en-US" sz="2000" b="1"/>
              <a:t>터미널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에서 기존 데이터가 조회된다</a:t>
            </a:r>
            <a:r>
              <a:rPr kumimoji="1" lang="en-US" altLang="ko-KR" sz="20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E60726-A00F-D549-AF0F-4EC88FB7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02" y="2393950"/>
            <a:ext cx="5706762" cy="207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6ED50-44B6-D648-8377-5534D257D4BC}"/>
              </a:ext>
            </a:extLst>
          </p:cNvPr>
          <p:cNvSpPr txBox="1"/>
          <p:nvPr/>
        </p:nvSpPr>
        <p:spPr>
          <a:xfrm>
            <a:off x="5203231" y="1027906"/>
            <a:ext cx="61505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/>
              <a:t>[</a:t>
            </a:r>
            <a:r>
              <a:rPr kumimoji="1" lang="ko-KR" altLang="en-US" sz="1400"/>
              <a:t>참고</a:t>
            </a:r>
            <a:r>
              <a:rPr kumimoji="1" lang="en-US" altLang="ko-KR" sz="1400"/>
              <a:t>]</a:t>
            </a:r>
          </a:p>
          <a:p>
            <a:pPr algn="ctr"/>
            <a:r>
              <a:rPr kumimoji="1" lang="en-US" altLang="ko-KR" sz="1400"/>
              <a:t>Shared</a:t>
            </a:r>
            <a:r>
              <a:rPr kumimoji="1" lang="ko-KR" altLang="en-US" sz="1400"/>
              <a:t> </a:t>
            </a:r>
            <a:r>
              <a:rPr kumimoji="1" lang="en-US" altLang="ko-KR" sz="1400"/>
              <a:t>Lock vs Exclusive Lock</a:t>
            </a:r>
          </a:p>
          <a:p>
            <a:pPr algn="ctr"/>
            <a:r>
              <a:rPr kumimoji="1" lang="en-US" altLang="ko-KR" sz="1400"/>
              <a:t>Isolation Level</a:t>
            </a:r>
          </a:p>
          <a:p>
            <a:pPr algn="ctr"/>
            <a:r>
              <a:rPr kumimoji="1" lang="ko-KR" altLang="en-US" sz="1400"/>
              <a:t>위 주제를 학습해보면</a:t>
            </a:r>
            <a:r>
              <a:rPr kumimoji="1" lang="en-US" altLang="ko-KR" sz="1400"/>
              <a:t>,</a:t>
            </a:r>
          </a:p>
          <a:p>
            <a:pPr algn="ctr"/>
            <a:r>
              <a:rPr kumimoji="1" lang="ko-KR" altLang="en-US" sz="1400"/>
              <a:t>다음과 같이 데이터가 조회되는 상황을 이해해볼 수 있다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61228423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터미널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에서 트랜잭션을 열고</a:t>
            </a:r>
            <a:r>
              <a:rPr kumimoji="1" lang="en-US" altLang="ko-KR" sz="2000"/>
              <a:t>, id=1234 </a:t>
            </a:r>
            <a:r>
              <a:rPr kumimoji="1" lang="ko-KR" altLang="en-US" sz="2000"/>
              <a:t>레코드를 다시 수정해보자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 때</a:t>
            </a:r>
            <a:r>
              <a:rPr kumimoji="1" lang="en-US" altLang="ko-KR" sz="2000"/>
              <a:t>, </a:t>
            </a:r>
            <a:r>
              <a:rPr kumimoji="1" lang="ko-KR" altLang="en-US" sz="2000" b="1"/>
              <a:t>터미널 </a:t>
            </a:r>
            <a:r>
              <a:rPr kumimoji="1" lang="en-US" altLang="ko-KR" sz="2000" b="1"/>
              <a:t>1</a:t>
            </a:r>
            <a:r>
              <a:rPr kumimoji="1" lang="ko-KR" altLang="en-US" sz="2000"/>
              <a:t>의 트랜잭션은 아직 </a:t>
            </a:r>
            <a:r>
              <a:rPr kumimoji="1" lang="en-US" altLang="ko-KR" sz="2000"/>
              <a:t>commit </a:t>
            </a:r>
            <a:r>
              <a:rPr kumimoji="1" lang="ko-KR" altLang="en-US" sz="2000"/>
              <a:t>또는 </a:t>
            </a:r>
            <a:r>
              <a:rPr kumimoji="1" lang="en-US" altLang="ko-KR" sz="2000"/>
              <a:t>rollback </a:t>
            </a:r>
            <a:r>
              <a:rPr kumimoji="1" lang="ko-KR" altLang="en-US" sz="2000"/>
              <a:t>되지 않고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유지되고 있다</a:t>
            </a:r>
            <a:r>
              <a:rPr kumimoji="1" lang="en-US" altLang="ko-KR" sz="2000"/>
              <a:t>.</a:t>
            </a:r>
          </a:p>
          <a:p>
            <a:pPr algn="ctr"/>
            <a:endParaRPr kumimoji="1" lang="en-US" altLang="ko-KR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4FC3F-9BC8-9040-AC3E-BCCADB6DDD3A}"/>
              </a:ext>
            </a:extLst>
          </p:cNvPr>
          <p:cNvSpPr txBox="1"/>
          <p:nvPr/>
        </p:nvSpPr>
        <p:spPr>
          <a:xfrm>
            <a:off x="1115122" y="2006601"/>
            <a:ext cx="3033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/>
              <a:t>start transaction;</a:t>
            </a:r>
          </a:p>
          <a:p>
            <a:endParaRPr kumimoji="1" lang="en-US" altLang="ko-KR" sz="2400"/>
          </a:p>
          <a:p>
            <a:r>
              <a:rPr lang="en" altLang="ko-KR" sz="2400"/>
              <a:t>update </a:t>
            </a:r>
            <a:r>
              <a:rPr lang="en" altLang="ko-KR" sz="2400" err="1"/>
              <a:t>lock_test</a:t>
            </a:r>
            <a:endParaRPr lang="en" altLang="ko-KR" sz="2400"/>
          </a:p>
          <a:p>
            <a:r>
              <a:rPr lang="en" altLang="ko-KR" sz="2400"/>
              <a:t>  set content='test2'</a:t>
            </a:r>
          </a:p>
          <a:p>
            <a:r>
              <a:rPr lang="en" altLang="ko-KR" sz="2400"/>
              <a:t>  where id=1234;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B656E1-BBB9-F04A-BD84-5948BEC7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18" y="1899246"/>
            <a:ext cx="7095982" cy="26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487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에서는 </a:t>
            </a:r>
            <a:r>
              <a:rPr kumimoji="1" lang="en-US" altLang="ko-KR" sz="2000"/>
              <a:t>update </a:t>
            </a:r>
            <a:r>
              <a:rPr kumimoji="1" lang="ko-KR" altLang="en-US" sz="2000"/>
              <a:t>구문이 즉시 처리되었는데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에서는 한참을 기다려도 안되더니</a:t>
            </a:r>
            <a:r>
              <a:rPr kumimoji="1" lang="en-US" altLang="ko-KR" sz="2000"/>
              <a:t> </a:t>
            </a:r>
            <a:r>
              <a:rPr kumimoji="1" lang="ko-KR" altLang="en-US" sz="2000"/>
              <a:t>타임 아웃으로 종료되었다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잡힌 </a:t>
            </a:r>
            <a:r>
              <a:rPr kumimoji="1" lang="en-US" altLang="ko-KR" sz="2000"/>
              <a:t>Exclusive Lock</a:t>
            </a:r>
            <a:r>
              <a:rPr kumimoji="1" lang="ko-KR" altLang="en-US" sz="2000"/>
              <a:t>에 의해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Lock</a:t>
            </a:r>
            <a:r>
              <a:rPr kumimoji="1" lang="ko-KR" altLang="en-US" sz="2000"/>
              <a:t>이</a:t>
            </a:r>
            <a:r>
              <a:rPr kumimoji="1" lang="en-US" altLang="ko-KR" sz="2000"/>
              <a:t> </a:t>
            </a:r>
            <a:r>
              <a:rPr kumimoji="1" lang="ko-KR" altLang="en-US" sz="2000"/>
              <a:t>해제될 때까지 기다려야 했던 것이다</a:t>
            </a:r>
            <a:r>
              <a:rPr kumimoji="1" lang="en-US" altLang="ko-KR" sz="20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A07884-865E-7543-8B2D-C4BD30CB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47" y="2229624"/>
            <a:ext cx="9267905" cy="1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727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터미널</a:t>
            </a:r>
            <a:r>
              <a:rPr kumimoji="1" lang="en-US" altLang="ko-KR" sz="2000" b="1"/>
              <a:t> 2</a:t>
            </a:r>
            <a:r>
              <a:rPr kumimoji="1" lang="ko-KR" altLang="en-US" sz="2000"/>
              <a:t>에서 다시 </a:t>
            </a:r>
            <a:r>
              <a:rPr kumimoji="1" lang="ko-KR" altLang="en-US" sz="2000" b="1"/>
              <a:t>트랜잭션 </a:t>
            </a:r>
            <a:r>
              <a:rPr kumimoji="1" lang="en-US" altLang="ko-KR" sz="2000" b="1"/>
              <a:t>2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시작하고</a:t>
            </a:r>
            <a:r>
              <a:rPr kumimoji="1" lang="en-US" altLang="ko-KR" sz="2000"/>
              <a:t>, update </a:t>
            </a:r>
            <a:r>
              <a:rPr kumimoji="1" lang="ko-KR" altLang="en-US" sz="2000"/>
              <a:t>구문을 다시 수행해보자</a:t>
            </a:r>
            <a:r>
              <a:rPr kumimoji="1" lang="en-US" altLang="ko-KR" sz="20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4FC3F-9BC8-9040-AC3E-BCCADB6DDD3A}"/>
              </a:ext>
            </a:extLst>
          </p:cNvPr>
          <p:cNvSpPr txBox="1"/>
          <p:nvPr/>
        </p:nvSpPr>
        <p:spPr>
          <a:xfrm>
            <a:off x="1115122" y="2006601"/>
            <a:ext cx="3033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/>
              <a:t>start transaction;</a:t>
            </a:r>
          </a:p>
          <a:p>
            <a:endParaRPr kumimoji="1" lang="en-US" altLang="ko-KR" sz="2400"/>
          </a:p>
          <a:p>
            <a:r>
              <a:rPr lang="en" altLang="ko-KR" sz="2400"/>
              <a:t>update </a:t>
            </a:r>
            <a:r>
              <a:rPr lang="en" altLang="ko-KR" sz="2400" err="1"/>
              <a:t>lock_test</a:t>
            </a:r>
            <a:endParaRPr lang="en" altLang="ko-KR" sz="2400"/>
          </a:p>
          <a:p>
            <a:r>
              <a:rPr lang="en" altLang="ko-KR" sz="2400"/>
              <a:t>  set content='test2'</a:t>
            </a:r>
          </a:p>
          <a:p>
            <a:r>
              <a:rPr lang="en" altLang="ko-KR" sz="2400"/>
              <a:t>  where id=1234;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B656E1-BBB9-F04A-BD84-5948BEC7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18" y="1899246"/>
            <a:ext cx="7095982" cy="26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이런 분들에게 추천합니다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대규모 데이터와 트래픽을 어떻게 처리하는지 궁금한 사람</a:t>
            </a:r>
            <a:endParaRPr kumimoji="1" lang="en-US" altLang="ko-KR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ea typeface="맑은 고딕"/>
              </a:rPr>
              <a:t>경력은 있지만 트래픽 경험은 없는 사람</a:t>
            </a:r>
            <a:endParaRPr kumimoji="1" lang="ko-KR" altLang="en-US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 err="1">
                <a:ea typeface="맑은 고딕"/>
              </a:rPr>
              <a:t>스프링부트로</a:t>
            </a:r>
            <a:r>
              <a:rPr kumimoji="1" lang="ko-KR" altLang="en-US" dirty="0">
                <a:ea typeface="맑은 고딕"/>
              </a:rPr>
              <a:t> 게시판을 </a:t>
            </a:r>
            <a:r>
              <a:rPr kumimoji="1" lang="en-US" altLang="ko-KR" dirty="0">
                <a:ea typeface="맑은 고딕"/>
              </a:rPr>
              <a:t>1</a:t>
            </a:r>
            <a:r>
              <a:rPr kumimoji="1" lang="ko-KR" altLang="en-US" dirty="0">
                <a:ea typeface="맑은 고딕"/>
              </a:rPr>
              <a:t>번 이상 개발해본 사람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데이터베이스 기초와 간단한 </a:t>
            </a:r>
            <a:r>
              <a:rPr kumimoji="1" lang="en-US" altLang="ko-KR" dirty="0">
                <a:ea typeface="맑은 고딕"/>
              </a:rPr>
              <a:t>SQL </a:t>
            </a:r>
            <a:r>
              <a:rPr kumimoji="1" lang="ko-KR" altLang="en-US" dirty="0">
                <a:ea typeface="맑은 고딕"/>
              </a:rPr>
              <a:t>작성 방법을 아는 사람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 dirty="0">
                <a:ea typeface="맑은 고딕"/>
              </a:rPr>
              <a:t>CS </a:t>
            </a:r>
            <a:r>
              <a:rPr kumimoji="1" lang="ko-KR" altLang="en-US" dirty="0">
                <a:ea typeface="맑은 고딕"/>
              </a:rPr>
              <a:t>지식 기초가 있으면 수월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이론은 이제 그만</a:t>
            </a:r>
            <a:r>
              <a:rPr kumimoji="1" lang="en-US" altLang="ko-KR" dirty="0">
                <a:ea typeface="맑은 고딕"/>
              </a:rPr>
              <a:t>! </a:t>
            </a:r>
            <a:r>
              <a:rPr kumimoji="1" lang="ko-KR" altLang="en-US" dirty="0">
                <a:ea typeface="맑은 고딕"/>
              </a:rPr>
              <a:t>그래서 어떻게 만드는데</a:t>
            </a:r>
            <a:r>
              <a:rPr kumimoji="1" lang="en-US" altLang="ko-KR" dirty="0">
                <a:ea typeface="맑은 고딕"/>
              </a:rPr>
              <a:t>?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77043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서비스가 활성화되면서</a:t>
            </a:r>
            <a:r>
              <a:rPr kumimoji="1" lang="en-US" altLang="ko-KR"/>
              <a:t>,</a:t>
            </a:r>
            <a:r>
              <a:rPr kumimoji="1" lang="ko-KR" altLang="en-US"/>
              <a:t> 게시글의 조회 수와 작성 트래픽이 급등했다고 가정해보자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게시글 기능만 트래픽이 많아진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어떻게 대응할 수 있을까</a:t>
            </a:r>
            <a:r>
              <a:rPr kumimoji="1" lang="en-US" altLang="ko-KR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86DE6-840B-674C-8727-38BFF6AF8ED4}"/>
              </a:ext>
            </a:extLst>
          </p:cNvPr>
          <p:cNvSpPr txBox="1"/>
          <p:nvPr/>
        </p:nvSpPr>
        <p:spPr>
          <a:xfrm>
            <a:off x="5972224" y="39363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226DF8-7A7E-DE4A-A546-B828CA36B30E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8935D-EC54-A944-BCB7-137896DD2F0E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534085-099B-224F-BD8D-36CA8473B4E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64A445-D222-5A4E-B8A0-F0A2AE3913F8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1468B9-7493-3B47-AFDC-3A45E8A192D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B9BD81-95F0-434D-9235-0C02412931C4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1A4383-8444-B34F-9B3E-248E3A554251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526786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그리고 </a:t>
            </a:r>
            <a:r>
              <a:rPr kumimoji="1" lang="ko-KR" altLang="en-US" sz="2000" b="1"/>
              <a:t>터미널 </a:t>
            </a:r>
            <a:r>
              <a:rPr kumimoji="1" lang="en-US" altLang="ko-KR" sz="2000" b="1"/>
              <a:t>1</a:t>
            </a:r>
            <a:r>
              <a:rPr kumimoji="1" lang="ko-KR" altLang="en-US" sz="2000"/>
              <a:t>로 돌아가서</a:t>
            </a:r>
            <a:r>
              <a:rPr kumimoji="1" lang="en-US" altLang="ko-KR" sz="2000"/>
              <a:t>, </a:t>
            </a:r>
            <a:r>
              <a:rPr kumimoji="1" lang="ko-KR" altLang="en-US" sz="2000" b="1"/>
              <a:t>트랜잭션 </a:t>
            </a:r>
            <a:r>
              <a:rPr kumimoji="1" lang="en-US" altLang="ko-KR" sz="2000" b="1"/>
              <a:t>1</a:t>
            </a:r>
            <a:r>
              <a:rPr kumimoji="1" lang="ko-KR" altLang="en-US" sz="2000"/>
              <a:t>을 </a:t>
            </a:r>
            <a:r>
              <a:rPr kumimoji="1" lang="en-US" altLang="ko-KR" sz="2000"/>
              <a:t>commit</a:t>
            </a:r>
            <a:r>
              <a:rPr kumimoji="1" lang="ko-KR" altLang="en-US" sz="2000"/>
              <a:t> 한다</a:t>
            </a:r>
            <a:r>
              <a:rPr kumimoji="1" lang="en-US" altLang="ko-KR" sz="20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4FC3F-9BC8-9040-AC3E-BCCADB6DDD3A}"/>
              </a:ext>
            </a:extLst>
          </p:cNvPr>
          <p:cNvSpPr txBox="1"/>
          <p:nvPr/>
        </p:nvSpPr>
        <p:spPr>
          <a:xfrm>
            <a:off x="1115122" y="2006601"/>
            <a:ext cx="303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/>
              <a:t>트랜잭션</a:t>
            </a:r>
            <a:r>
              <a:rPr kumimoji="1" lang="en-US" altLang="ko-KR" sz="2400"/>
              <a:t> 1</a:t>
            </a:r>
          </a:p>
          <a:p>
            <a:r>
              <a:rPr kumimoji="1" lang="en-US" altLang="ko-KR" sz="2400"/>
              <a:t>commit;</a:t>
            </a:r>
            <a:endParaRPr lang="en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807DC-6310-4145-9F75-9EBF52AC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24" y="2537815"/>
            <a:ext cx="6152376" cy="9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796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곧 바로 </a:t>
            </a:r>
            <a:r>
              <a:rPr kumimoji="1" lang="ko-KR" altLang="en-US" sz="2000" b="1"/>
              <a:t>터미널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의 </a:t>
            </a:r>
            <a:r>
              <a:rPr kumimoji="1" lang="ko-KR" altLang="en-US" sz="2000" b="1"/>
              <a:t>트랜잭션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에서 </a:t>
            </a:r>
            <a:r>
              <a:rPr kumimoji="1" lang="en-US" altLang="ko-KR" sz="2000"/>
              <a:t>update</a:t>
            </a:r>
            <a:r>
              <a:rPr kumimoji="1" lang="ko-KR" altLang="en-US" sz="2000"/>
              <a:t>가 수행된 것을 확인할 수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 b="1"/>
              <a:t>트랜잭션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는 </a:t>
            </a:r>
            <a:r>
              <a:rPr kumimoji="1" lang="ko-KR" altLang="en-US" sz="2000" b="1"/>
              <a:t>트랜잭션 </a:t>
            </a:r>
            <a:r>
              <a:rPr kumimoji="1" lang="en-US" altLang="ko-KR" sz="2000" b="1"/>
              <a:t>1</a:t>
            </a:r>
            <a:r>
              <a:rPr kumimoji="1" lang="ko-KR" altLang="en-US" sz="2000"/>
              <a:t>이 종료될 때까지 </a:t>
            </a:r>
            <a:r>
              <a:rPr kumimoji="1" lang="en-US" altLang="ko-KR" sz="2000"/>
              <a:t>update</a:t>
            </a:r>
            <a:r>
              <a:rPr kumimoji="1" lang="ko-KR" altLang="en-US" sz="2000"/>
              <a:t>가 약 </a:t>
            </a:r>
            <a:r>
              <a:rPr kumimoji="1" lang="en-US" altLang="ko-KR" sz="2000"/>
              <a:t>11</a:t>
            </a:r>
            <a:r>
              <a:rPr kumimoji="1" lang="ko-KR" altLang="en-US" sz="2000"/>
              <a:t>초 간 지연되고 있었다</a:t>
            </a:r>
            <a:r>
              <a:rPr kumimoji="1" lang="en-US" altLang="ko-KR" sz="20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58263-30E1-CC47-8ECF-DB1F344F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60" y="1690688"/>
            <a:ext cx="6248480" cy="215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956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B9AF0D-B8BE-6C4F-8C2F-5BF5C79BD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26" y="1984920"/>
            <a:ext cx="12231726" cy="28942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091"/>
            <a:ext cx="10515600" cy="4938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/>
              <a:t>select * from </a:t>
            </a:r>
            <a:r>
              <a:rPr kumimoji="1" lang="en-US" altLang="ko-KR" err="1"/>
              <a:t>performance_schema.data_locks</a:t>
            </a:r>
            <a:r>
              <a:rPr kumimoji="1" lang="en-US" altLang="ko-KR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0" y="5159025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다시 </a:t>
            </a:r>
            <a:r>
              <a:rPr kumimoji="1" lang="ko-KR" altLang="en-US" sz="2000" err="1"/>
              <a:t>락을</a:t>
            </a:r>
            <a:r>
              <a:rPr kumimoji="1" lang="ko-KR" altLang="en-US" sz="2000"/>
              <a:t> 조회해보자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레코드 </a:t>
            </a:r>
            <a:r>
              <a:rPr kumimoji="1" lang="ko-KR" altLang="en-US" sz="2000" err="1"/>
              <a:t>락은</a:t>
            </a:r>
            <a:r>
              <a:rPr kumimoji="1" lang="ko-KR" altLang="en-US" sz="2000"/>
              <a:t> 그대로 유지되고 있고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ENGGINE_TRASNACTION_ID</a:t>
            </a:r>
            <a:r>
              <a:rPr kumimoji="1" lang="ko-KR" altLang="en-US" sz="2000"/>
              <a:t>가 </a:t>
            </a:r>
            <a:r>
              <a:rPr kumimoji="1" lang="en-US" altLang="ko-KR" sz="2000"/>
              <a:t>46988</a:t>
            </a:r>
            <a:r>
              <a:rPr kumimoji="1" lang="ko-KR" altLang="en-US" sz="2000"/>
              <a:t>에서 </a:t>
            </a:r>
            <a:r>
              <a:rPr kumimoji="1" lang="en-US" altLang="ko-KR" sz="2000"/>
              <a:t>46990</a:t>
            </a:r>
            <a:r>
              <a:rPr kumimoji="1" lang="ko-KR" altLang="en-US" sz="2000" err="1"/>
              <a:t>으로</a:t>
            </a:r>
            <a:r>
              <a:rPr kumimoji="1" lang="ko-KR" altLang="en-US" sz="2000"/>
              <a:t> 변경되었다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 b="1"/>
              <a:t>트랜잭션 </a:t>
            </a:r>
            <a:r>
              <a:rPr kumimoji="1" lang="en-US" altLang="ko-KR" sz="2000" b="1"/>
              <a:t>1</a:t>
            </a:r>
            <a:r>
              <a:rPr kumimoji="1" lang="ko-KR" altLang="en-US" sz="2000"/>
              <a:t>이 종료되면서 </a:t>
            </a:r>
            <a:r>
              <a:rPr kumimoji="1" lang="en-US" altLang="ko-KR" sz="2000"/>
              <a:t>Exclusive Lock</a:t>
            </a:r>
            <a:r>
              <a:rPr kumimoji="1" lang="ko-KR" altLang="en-US" sz="2000"/>
              <a:t>을 해제하고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 b="1"/>
              <a:t>트랜잭션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가 쓰기 작업을 수행하면서 다시 </a:t>
            </a:r>
            <a:r>
              <a:rPr kumimoji="1" lang="en-US" altLang="ko-KR" sz="2000"/>
              <a:t>Exclusive Lock</a:t>
            </a:r>
            <a:r>
              <a:rPr kumimoji="1" lang="ko-KR" altLang="en-US" sz="2000"/>
              <a:t>을 획득한 것이다</a:t>
            </a:r>
            <a:r>
              <a:rPr kumimoji="1" lang="en-US" altLang="ko-KR" sz="2000"/>
              <a:t>.</a:t>
            </a:r>
            <a:endParaRPr kumimoji="1" lang="en-US" altLang="ko-KR" sz="20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FC74-4E88-AB46-B8F4-EAE721019A42}"/>
              </a:ext>
            </a:extLst>
          </p:cNvPr>
          <p:cNvSpPr/>
          <p:nvPr/>
        </p:nvSpPr>
        <p:spPr>
          <a:xfrm flipH="1">
            <a:off x="7014114" y="4170556"/>
            <a:ext cx="4984595" cy="278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B41DA6-2B44-EB41-9170-F8158BB60D6B}"/>
              </a:ext>
            </a:extLst>
          </p:cNvPr>
          <p:cNvSpPr/>
          <p:nvPr/>
        </p:nvSpPr>
        <p:spPr>
          <a:xfrm flipH="1">
            <a:off x="6367346" y="3952648"/>
            <a:ext cx="646768" cy="278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529296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14869" y="5185638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트랜잭션 </a:t>
            </a:r>
            <a:r>
              <a:rPr kumimoji="1" lang="en-US" altLang="ko-KR" sz="2000" b="1"/>
              <a:t>2</a:t>
            </a:r>
            <a:r>
              <a:rPr kumimoji="1" lang="ko-KR" altLang="en-US" sz="2000"/>
              <a:t>도 </a:t>
            </a:r>
            <a:r>
              <a:rPr kumimoji="1" lang="en-US" altLang="ko-KR" sz="2000"/>
              <a:t>commit</a:t>
            </a:r>
            <a:r>
              <a:rPr kumimoji="1" lang="ko-KR" altLang="en-US" sz="2000"/>
              <a:t>하여 정상적으로 종료하자</a:t>
            </a:r>
            <a:r>
              <a:rPr kumimoji="1" lang="en-US" altLang="ko-KR" sz="20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4FC3F-9BC8-9040-AC3E-BCCADB6DDD3A}"/>
              </a:ext>
            </a:extLst>
          </p:cNvPr>
          <p:cNvSpPr txBox="1"/>
          <p:nvPr/>
        </p:nvSpPr>
        <p:spPr>
          <a:xfrm>
            <a:off x="524107" y="2431516"/>
            <a:ext cx="419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/>
              <a:t>트랜잭션</a:t>
            </a:r>
            <a:r>
              <a:rPr kumimoji="1" lang="en-US" altLang="ko-KR" sz="2400"/>
              <a:t> 2</a:t>
            </a:r>
          </a:p>
          <a:p>
            <a:r>
              <a:rPr kumimoji="1" lang="en-US" altLang="ko-KR" sz="2400"/>
              <a:t>commit;</a:t>
            </a:r>
            <a:endParaRPr lang="en" altLang="ko-KR"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CEBA4C-97EB-1443-B746-840F5B26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87" y="2431516"/>
            <a:ext cx="6248481" cy="7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826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557"/>
            <a:ext cx="10515600" cy="4938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/>
              <a:t>select * from </a:t>
            </a:r>
            <a:r>
              <a:rPr kumimoji="1" lang="en-US" altLang="ko-KR" err="1"/>
              <a:t>performance_schema.data_locks</a:t>
            </a:r>
            <a:r>
              <a:rPr kumimoji="1" lang="en-US" altLang="ko-KR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44F-E8F5-5149-BAE8-B369371F6158}"/>
              </a:ext>
            </a:extLst>
          </p:cNvPr>
          <p:cNvSpPr txBox="1"/>
          <p:nvPr/>
        </p:nvSpPr>
        <p:spPr>
          <a:xfrm>
            <a:off x="0" y="515902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모든 트랜잭션이 종료되면서 레코드에 걸렸던 </a:t>
            </a:r>
            <a:r>
              <a:rPr kumimoji="1" lang="ko-KR" altLang="en-US" sz="2000" err="1"/>
              <a:t>락이</a:t>
            </a:r>
            <a:r>
              <a:rPr kumimoji="1" lang="ko-KR" altLang="en-US" sz="2000"/>
              <a:t> 해제된 것을 확인할 수 있다</a:t>
            </a:r>
            <a:r>
              <a:rPr kumimoji="1" lang="en-US" altLang="ko-KR" sz="20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3FE86-68BF-904C-9B1B-8A4EE1ED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59" y="2752338"/>
            <a:ext cx="10674374" cy="10035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FC74-4E88-AB46-B8F4-EAE721019A42}"/>
              </a:ext>
            </a:extLst>
          </p:cNvPr>
          <p:cNvSpPr/>
          <p:nvPr/>
        </p:nvSpPr>
        <p:spPr>
          <a:xfrm flipH="1">
            <a:off x="1030159" y="3231918"/>
            <a:ext cx="4393585" cy="493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453283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Record Lock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락을</a:t>
            </a:r>
            <a:r>
              <a:rPr kumimoji="1" lang="ko-KR" altLang="en-US"/>
              <a:t> 오래 점유하면 발생하는 문제는 치명적이고 다양하다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리소스 고갈 등으로 인해 장애가 발생할 수 있는 것이다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다시 좋아요 수 설계로 돌아가보자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08346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Record Lock</a:t>
            </a:r>
            <a:r>
              <a:rPr kumimoji="1" lang="ko-KR" altLang="en-US" err="1"/>
              <a:t>으로</a:t>
            </a:r>
            <a:r>
              <a:rPr kumimoji="1" lang="ko-KR" altLang="en-US"/>
              <a:t> 인해 </a:t>
            </a:r>
            <a:r>
              <a:rPr kumimoji="1" lang="ko-KR" altLang="en-US" err="1"/>
              <a:t>게시글</a:t>
            </a:r>
            <a:r>
              <a:rPr kumimoji="1" lang="ko-KR" altLang="en-US"/>
              <a:t> 테이블에 좋아요 수 컬럼을 비정규화하는 것은 제약이 생길 수도 있다고 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왜 그럴까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14635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게시글과</a:t>
            </a:r>
            <a:r>
              <a:rPr kumimoji="1" lang="ko-KR" altLang="en-US"/>
              <a:t> 좋아요 수의 변경은 </a:t>
            </a:r>
            <a:r>
              <a:rPr kumimoji="1" lang="en-US" altLang="ko-KR"/>
              <a:t>Lifecycle</a:t>
            </a:r>
            <a:r>
              <a:rPr kumimoji="1" lang="ko-KR" altLang="en-US"/>
              <a:t>이 다르다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게시글은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게시글을</a:t>
            </a:r>
            <a:r>
              <a:rPr kumimoji="1" lang="ko-KR" altLang="en-US"/>
              <a:t> 작성한 사용자가 쓰기 작업을 수행한다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트래픽은 상대적으로 적다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수는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게시글을</a:t>
            </a:r>
            <a:r>
              <a:rPr kumimoji="1" lang="ko-KR" altLang="en-US"/>
              <a:t> 조회한 사용자들이 쓰기 작업을 수행한다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트래픽은 상대적으로 많다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036169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서로 다른 주체에 의해서 레코드에 </a:t>
            </a:r>
            <a:r>
              <a:rPr kumimoji="1" lang="ko-KR" altLang="en-US" err="1"/>
              <a:t>락이</a:t>
            </a:r>
            <a:r>
              <a:rPr kumimoji="1" lang="ko-KR" altLang="en-US"/>
              <a:t> 잡힐 수 있는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쓰기와 좋아요 수 쓰기는 사용자 입장에서 독립적으로 수행되는 기능이다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그런데</a:t>
            </a:r>
            <a:r>
              <a:rPr kumimoji="1" lang="en-US" altLang="ko-KR"/>
              <a:t> </a:t>
            </a:r>
            <a:r>
              <a:rPr kumimoji="1" lang="ko-KR" altLang="en-US"/>
              <a:t>각 기능이 서로 영향을 끼칠 수 있는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타임아웃을 짧게 가져가거나 </a:t>
            </a:r>
            <a:r>
              <a:rPr kumimoji="1" lang="ko-KR" altLang="en-US" err="1"/>
              <a:t>요청량에</a:t>
            </a:r>
            <a:r>
              <a:rPr kumimoji="1" lang="ko-KR" altLang="en-US"/>
              <a:t> 제한을 둔다면</a:t>
            </a:r>
            <a:r>
              <a:rPr kumimoji="1" lang="en-US" altLang="ko-KR"/>
              <a:t>?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독립적인 두 기능이 서로에 의해 실패할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작성자와 관계 없는 좋아요 수 갱신으로 인해 작성자의 쓰기 작업이 실패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4287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이러한 문제를 방지하기 위해 게시글과 좋아요 수의 변경은 독립적인 테이블로 분리할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1:1 </a:t>
            </a:r>
            <a:r>
              <a:rPr kumimoji="1" lang="ko-KR" altLang="en-US">
                <a:ea typeface="맑은 고딕"/>
              </a:rPr>
              <a:t>관계이지만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테이블 비정규화의 필요성을 살펴본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그렇다면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이러한 좋아요 수 테이블은 어디에 관리되어야 할까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8932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부하를 감당하기 위해 </a:t>
            </a:r>
            <a:r>
              <a:rPr kumimoji="1" lang="en-US" altLang="ko-KR"/>
              <a:t>Scale-Up</a:t>
            </a:r>
            <a:r>
              <a:rPr kumimoji="1" lang="ko-KR" altLang="en-US"/>
              <a:t>을 고려해볼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단일 서버의 성능을 향상시키는 것이다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  <a:p>
            <a:pPr algn="ctr"/>
            <a:r>
              <a:rPr kumimoji="1" lang="en-US" altLang="ko-KR" b="1"/>
              <a:t>Scale-Up : </a:t>
            </a:r>
            <a:r>
              <a:rPr kumimoji="1" lang="ko-KR" altLang="en-US" b="1"/>
              <a:t>단일 서버의 성능을 향상시키는 것</a:t>
            </a:r>
            <a:r>
              <a:rPr kumimoji="1" lang="en-US" altLang="ko-KR" b="1"/>
              <a:t>(</a:t>
            </a:r>
            <a:r>
              <a:rPr kumimoji="1" lang="ko-KR" altLang="en-US" b="1"/>
              <a:t>수직 확장</a:t>
            </a:r>
            <a:r>
              <a:rPr kumimoji="1" lang="en-US" altLang="ko-KR" b="1"/>
              <a:t>)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86DE6-840B-674C-8727-38BFF6AF8ED4}"/>
              </a:ext>
            </a:extLst>
          </p:cNvPr>
          <p:cNvSpPr txBox="1"/>
          <p:nvPr/>
        </p:nvSpPr>
        <p:spPr>
          <a:xfrm>
            <a:off x="5972224" y="39363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226DF8-7A7E-DE4A-A546-B828CA36B30E}"/>
              </a:ext>
            </a:extLst>
          </p:cNvPr>
          <p:cNvSpPr/>
          <p:nvPr/>
        </p:nvSpPr>
        <p:spPr>
          <a:xfrm>
            <a:off x="4307840" y="1690689"/>
            <a:ext cx="4094480" cy="2245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8935D-EC54-A944-BCB7-137896DD2F0E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534085-099B-224F-BD8D-36CA8473B4E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64A445-D222-5A4E-B8A0-F0A2AE3913F8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1468B9-7493-3B47-AFDC-3A45E8A192D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B9BD81-95F0-434D-9235-0C02412931C4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1A4383-8444-B34F-9B3E-248E3A554251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5" name="위쪽 화살표[U] 4">
            <a:extLst>
              <a:ext uri="{FF2B5EF4-FFF2-40B4-BE49-F238E27FC236}">
                <a16:creationId xmlns:a16="http://schemas.microsoft.com/office/drawing/2014/main" id="{B52110B7-9EFC-574F-993F-4AF43DFDDA41}"/>
              </a:ext>
            </a:extLst>
          </p:cNvPr>
          <p:cNvSpPr/>
          <p:nvPr/>
        </p:nvSpPr>
        <p:spPr>
          <a:xfrm>
            <a:off x="8891094" y="2136313"/>
            <a:ext cx="833120" cy="163156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1EB4B-1E70-E84C-9F79-091028048BD0}"/>
              </a:ext>
            </a:extLst>
          </p:cNvPr>
          <p:cNvSpPr txBox="1"/>
          <p:nvPr/>
        </p:nvSpPr>
        <p:spPr>
          <a:xfrm>
            <a:off x="9656585" y="288857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Scale-Up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53888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MSA</a:t>
            </a:r>
            <a:r>
              <a:rPr kumimoji="1" lang="ko-KR" altLang="en-US" err="1"/>
              <a:t>를</a:t>
            </a:r>
            <a:r>
              <a:rPr kumimoji="1" lang="ko-KR" altLang="en-US"/>
              <a:t> 지향하고</a:t>
            </a:r>
            <a:r>
              <a:rPr kumimoji="1" lang="en-US" altLang="ko-KR"/>
              <a:t>, </a:t>
            </a:r>
            <a:r>
              <a:rPr kumimoji="1" lang="ko-KR" altLang="en-US"/>
              <a:t>각 서비스 별로 독립적인 데이터베이스를 구성한다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또한</a:t>
            </a:r>
            <a:r>
              <a:rPr kumimoji="1" lang="en-US" altLang="ko-KR"/>
              <a:t>, </a:t>
            </a:r>
            <a:r>
              <a:rPr kumimoji="1" lang="ko-KR" altLang="en-US" err="1"/>
              <a:t>샤딩이</a:t>
            </a:r>
            <a:r>
              <a:rPr kumimoji="1" lang="ko-KR" altLang="en-US"/>
              <a:t> 고려된 분산 데이터베이스를 사용하고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시스템을 구성하고 있는 것이다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그리고</a:t>
            </a:r>
            <a:r>
              <a:rPr kumimoji="1" lang="en-US" altLang="ko-KR"/>
              <a:t>, </a:t>
            </a:r>
            <a:r>
              <a:rPr kumimoji="1" lang="ko-KR" altLang="en-US"/>
              <a:t>우리는 </a:t>
            </a:r>
            <a:r>
              <a:rPr kumimoji="1" lang="ko-KR" altLang="en-US" err="1"/>
              <a:t>좋아요와</a:t>
            </a:r>
            <a:r>
              <a:rPr kumimoji="1" lang="ko-KR" altLang="en-US"/>
              <a:t> 좋아요 수 데이터의 일관성을 위해 관계형 데이터베이스의 트랜잭션을 고려하고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695594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트랜잭션은 보통 단일 데이터베이스 내에서 안정적이고 빠르게 지원한다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분산된 시스템에서 트랜잭션을 지원하려면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분산 트랜잭션 </a:t>
            </a:r>
            <a:r>
              <a:rPr kumimoji="1" lang="ko-KR" altLang="en-US"/>
              <a:t>개념이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분산 트랜잭션은 상대적으로 느리고 복잡할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왜 느리고 복잡한지 </a:t>
            </a:r>
            <a:r>
              <a:rPr kumimoji="1" lang="ko-KR" altLang="en-US" b="1" err="1"/>
              <a:t>인기글</a:t>
            </a:r>
            <a:r>
              <a:rPr kumimoji="1" lang="ko-KR" altLang="en-US"/>
              <a:t> 강의에서 다시 살펴본다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67789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만약</a:t>
            </a:r>
            <a:r>
              <a:rPr kumimoji="1" lang="en-US" altLang="ko-KR"/>
              <a:t>, </a:t>
            </a:r>
            <a:r>
              <a:rPr kumimoji="1" lang="ko-KR" altLang="en-US" err="1"/>
              <a:t>게시글</a:t>
            </a:r>
            <a:r>
              <a:rPr kumimoji="1" lang="ko-KR" altLang="en-US"/>
              <a:t> 서비스의 데이터베이스에 좋아요 수 테이블을 관리한다면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환경이기 때문에 트랜잭션 관리가 복잡해진다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서비스가 있는데</a:t>
            </a:r>
            <a:r>
              <a:rPr kumimoji="1" lang="en-US" altLang="ko-KR"/>
              <a:t>, </a:t>
            </a:r>
            <a:r>
              <a:rPr kumimoji="1" lang="ko-KR" altLang="en-US" err="1"/>
              <a:t>게시글</a:t>
            </a:r>
            <a:r>
              <a:rPr kumimoji="1" lang="ko-KR" altLang="en-US"/>
              <a:t> 서비스에서 관리할 이유가 없다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</a:t>
            </a:r>
            <a:r>
              <a:rPr kumimoji="1" lang="ko-KR" altLang="en-US"/>
              <a:t>좋아요 서비스의 데이터베이스에 좋아요 수 테이블을 관리한다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49230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좋아요 테이블은 데이터의 적절한 분산을 위한 </a:t>
            </a:r>
            <a:r>
              <a:rPr kumimoji="1" lang="en-US" altLang="ko-KR"/>
              <a:t>Shard Key</a:t>
            </a:r>
            <a:r>
              <a:rPr kumimoji="1" lang="ko-KR" altLang="en-US"/>
              <a:t>로 </a:t>
            </a:r>
            <a:r>
              <a:rPr kumimoji="1" lang="en-US" altLang="ko-KR" err="1"/>
              <a:t>article_id</a:t>
            </a:r>
            <a:r>
              <a:rPr kumimoji="1" lang="ko-KR" altLang="en-US" err="1"/>
              <a:t>를</a:t>
            </a:r>
            <a:r>
              <a:rPr kumimoji="1" lang="ko-KR" altLang="en-US"/>
              <a:t> 사용하고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만약</a:t>
            </a:r>
            <a:r>
              <a:rPr kumimoji="1" lang="en-US" altLang="ko-KR"/>
              <a:t>,</a:t>
            </a:r>
            <a:r>
              <a:rPr kumimoji="1" lang="ko-KR" altLang="en-US"/>
              <a:t> 좋아요 수 테이블과 좋아요 테이블이 물리적으로 다른 </a:t>
            </a:r>
            <a:r>
              <a:rPr kumimoji="1" lang="ko-KR" altLang="en-US" err="1"/>
              <a:t>샤드에</a:t>
            </a:r>
            <a:r>
              <a:rPr kumimoji="1" lang="ko-KR" altLang="en-US"/>
              <a:t> 있다면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여전히 분산 트랜잭션이 필요하다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</a:t>
            </a:r>
            <a:r>
              <a:rPr kumimoji="1" lang="ko-KR" altLang="en-US"/>
              <a:t>좋아요 수 테이블의 </a:t>
            </a:r>
            <a:r>
              <a:rPr kumimoji="1" lang="en-US" altLang="ko-KR"/>
              <a:t>Shard Key</a:t>
            </a:r>
            <a:r>
              <a:rPr kumimoji="1" lang="ko-KR" altLang="en-US"/>
              <a:t>는 좋아요 테이블과 동일한 </a:t>
            </a:r>
            <a:r>
              <a:rPr kumimoji="1" lang="en-US" altLang="ko-KR" err="1"/>
              <a:t>article_id</a:t>
            </a:r>
            <a:r>
              <a:rPr kumimoji="1" lang="ko-KR" altLang="en-US"/>
              <a:t>로 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44899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좋아요 수 테이블을</a:t>
            </a:r>
            <a:r>
              <a:rPr kumimoji="1" lang="en-US" altLang="ko-KR"/>
              <a:t> </a:t>
            </a:r>
            <a:r>
              <a:rPr kumimoji="1" lang="ko-KR" altLang="en-US"/>
              <a:t>어디에</a:t>
            </a:r>
            <a:r>
              <a:rPr kumimoji="1" lang="en-US" altLang="ko-KR"/>
              <a:t>, </a:t>
            </a:r>
            <a:r>
              <a:rPr kumimoji="1" lang="ko-KR" altLang="en-US"/>
              <a:t>어떻게 관리할지 결정되었다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 err="1"/>
              <a:t>좋아요의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삭제에 따른 좋아요 수 갱신은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단일 데이터베이스에서 하나의 트랜잭션으로 묶어서 처리하면 되는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</a:t>
            </a:r>
            <a:r>
              <a:rPr kumimoji="1" lang="en-US" altLang="ko-KR"/>
              <a:t>(</a:t>
            </a:r>
            <a:r>
              <a:rPr kumimoji="1" lang="en-US" altLang="ko-KR" err="1"/>
              <a:t>article_like</a:t>
            </a:r>
            <a:r>
              <a:rPr kumimoji="1" lang="en-US" altLang="ko-KR"/>
              <a:t>) </a:t>
            </a:r>
            <a:r>
              <a:rPr kumimoji="1" lang="ko-KR" altLang="en-US"/>
              <a:t>테이블과 좋아요 수</a:t>
            </a:r>
            <a:r>
              <a:rPr kumimoji="1" lang="en-US" altLang="ko-KR"/>
              <a:t>(</a:t>
            </a:r>
            <a:r>
              <a:rPr kumimoji="1" lang="en-US" altLang="ko-KR" err="1"/>
              <a:t>article_like_count</a:t>
            </a:r>
            <a:r>
              <a:rPr kumimoji="1" lang="en-US" altLang="ko-KR"/>
              <a:t>) </a:t>
            </a:r>
            <a:r>
              <a:rPr kumimoji="1" lang="ko-KR" altLang="en-US"/>
              <a:t>테이블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67744606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높은 쓰기 트래픽이 들어올 수 있는 상황에</a:t>
            </a:r>
            <a:r>
              <a:rPr kumimoji="1" lang="en-US" altLang="ko-KR">
                <a:ea typeface="맑은 고딕"/>
              </a:rPr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좋아요 수는 어떻게 증가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감소될 수 있을까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단순하게 트랜잭션을 사용하면 충분할까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현재 좋아요 수를 조회하고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좋아요 생성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삭제에 따라 갱신해주면 충분할까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하지만 지금은 동시성 문제가 발생할 수 있는 상황이다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lang="en-US" altLang="ko-KR" err="1">
                <a:ea typeface="맑은 고딕"/>
              </a:rPr>
              <a:t>구현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방법에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따라서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유실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또는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중복될</a:t>
            </a:r>
            <a:r>
              <a:rPr lang="en-US" altLang="ko-KR">
                <a:ea typeface="맑은 고딕"/>
              </a:rPr>
              <a:t> 수 </a:t>
            </a:r>
            <a:r>
              <a:rPr lang="en-US" altLang="ko-KR" err="1">
                <a:ea typeface="맑은 고딕"/>
              </a:rPr>
              <a:t>있다</a:t>
            </a:r>
            <a:r>
              <a:rPr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다음 예시를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954385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좋아요 생성 요청이 동시에 </a:t>
            </a:r>
            <a:r>
              <a:rPr kumimoji="1" lang="en-US" altLang="ko-KR" sz="2000"/>
              <a:t>2</a:t>
            </a:r>
            <a:r>
              <a:rPr kumimoji="1" lang="ko-KR" altLang="en-US" sz="2000"/>
              <a:t>개 들어와서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en-US" altLang="ko-KR" sz="2000"/>
              <a:t>2</a:t>
            </a:r>
            <a:r>
              <a:rPr kumimoji="1" lang="ko-KR" altLang="en-US" sz="2000"/>
              <a:t>개의 트랜잭션에서 처리되어야 하는 상황을 살펴보자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간단하게 현재 좋아요 수를 조회하고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좋아요 수를 갱신할 것이다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70055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91704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7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50123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먼저 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을 시작한다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457741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287578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2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0414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은 좋아요 데이터를 생성한다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39342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2582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27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01437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이어서 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가 시작된다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09101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18866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13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트래픽이 서버에서 감당할 수 없을 정도로 많아질 때 마다</a:t>
            </a:r>
            <a:r>
              <a:rPr kumimoji="1" lang="en-US" altLang="ko-KR"/>
              <a:t> Scale-Up</a:t>
            </a:r>
            <a:r>
              <a:rPr kumimoji="1" lang="ko-KR" altLang="en-US"/>
              <a:t>을 하면 되는 것일까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하지만 서버를 무한정 </a:t>
            </a:r>
            <a:r>
              <a:rPr kumimoji="1" lang="en-US" altLang="ko-KR"/>
              <a:t>Scale-Up</a:t>
            </a:r>
            <a:r>
              <a:rPr kumimoji="1" lang="ko-KR" altLang="en-US"/>
              <a:t>하는 것은 한계가 있고</a:t>
            </a:r>
            <a:r>
              <a:rPr kumimoji="1" lang="en-US" altLang="ko-KR"/>
              <a:t> </a:t>
            </a:r>
            <a:r>
              <a:rPr kumimoji="1" lang="ko-KR" altLang="en-US"/>
              <a:t>가격도 점점 </a:t>
            </a:r>
            <a:r>
              <a:rPr kumimoji="1" lang="ko-KR" altLang="en-US" err="1"/>
              <a:t>비싸진다</a:t>
            </a:r>
            <a:r>
              <a:rPr kumimoji="1" lang="en-US" altLang="ko-KR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86DE6-840B-674C-8727-38BFF6AF8ED4}"/>
              </a:ext>
            </a:extLst>
          </p:cNvPr>
          <p:cNvSpPr txBox="1"/>
          <p:nvPr/>
        </p:nvSpPr>
        <p:spPr>
          <a:xfrm>
            <a:off x="5972224" y="39363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226DF8-7A7E-DE4A-A546-B828CA36B30E}"/>
              </a:ext>
            </a:extLst>
          </p:cNvPr>
          <p:cNvSpPr/>
          <p:nvPr/>
        </p:nvSpPr>
        <p:spPr>
          <a:xfrm>
            <a:off x="4307840" y="1690689"/>
            <a:ext cx="4094480" cy="2245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8935D-EC54-A944-BCB7-137896DD2F0E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534085-099B-224F-BD8D-36CA8473B4E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64A445-D222-5A4E-B8A0-F0A2AE3913F8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1468B9-7493-3B47-AFDC-3A45E8A192D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B9BD81-95F0-434D-9235-0C02412931C4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1A4383-8444-B34F-9B3E-248E3A554251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5" name="위쪽 화살표[U] 4">
            <a:extLst>
              <a:ext uri="{FF2B5EF4-FFF2-40B4-BE49-F238E27FC236}">
                <a16:creationId xmlns:a16="http://schemas.microsoft.com/office/drawing/2014/main" id="{B52110B7-9EFC-574F-993F-4AF43DFDDA41}"/>
              </a:ext>
            </a:extLst>
          </p:cNvPr>
          <p:cNvSpPr/>
          <p:nvPr/>
        </p:nvSpPr>
        <p:spPr>
          <a:xfrm>
            <a:off x="8891094" y="2136313"/>
            <a:ext cx="833120" cy="163156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1EB4B-1E70-E84C-9F79-091028048BD0}"/>
              </a:ext>
            </a:extLst>
          </p:cNvPr>
          <p:cNvSpPr txBox="1"/>
          <p:nvPr/>
        </p:nvSpPr>
        <p:spPr>
          <a:xfrm>
            <a:off x="9656585" y="288857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Scale-Up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829178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에서도 좋아요 데이터를 생성한다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03443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79856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78658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좋아요 수를 조회한다</a:t>
            </a:r>
            <a:r>
              <a:rPr kumimoji="1" lang="en-US" altLang="ko-KR" sz="2000"/>
              <a:t>. </a:t>
            </a:r>
            <a:r>
              <a:rPr kumimoji="1" lang="ko-KR" altLang="en-US" sz="2000"/>
              <a:t>현재 데이터는 </a:t>
            </a:r>
            <a:r>
              <a:rPr kumimoji="1" lang="en-US" altLang="ko-KR" sz="2000"/>
              <a:t>0</a:t>
            </a:r>
            <a:r>
              <a:rPr kumimoji="1" lang="ko-KR" altLang="en-US" sz="2000"/>
              <a:t>이다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65742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31547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45367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이어서 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에서도 좋아요 수를 조회한다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아직 좋아요 수를 갱신하지 못하였기 때문에</a:t>
            </a:r>
            <a:r>
              <a:rPr kumimoji="1" lang="en-US" altLang="ko-KR" sz="2000"/>
              <a:t>, </a:t>
            </a:r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에서도 </a:t>
            </a:r>
            <a:r>
              <a:rPr kumimoji="1" lang="en-US" altLang="ko-KR" sz="2000"/>
              <a:t>0</a:t>
            </a:r>
            <a:r>
              <a:rPr kumimoji="1" lang="ko-KR" altLang="en-US" sz="2000"/>
              <a:t>이 조회된다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97139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72686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18493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은 </a:t>
            </a:r>
            <a:r>
              <a:rPr kumimoji="1" lang="ko-KR" altLang="en-US" sz="2000" err="1"/>
              <a:t>좋아요가</a:t>
            </a:r>
            <a:r>
              <a:rPr kumimoji="1" lang="ko-KR" altLang="en-US" sz="2000"/>
              <a:t> 생성 되었으므로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조회된 좋아요 수에서 </a:t>
            </a:r>
            <a:r>
              <a:rPr kumimoji="1" lang="en-US" altLang="ko-KR" sz="2000"/>
              <a:t>1 </a:t>
            </a:r>
            <a:r>
              <a:rPr kumimoji="1" lang="ko-KR" altLang="en-US" sz="2000"/>
              <a:t>더한 값을 갱신하고 </a:t>
            </a:r>
            <a:r>
              <a:rPr kumimoji="1" lang="en-US" altLang="ko-KR" sz="2000"/>
              <a:t>commit </a:t>
            </a:r>
            <a:r>
              <a:rPr kumimoji="1" lang="ko-KR" altLang="en-US" sz="2000"/>
              <a:t>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50108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36589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갱신 </a:t>
                      </a:r>
                      <a:r>
                        <a:rPr lang="en-US" altLang="ko-KR"/>
                        <a:t>=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97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151784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도 </a:t>
            </a:r>
            <a:r>
              <a:rPr kumimoji="1" lang="ko-KR" altLang="en-US" sz="2000" err="1"/>
              <a:t>좋아요가</a:t>
            </a:r>
            <a:r>
              <a:rPr kumimoji="1" lang="ko-KR" altLang="en-US" sz="2000"/>
              <a:t> 생성 되었으므로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조회된 좋아요 수에서 </a:t>
            </a:r>
            <a:r>
              <a:rPr kumimoji="1" lang="en-US" altLang="ko-KR" sz="2000"/>
              <a:t>1 </a:t>
            </a:r>
            <a:r>
              <a:rPr kumimoji="1" lang="ko-KR" altLang="en-US" sz="2000"/>
              <a:t>더한 값을 갱신하고 </a:t>
            </a:r>
            <a:r>
              <a:rPr kumimoji="1" lang="en-US" altLang="ko-KR" sz="2000"/>
              <a:t>commit </a:t>
            </a:r>
            <a:r>
              <a:rPr kumimoji="1" lang="ko-KR" altLang="en-US" sz="2000"/>
              <a:t>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09288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64879D-5302-C84D-8544-320A66DB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70420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갱신 </a:t>
                      </a:r>
                      <a:r>
                        <a:rPr lang="en-US" altLang="ko-KR"/>
                        <a:t>=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갱신 </a:t>
                      </a:r>
                      <a:r>
                        <a:rPr lang="en-US" altLang="ko-KR"/>
                        <a:t>=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94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92518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2000">
                <a:ea typeface="맑은 고딕"/>
              </a:rPr>
              <a:t>각 트랜잭션은 정상적으로 요청을 처리했다고 판단하고 </a:t>
            </a:r>
            <a:r>
              <a:rPr kumimoji="1" lang="en-US" altLang="ko-KR" sz="2000">
                <a:ea typeface="맑은 고딕"/>
              </a:rPr>
              <a:t>commit </a:t>
            </a:r>
            <a:r>
              <a:rPr kumimoji="1" lang="ko-KR" altLang="en-US" sz="2000">
                <a:ea typeface="맑은 고딕"/>
              </a:rPr>
              <a:t>한다</a:t>
            </a:r>
            <a:r>
              <a:rPr kumimoji="1" lang="en-US" altLang="ko-KR" sz="2000">
                <a:ea typeface="맑은 고딕"/>
              </a:rPr>
              <a:t>.</a:t>
            </a:r>
          </a:p>
          <a:p>
            <a:pPr algn="ctr"/>
            <a:r>
              <a:rPr kumimoji="1" lang="ko-KR" altLang="en-US" sz="2000">
                <a:ea typeface="맑은 고딕"/>
              </a:rPr>
              <a:t>하지만 </a:t>
            </a:r>
            <a:r>
              <a:rPr kumimoji="1" lang="en-US" altLang="ko-KR" sz="2000">
                <a:ea typeface="맑은 고딕"/>
              </a:rPr>
              <a:t>2</a:t>
            </a:r>
            <a:r>
              <a:rPr kumimoji="1" lang="ko-KR" altLang="en-US" sz="2000">
                <a:ea typeface="맑은 고딕"/>
              </a:rPr>
              <a:t>개의 요청이 들어왔으므로</a:t>
            </a:r>
            <a:r>
              <a:rPr kumimoji="1" lang="en-US" altLang="ko-KR" sz="2000">
                <a:ea typeface="맑은 고딕"/>
              </a:rPr>
              <a:t>, </a:t>
            </a:r>
            <a:r>
              <a:rPr kumimoji="1" lang="ko-KR" altLang="en-US" sz="2000">
                <a:ea typeface="맑은 고딕"/>
              </a:rPr>
              <a:t>좋아요 수는 </a:t>
            </a:r>
            <a:r>
              <a:rPr kumimoji="1" lang="en-US" altLang="ko-KR" sz="2000">
                <a:ea typeface="맑은 고딕"/>
              </a:rPr>
              <a:t>2</a:t>
            </a:r>
            <a:r>
              <a:rPr kumimoji="1" lang="ko-KR" altLang="en-US" sz="2000">
                <a:ea typeface="맑은 고딕"/>
              </a:rPr>
              <a:t>로 갱신되어야 했다</a:t>
            </a:r>
            <a:r>
              <a:rPr kumimoji="1" lang="en-US" altLang="ko-KR" sz="2000">
                <a:ea typeface="맑은 고딕"/>
              </a:rPr>
              <a:t>.</a:t>
            </a:r>
            <a:endParaRPr lang="en-US" altLang="ko-KR" sz="2000">
              <a:ea typeface="맑은 고딕"/>
            </a:endParaRPr>
          </a:p>
          <a:p>
            <a:pPr algn="ctr"/>
            <a:r>
              <a:rPr kumimoji="1" lang="ko-KR" altLang="en-US" sz="2000">
                <a:ea typeface="맑은 고딕"/>
              </a:rPr>
              <a:t>동시 요청으로 인해</a:t>
            </a:r>
            <a:r>
              <a:rPr kumimoji="1" lang="en-US" altLang="ko-KR" sz="2000">
                <a:ea typeface="맑은 고딕"/>
              </a:rPr>
              <a:t>, </a:t>
            </a:r>
            <a:r>
              <a:rPr kumimoji="1" lang="ko-KR" altLang="en-US" sz="2000">
                <a:ea typeface="맑은 고딕"/>
              </a:rPr>
              <a:t>좋아요 수 증가 처리가 누락될 수 있는 상황인 것이다</a:t>
            </a:r>
            <a:r>
              <a:rPr kumimoji="1" lang="en-US" altLang="ko-KR" sz="2000">
                <a:ea typeface="맑은 고딕"/>
              </a:rPr>
              <a:t>.</a:t>
            </a:r>
            <a:r>
              <a:rPr kumimoji="1" lang="ko-KR" altLang="en-US" sz="2000">
                <a:ea typeface="맑은 고딕"/>
              </a:rPr>
              <a:t> </a:t>
            </a:r>
            <a:endParaRPr kumimoji="1" lang="en-US" altLang="ko-KR" sz="2000">
              <a:ea typeface="맑은 고딕"/>
            </a:endParaRP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1845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9BA4493E-BCBD-2F47-B3DC-EDB807C7F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74575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조회 </a:t>
                      </a:r>
                      <a:r>
                        <a:rPr lang="en-US" altLang="ko-KR"/>
                        <a:t>= 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갱신 </a:t>
                      </a:r>
                      <a:r>
                        <a:rPr lang="en-US" altLang="ko-KR"/>
                        <a:t>=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갱신 </a:t>
                      </a:r>
                      <a:r>
                        <a:rPr lang="en-US" altLang="ko-KR"/>
                        <a:t>=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94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77684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트랜잭션을 사용한다고 하더라도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동시성 문제로 인해</a:t>
            </a:r>
            <a:r>
              <a:rPr kumimoji="1" lang="en-US" altLang="ko-KR"/>
              <a:t>, </a:t>
            </a:r>
            <a:r>
              <a:rPr kumimoji="1" lang="ko-KR" altLang="en-US"/>
              <a:t>구현 방법에 따라</a:t>
            </a:r>
            <a:r>
              <a:rPr kumimoji="1" lang="en-US" altLang="ko-KR"/>
              <a:t> </a:t>
            </a:r>
            <a:r>
              <a:rPr kumimoji="1" lang="ko-KR" altLang="en-US"/>
              <a:t>데이터의 일관성은 여전히 깨질 수 있는 것이다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이러한 문제가 해결될 수 있는 구현 방법이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앞서 </a:t>
            </a:r>
            <a:r>
              <a:rPr kumimoji="1" lang="en-US" altLang="ko-KR"/>
              <a:t>Lock</a:t>
            </a:r>
            <a:r>
              <a:rPr kumimoji="1" lang="ko-KR" altLang="en-US"/>
              <a:t>의 개념을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Lock</a:t>
            </a:r>
            <a:r>
              <a:rPr kumimoji="1" lang="ko-KR" altLang="en-US"/>
              <a:t>을 이용하면 동시성 문제를 해결하고</a:t>
            </a:r>
            <a:r>
              <a:rPr kumimoji="1" lang="en-US" altLang="ko-KR"/>
              <a:t>, </a:t>
            </a:r>
            <a:r>
              <a:rPr kumimoji="1" lang="ko-KR" altLang="en-US"/>
              <a:t>모든 요청을 누락 없이 처리할 수 있을 것 같다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Lock</a:t>
            </a:r>
            <a:r>
              <a:rPr kumimoji="1" lang="ko-KR" altLang="en-US"/>
              <a:t>을 이용하는 사례로서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데이터베이스에서 지원하는 </a:t>
            </a:r>
            <a:r>
              <a:rPr kumimoji="1" lang="en-US" altLang="ko-KR"/>
              <a:t>Record Lock</a:t>
            </a:r>
            <a:r>
              <a:rPr kumimoji="1" lang="ko-KR" altLang="en-US"/>
              <a:t>을 이용한 예시를 살펴보자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update </a:t>
            </a:r>
            <a:r>
              <a:rPr kumimoji="1" lang="ko-KR" altLang="en-US"/>
              <a:t>문을 수행하면 </a:t>
            </a:r>
            <a:r>
              <a:rPr kumimoji="1" lang="en-US" altLang="ko-KR"/>
              <a:t>Record</a:t>
            </a:r>
            <a:r>
              <a:rPr kumimoji="1" lang="ko-KR" altLang="en-US"/>
              <a:t>에 </a:t>
            </a:r>
            <a:r>
              <a:rPr kumimoji="1" lang="en-US" altLang="ko-KR"/>
              <a:t>Lock</a:t>
            </a:r>
            <a:r>
              <a:rPr kumimoji="1" lang="ko-KR" altLang="en-US"/>
              <a:t>이 걸리는 것을 확인했었다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27748739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먼저 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을 시작한다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9F7F2D4A-8737-1448-92AF-68013088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63666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CCF68916-ABD7-5B4D-8FFD-A06F9319F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02620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521794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은 좋아요 데이터를 생성한다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A4B63670-EDB6-7440-A759-985C72158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084417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D89A5F9B-3DD8-7D4F-9620-7A01A410B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961304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9063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이어서 요청</a:t>
            </a:r>
            <a:r>
              <a:rPr kumimoji="1" lang="en-US" altLang="ko-KR" sz="2000"/>
              <a:t> 2</a:t>
            </a:r>
            <a:r>
              <a:rPr kumimoji="1" lang="ko-KR" altLang="en-US" sz="2000"/>
              <a:t>에서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가 시작된다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0FD49542-D516-2E43-8D76-64D708F1A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69957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AEF69392-D3C0-094B-B5D7-CF468A6C9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03233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80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7DBC3-6E00-AF46-B6A9-392033FE15BB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수직으로 확장하는 것은 한계가 있으므로</a:t>
            </a:r>
            <a:r>
              <a:rPr kumimoji="1" lang="en-US" altLang="ko-KR"/>
              <a:t>,</a:t>
            </a:r>
            <a:r>
              <a:rPr kumimoji="1" lang="ko-KR" altLang="en-US"/>
              <a:t> 수평으로 확장하는 방법을 고려해볼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서버 여러 대에 부하를 분산하여 성능을 높이는 </a:t>
            </a:r>
            <a:r>
              <a:rPr kumimoji="1" lang="en-US" altLang="ko-KR"/>
              <a:t>Scale-Out</a:t>
            </a:r>
          </a:p>
          <a:p>
            <a:pPr algn="ctr"/>
            <a:endParaRPr kumimoji="1" lang="en-US" altLang="ko-KR" b="1"/>
          </a:p>
          <a:p>
            <a:pPr algn="ctr"/>
            <a:r>
              <a:rPr kumimoji="1" lang="en-US" altLang="ko-KR" b="1"/>
              <a:t>Scale-Out : </a:t>
            </a:r>
            <a:r>
              <a:rPr kumimoji="1" lang="ko-KR" altLang="en-US" b="1"/>
              <a:t>서버를 추가하여 성능을 향상시키는 것</a:t>
            </a:r>
            <a:r>
              <a:rPr kumimoji="1" lang="en-US" altLang="ko-KR" b="1"/>
              <a:t>(</a:t>
            </a:r>
            <a:r>
              <a:rPr kumimoji="1" lang="ko-KR" altLang="en-US" b="1"/>
              <a:t>수평 확장</a:t>
            </a:r>
            <a:r>
              <a:rPr kumimoji="1" lang="en-US" altLang="ko-KR" b="1"/>
              <a:t>)</a:t>
            </a:r>
            <a:endParaRPr kumimoji="1"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86DE6-840B-674C-8727-38BFF6AF8ED4}"/>
              </a:ext>
            </a:extLst>
          </p:cNvPr>
          <p:cNvSpPr txBox="1"/>
          <p:nvPr/>
        </p:nvSpPr>
        <p:spPr>
          <a:xfrm>
            <a:off x="5972224" y="39363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226DF8-7A7E-DE4A-A546-B828CA36B30E}"/>
              </a:ext>
            </a:extLst>
          </p:cNvPr>
          <p:cNvSpPr/>
          <p:nvPr/>
        </p:nvSpPr>
        <p:spPr>
          <a:xfrm>
            <a:off x="4307840" y="1690689"/>
            <a:ext cx="4094480" cy="2245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8935D-EC54-A944-BCB7-137896DD2F0E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534085-099B-224F-BD8D-36CA8473B4E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64A445-D222-5A4E-B8A0-F0A2AE3913F8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1468B9-7493-3B47-AFDC-3A45E8A192D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B9BD81-95F0-434D-9235-0C02412931C4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1A4383-8444-B34F-9B3E-248E3A554251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5" name="위쪽 화살표[U] 4">
            <a:extLst>
              <a:ext uri="{FF2B5EF4-FFF2-40B4-BE49-F238E27FC236}">
                <a16:creationId xmlns:a16="http://schemas.microsoft.com/office/drawing/2014/main" id="{B52110B7-9EFC-574F-993F-4AF43DFDDA41}"/>
              </a:ext>
            </a:extLst>
          </p:cNvPr>
          <p:cNvSpPr/>
          <p:nvPr/>
        </p:nvSpPr>
        <p:spPr>
          <a:xfrm>
            <a:off x="8891094" y="2136313"/>
            <a:ext cx="833120" cy="163156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1EB4B-1E70-E84C-9F79-091028048BD0}"/>
              </a:ext>
            </a:extLst>
          </p:cNvPr>
          <p:cNvSpPr txBox="1"/>
          <p:nvPr/>
        </p:nvSpPr>
        <p:spPr>
          <a:xfrm>
            <a:off x="9656585" y="288857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Scale-Up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879291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에서도 좋아요 데이터를 생성한다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BE5493B6-536D-2449-BC9B-21A81D88A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219402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0B8090E7-AA05-234A-898B-74D460CCA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170768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98154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의 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레코드의 좋아요 수를 증가시킨다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다른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이 잡힌 건 없으므로</a:t>
            </a:r>
            <a:r>
              <a:rPr kumimoji="1" lang="en-US" altLang="ko-KR" sz="2000"/>
              <a:t>, </a:t>
            </a:r>
            <a:r>
              <a:rPr kumimoji="1" lang="ko-KR" altLang="en-US" sz="2000"/>
              <a:t>이 과정은</a:t>
            </a:r>
            <a:r>
              <a:rPr kumimoji="1" lang="en-US" altLang="ko-KR" sz="2000"/>
              <a:t> </a:t>
            </a:r>
            <a:r>
              <a:rPr kumimoji="1" lang="ko-KR" altLang="en-US" sz="2000"/>
              <a:t>즉시 수행된다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그리고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은 해당 레코드에 </a:t>
            </a:r>
            <a:r>
              <a:rPr kumimoji="1" lang="ko-KR" altLang="en-US" sz="2000" err="1"/>
              <a:t>락을</a:t>
            </a:r>
            <a:r>
              <a:rPr kumimoji="1" lang="ko-KR" altLang="en-US" sz="2000"/>
              <a:t> 점유한다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952036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DD4416-AAF3-8C4B-B3FE-0B79178F49AD}"/>
              </a:ext>
            </a:extLst>
          </p:cNvPr>
          <p:cNvSpPr txBox="1"/>
          <p:nvPr/>
        </p:nvSpPr>
        <p:spPr>
          <a:xfrm>
            <a:off x="235667" y="2166309"/>
            <a:ext cx="156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Transaction 1</a:t>
            </a:r>
          </a:p>
          <a:p>
            <a:pPr algn="ctr"/>
            <a:r>
              <a:rPr kumimoji="1" lang="en-US" altLang="ko-KR"/>
              <a:t>Record Lock</a:t>
            </a:r>
            <a:endParaRPr kumimoji="1" lang="ko-KR" altLang="en-US"/>
          </a:p>
        </p:txBody>
      </p:sp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22FA55E2-7454-814D-8881-4C8DBA695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943389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564476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이어서 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 좋아요 수 증가를 요청한다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과 동일한 레코드를 수정해야하는데</a:t>
            </a:r>
            <a:r>
              <a:rPr kumimoji="1" lang="en-US" altLang="ko-KR" sz="2000"/>
              <a:t>, </a:t>
            </a:r>
            <a:r>
              <a:rPr kumimoji="1" lang="ko-KR" altLang="en-US" sz="2000"/>
              <a:t>이미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이 점유되어 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84646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DD4416-AAF3-8C4B-B3FE-0B79178F49AD}"/>
              </a:ext>
            </a:extLst>
          </p:cNvPr>
          <p:cNvSpPr txBox="1"/>
          <p:nvPr/>
        </p:nvSpPr>
        <p:spPr>
          <a:xfrm>
            <a:off x="235667" y="2166309"/>
            <a:ext cx="156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Transaction 1</a:t>
            </a:r>
          </a:p>
          <a:p>
            <a:pPr algn="ctr"/>
            <a:r>
              <a:rPr kumimoji="1" lang="en-US" altLang="ko-KR"/>
              <a:t>Record Lock</a:t>
            </a:r>
            <a:endParaRPr kumimoji="1" lang="ko-KR" altLang="en-US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A56E1FF1-53DD-184C-8D03-CBAE379E2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57144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5853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따라서</a:t>
            </a:r>
            <a:r>
              <a:rPr kumimoji="1" lang="en-US" altLang="ko-KR" sz="2000"/>
              <a:t>, </a:t>
            </a:r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의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이 해제될 때까지 대기한다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700252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DD4416-AAF3-8C4B-B3FE-0B79178F49AD}"/>
              </a:ext>
            </a:extLst>
          </p:cNvPr>
          <p:cNvSpPr txBox="1"/>
          <p:nvPr/>
        </p:nvSpPr>
        <p:spPr>
          <a:xfrm>
            <a:off x="235667" y="2166309"/>
            <a:ext cx="156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Transaction 1</a:t>
            </a:r>
          </a:p>
          <a:p>
            <a:pPr algn="ctr"/>
            <a:r>
              <a:rPr kumimoji="1" lang="en-US" altLang="ko-KR"/>
              <a:t>Record Lock</a:t>
            </a:r>
            <a:endParaRPr kumimoji="1" lang="ko-KR" altLang="en-US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A56E1FF1-53DD-184C-8D03-CBAE379E2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03278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731680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의 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이 트랜잭션을 </a:t>
            </a:r>
            <a:r>
              <a:rPr kumimoji="1" lang="en-US" altLang="ko-KR" sz="2000"/>
              <a:t>commit</a:t>
            </a:r>
            <a:r>
              <a:rPr kumimoji="1" lang="ko-KR" altLang="en-US" sz="2000"/>
              <a:t>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이 점유하고 있던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은 해제된다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071500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A56E1FF1-53DD-184C-8D03-CBAE379E2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6473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784174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의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을 다시 점유하고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대기 상태에 있던 좋아요 수 증가 요청을 정상적으로 수행한다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19324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DD4416-AAF3-8C4B-B3FE-0B79178F49AD}"/>
              </a:ext>
            </a:extLst>
          </p:cNvPr>
          <p:cNvSpPr txBox="1"/>
          <p:nvPr/>
        </p:nvSpPr>
        <p:spPr>
          <a:xfrm>
            <a:off x="235667" y="2166309"/>
            <a:ext cx="1565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Transaction 2</a:t>
            </a:r>
          </a:p>
          <a:p>
            <a:pPr algn="ctr"/>
            <a:r>
              <a:rPr kumimoji="1" lang="en-US" altLang="ko-KR"/>
              <a:t>Record Lock</a:t>
            </a:r>
            <a:endParaRPr kumimoji="1" lang="ko-KR" altLang="en-US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26877B24-9282-2C45-A960-93D867C2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3446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증가 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26085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도 트랜잭션 </a:t>
            </a:r>
            <a:r>
              <a:rPr kumimoji="1" lang="en-US" altLang="ko-KR" sz="2000"/>
              <a:t>2</a:t>
            </a:r>
            <a:r>
              <a:rPr kumimoji="1" lang="ko-KR" altLang="en-US" sz="2000" err="1"/>
              <a:t>를</a:t>
            </a:r>
            <a:r>
              <a:rPr kumimoji="1" lang="ko-KR" altLang="en-US" sz="2000"/>
              <a:t> 종료한다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요청 </a:t>
            </a:r>
            <a:r>
              <a:rPr kumimoji="1" lang="en-US" altLang="ko-KR" sz="2000"/>
              <a:t>2</a:t>
            </a:r>
            <a:r>
              <a:rPr kumimoji="1" lang="ko-KR" altLang="en-US" sz="2000"/>
              <a:t>의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가 점유하고 있던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도 해제된다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443443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26877B24-9282-2C45-A960-93D867C2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55130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증가 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3732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이번에는 요청이 누락 없이 처리될 수 있었다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하지만 여기에는 어떤 문제가 있을까</a:t>
            </a:r>
            <a:r>
              <a:rPr kumimoji="1" lang="en-US" altLang="ko-KR" sz="2000"/>
              <a:t>?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89792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26877B24-9282-2C45-A960-93D867C2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1554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증가 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94948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3B9FF0A-34BB-9447-82A8-387818B4FB06}"/>
              </a:ext>
            </a:extLst>
          </p:cNvPr>
          <p:cNvSpPr/>
          <p:nvPr/>
        </p:nvSpPr>
        <p:spPr>
          <a:xfrm>
            <a:off x="10593659" y="1519995"/>
            <a:ext cx="579863" cy="36687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A9022-47C8-1D44-A8CA-92DA8EB65193}"/>
              </a:ext>
            </a:extLst>
          </p:cNvPr>
          <p:cNvSpPr txBox="1"/>
          <p:nvPr/>
        </p:nvSpPr>
        <p:spPr>
          <a:xfrm>
            <a:off x="10353637" y="52508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F6773-B52A-604E-AD96-8DC98D1EEA1D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위 과정에는 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에서 점유한 </a:t>
            </a:r>
            <a:r>
              <a:rPr kumimoji="1" lang="en-US" altLang="ko-KR" sz="2000"/>
              <a:t>Record Lock</a:t>
            </a:r>
            <a:r>
              <a:rPr kumimoji="1" lang="ko-KR" altLang="en-US" sz="2000"/>
              <a:t>에 의해 처리가 지연되고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이렇게 리소스를 점유하고 있는 블로킹 작업은 장애가 발생할 여지가 있다</a:t>
            </a:r>
            <a:r>
              <a:rPr kumimoji="1" lang="en-US" altLang="ko-KR" sz="2000"/>
              <a:t>.</a:t>
            </a:r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835D7F9-CA56-2E4D-A5D0-E16E2A26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757280"/>
              </p:ext>
            </p:extLst>
          </p:nvPr>
        </p:nvGraphicFramePr>
        <p:xfrm>
          <a:off x="354981" y="2812640"/>
          <a:ext cx="1326994" cy="8326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26994">
                  <a:extLst>
                    <a:ext uri="{9D8B030D-6E8A-4147-A177-3AD203B41FA5}">
                      <a16:colId xmlns:a16="http://schemas.microsoft.com/office/drawing/2014/main" val="320823740"/>
                    </a:ext>
                  </a:extLst>
                </a:gridCol>
              </a:tblGrid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57124"/>
                  </a:ext>
                </a:extLst>
              </a:tr>
              <a:tr h="416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34455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26877B24-9282-2C45-A960-93D867C2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3128"/>
              </p:ext>
            </p:extLst>
          </p:nvPr>
        </p:nvGraphicFramePr>
        <p:xfrm>
          <a:off x="2032000" y="1399895"/>
          <a:ext cx="8128000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27399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237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요청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start transaction 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8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start transaction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좋아요 수 증가 요청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= </a:t>
                      </a:r>
                      <a:r>
                        <a:rPr lang="ko-KR" altLang="en-US" sz="1100"/>
                        <a:t>좋아요 수 </a:t>
                      </a:r>
                      <a:r>
                        <a:rPr lang="en-US" altLang="ko-KR" sz="1100"/>
                        <a:t>+ 1)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WAIT</a:t>
                      </a: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94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 증가 성공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commit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68777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트래픽이 많다면 동시성 문제는 불가피하게 발생할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여러 개의 요청이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개의 좋아요 수 레코드를 수정해야 하기 때문이다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따라서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동일한 데이터를 수정하기 때문에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동시성 문제를 제어하기 위한 방법은 당연히 필요하다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발생할 수 있는 문제를 최소화하는 방법은 무엇이고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어떻게 구현할 수 있을까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0A2A7E-5C63-EC45-A6E5-F67CC3802BBD}"/>
              </a:ext>
            </a:extLst>
          </p:cNvPr>
          <p:cNvSpPr/>
          <p:nvPr/>
        </p:nvSpPr>
        <p:spPr>
          <a:xfrm>
            <a:off x="2107581" y="4664789"/>
            <a:ext cx="201837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9D03F2-44D1-AF48-A8F6-7AE15425B249}"/>
              </a:ext>
            </a:extLst>
          </p:cNvPr>
          <p:cNvSpPr/>
          <p:nvPr/>
        </p:nvSpPr>
        <p:spPr>
          <a:xfrm>
            <a:off x="2107580" y="5409723"/>
            <a:ext cx="201837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BCF478-8ED9-9442-9BDD-BBCFCD6D27DF}"/>
              </a:ext>
            </a:extLst>
          </p:cNvPr>
          <p:cNvSpPr/>
          <p:nvPr/>
        </p:nvSpPr>
        <p:spPr>
          <a:xfrm>
            <a:off x="2107579" y="6158239"/>
            <a:ext cx="201837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517802-C8C5-6140-B414-2C2EA727820A}"/>
              </a:ext>
            </a:extLst>
          </p:cNvPr>
          <p:cNvSpPr/>
          <p:nvPr/>
        </p:nvSpPr>
        <p:spPr>
          <a:xfrm>
            <a:off x="5273599" y="5085932"/>
            <a:ext cx="2331533" cy="1107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 Service</a:t>
            </a:r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B9598-A322-6949-A596-3B07ECAE07F9}"/>
              </a:ext>
            </a:extLst>
          </p:cNvPr>
          <p:cNvSpPr/>
          <p:nvPr/>
        </p:nvSpPr>
        <p:spPr>
          <a:xfrm>
            <a:off x="8789949" y="5067331"/>
            <a:ext cx="1220128" cy="114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E869B4-4CAC-A64F-B2AC-318585508228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125952" y="4893389"/>
            <a:ext cx="1147647" cy="746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B1A09A-593A-064B-BC7B-B208F07D44E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125951" y="5638323"/>
            <a:ext cx="1147648" cy="1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F2505E-3715-4B48-AF20-31D467A2ADF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25950" y="5639505"/>
            <a:ext cx="1147649" cy="74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B71E9D0-5608-DB43-A460-65313F6DB45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605132" y="5638323"/>
            <a:ext cx="1184817" cy="1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9E06CA-9351-E442-AB27-3F11AD1014D9}"/>
              </a:ext>
            </a:extLst>
          </p:cNvPr>
          <p:cNvSpPr txBox="1"/>
          <p:nvPr/>
        </p:nvSpPr>
        <p:spPr>
          <a:xfrm>
            <a:off x="7589041" y="576793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좋아요 수 갱신</a:t>
            </a:r>
          </a:p>
        </p:txBody>
      </p:sp>
    </p:spTree>
    <p:extLst>
      <p:ext uri="{BB962C8B-B14F-4D97-AF65-F5344CB8AC3E}">
        <p14:creationId xmlns:p14="http://schemas.microsoft.com/office/powerpoint/2010/main" val="2333372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577901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680995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1882326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29632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699613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1882326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2963265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93A2F8-89D3-C540-BC76-C1FED3B4A8D9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6B02D9-1B39-664D-A6E5-FB2C7AE320A4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D628DE-3F16-9A48-B3C0-501DCAAD6D2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80569-2B58-9A45-94BC-A108BEA61CF6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FA9886-737C-7942-81FE-FF5C2414A56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2835F6-AB78-8547-BE98-FF6C0393274A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3C84FB-4CC3-EE4F-B6F2-1FF2ACC1CE4C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961BC7-9AAF-A546-8FBE-F04113E0AEC8}"/>
              </a:ext>
            </a:extLst>
          </p:cNvPr>
          <p:cNvSpPr/>
          <p:nvPr/>
        </p:nvSpPr>
        <p:spPr>
          <a:xfrm>
            <a:off x="8489839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06E0E3-97BA-F246-9BDB-1FA6F1B47630}"/>
              </a:ext>
            </a:extLst>
          </p:cNvPr>
          <p:cNvSpPr/>
          <p:nvPr/>
        </p:nvSpPr>
        <p:spPr>
          <a:xfrm>
            <a:off x="8592933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9936A-7BD9-5948-946B-515F0EAAF88B}"/>
              </a:ext>
            </a:extLst>
          </p:cNvPr>
          <p:cNvSpPr/>
          <p:nvPr/>
        </p:nvSpPr>
        <p:spPr>
          <a:xfrm>
            <a:off x="979426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8CD9A9-197C-8346-9CDF-871A366E51BD}"/>
              </a:ext>
            </a:extLst>
          </p:cNvPr>
          <p:cNvSpPr/>
          <p:nvPr/>
        </p:nvSpPr>
        <p:spPr>
          <a:xfrm>
            <a:off x="10875203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D947D6-955E-F14A-A848-30D392C717AD}"/>
              </a:ext>
            </a:extLst>
          </p:cNvPr>
          <p:cNvSpPr/>
          <p:nvPr/>
        </p:nvSpPr>
        <p:spPr>
          <a:xfrm>
            <a:off x="8611551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0A84D7-59FA-A243-A83D-FD6D5C222089}"/>
              </a:ext>
            </a:extLst>
          </p:cNvPr>
          <p:cNvSpPr/>
          <p:nvPr/>
        </p:nvSpPr>
        <p:spPr>
          <a:xfrm>
            <a:off x="9794264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D4161-0C0C-344A-A7BC-180E98B67AA0}"/>
              </a:ext>
            </a:extLst>
          </p:cNvPr>
          <p:cNvSpPr/>
          <p:nvPr/>
        </p:nvSpPr>
        <p:spPr>
          <a:xfrm>
            <a:off x="10875203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2FF75-D34F-824C-A3CF-9CA2FF23E7AD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서버가 </a:t>
            </a:r>
            <a:r>
              <a:rPr kumimoji="1" lang="en-US" altLang="ko-KR"/>
              <a:t>1</a:t>
            </a:r>
            <a:r>
              <a:rPr kumimoji="1" lang="ko-KR" altLang="en-US"/>
              <a:t>대에서 </a:t>
            </a:r>
            <a:r>
              <a:rPr kumimoji="1" lang="en-US" altLang="ko-KR"/>
              <a:t>3</a:t>
            </a:r>
            <a:r>
              <a:rPr kumimoji="1" lang="ko-KR" altLang="en-US"/>
              <a:t>대로 확장되었다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3</a:t>
            </a:r>
            <a:r>
              <a:rPr kumimoji="1" lang="ko-KR" altLang="en-US"/>
              <a:t>개의 서버에서 게시글 트래픽을 처리하므로</a:t>
            </a:r>
            <a:r>
              <a:rPr kumimoji="1" lang="en-US" altLang="ko-KR"/>
              <a:t>, 1</a:t>
            </a:r>
            <a:r>
              <a:rPr kumimoji="1" lang="ko-KR" altLang="en-US"/>
              <a:t>대에서 처리되는 부하가 </a:t>
            </a:r>
            <a:r>
              <a:rPr kumimoji="1" lang="en-US" altLang="ko-KR"/>
              <a:t>3</a:t>
            </a:r>
            <a:r>
              <a:rPr kumimoji="1" lang="ko-KR" altLang="en-US"/>
              <a:t>대로 분산되는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이제 게시글 기능은 문제 없이 처리될 수 있다</a:t>
            </a:r>
            <a:r>
              <a:rPr kumimoji="1" lang="en-US" altLang="ko-KR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52F60F-588A-6743-8DD6-F8513F224956}"/>
              </a:ext>
            </a:extLst>
          </p:cNvPr>
          <p:cNvSpPr txBox="1"/>
          <p:nvPr/>
        </p:nvSpPr>
        <p:spPr>
          <a:xfrm>
            <a:off x="1957985" y="39460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649603-47CD-604E-98A7-9644C8CD2ABB}"/>
              </a:ext>
            </a:extLst>
          </p:cNvPr>
          <p:cNvSpPr txBox="1"/>
          <p:nvPr/>
        </p:nvSpPr>
        <p:spPr>
          <a:xfrm>
            <a:off x="9806648" y="39460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441B2-06BF-5043-B910-59B7AF14408B}"/>
              </a:ext>
            </a:extLst>
          </p:cNvPr>
          <p:cNvSpPr txBox="1"/>
          <p:nvPr/>
        </p:nvSpPr>
        <p:spPr>
          <a:xfrm>
            <a:off x="5972224" y="396239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95775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동시 쓰기 요청이 들어올 때</a:t>
            </a:r>
            <a:r>
              <a:rPr kumimoji="1" lang="en-US" altLang="ko-KR"/>
              <a:t>, </a:t>
            </a:r>
            <a:r>
              <a:rPr kumimoji="1" lang="ko-KR" altLang="en-US"/>
              <a:t>데이터 유실 또는 장애 없이 처리하기 위한 방법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비관적 </a:t>
            </a:r>
            <a:r>
              <a:rPr kumimoji="1" lang="ko-KR" altLang="en-US" b="1" err="1"/>
              <a:t>락</a:t>
            </a:r>
            <a:r>
              <a:rPr kumimoji="1" lang="en-US" altLang="ko-KR" b="1"/>
              <a:t>(Pessimistic Lock)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낙관적 </a:t>
            </a:r>
            <a:r>
              <a:rPr kumimoji="1" lang="ko-KR" altLang="en-US" b="1" err="1"/>
              <a:t>락</a:t>
            </a:r>
            <a:r>
              <a:rPr kumimoji="1" lang="en-US" altLang="ko-KR" b="1"/>
              <a:t>(Optimistic Lock)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비동기 순차 처리</a:t>
            </a:r>
            <a:endParaRPr kumimoji="1" lang="en-US" altLang="ko-KR" b="1"/>
          </a:p>
          <a:p>
            <a:pPr>
              <a:lnSpc>
                <a:spcPct val="120000"/>
              </a:lnSpc>
            </a:pPr>
            <a:r>
              <a:rPr kumimoji="1" lang="ko-KR" altLang="en-US"/>
              <a:t>위 세 가지 방법을 알아보자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79142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비관적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(Pessimistic Lock)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 접근 시에 항상 충돌이 발생할 가능성이 </a:t>
            </a:r>
            <a:r>
              <a:rPr kumimoji="1" lang="ko-KR" altLang="en-US" b="1"/>
              <a:t>있</a:t>
            </a:r>
            <a:r>
              <a:rPr kumimoji="1" lang="ko-KR" altLang="en-US"/>
              <a:t>다고 가정한다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비관적</a:t>
            </a:r>
            <a:r>
              <a:rPr kumimoji="1" lang="ko-KR" altLang="en-US"/>
              <a:t> 관점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데이터를 보호하기 위해 항상 </a:t>
            </a:r>
            <a:r>
              <a:rPr kumimoji="1" lang="ko-KR" altLang="en-US" err="1"/>
              <a:t>락을</a:t>
            </a:r>
            <a:r>
              <a:rPr kumimoji="1" lang="ko-KR" altLang="en-US"/>
              <a:t> 걸어 다른 트랜잭션 접근을 방지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다른 트랜잭션은 </a:t>
            </a:r>
            <a:r>
              <a:rPr kumimoji="1" lang="ko-KR" altLang="en-US" err="1"/>
              <a:t>락이</a:t>
            </a:r>
            <a:r>
              <a:rPr kumimoji="1" lang="ko-KR" altLang="en-US"/>
              <a:t> 해제되기까지 대기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락을</a:t>
            </a:r>
            <a:r>
              <a:rPr kumimoji="1" lang="ko-KR" altLang="en-US"/>
              <a:t> 오래 점유하고 있으면</a:t>
            </a:r>
            <a:r>
              <a:rPr kumimoji="1" lang="en-US" altLang="ko-KR"/>
              <a:t>, </a:t>
            </a:r>
            <a:r>
              <a:rPr kumimoji="1" lang="ko-KR" altLang="en-US"/>
              <a:t>성능 저하 또는 </a:t>
            </a:r>
            <a:r>
              <a:rPr kumimoji="1" lang="en-US" altLang="ko-KR"/>
              <a:t>deadlock</a:t>
            </a:r>
            <a:r>
              <a:rPr kumimoji="1" lang="ko-KR" altLang="en-US"/>
              <a:t> 등으로 인한 장애 문제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우리가 살펴봤던 </a:t>
            </a:r>
            <a:r>
              <a:rPr kumimoji="1" lang="en-US" altLang="ko-KR"/>
              <a:t>Record Lock</a:t>
            </a:r>
            <a:r>
              <a:rPr kumimoji="1" lang="ko-KR" altLang="en-US"/>
              <a:t>은 비관적 </a:t>
            </a:r>
            <a:r>
              <a:rPr kumimoji="1" lang="ko-KR" altLang="en-US" err="1"/>
              <a:t>락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이를 어떻게 구현할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이를 구현하는 두 가지 방법에 대해서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37890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비관적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(Pessimistic Lock) – </a:t>
            </a:r>
            <a:r>
              <a:rPr kumimoji="1" lang="ko-KR" altLang="en-US" sz="4000"/>
              <a:t>방법 </a:t>
            </a:r>
            <a:r>
              <a:rPr kumimoji="1" lang="en-US" altLang="ko-KR" sz="4000"/>
              <a:t>1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kumimoji="1" lang="en-US" altLang="ko-KR" sz="2400"/>
              <a:t>transaction start;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kumimoji="1" lang="en-US" altLang="ko-KR" sz="2400"/>
              <a:t>insert into </a:t>
            </a:r>
            <a:r>
              <a:rPr kumimoji="1" lang="en-US" altLang="ko-KR" sz="2400" err="1"/>
              <a:t>article_like</a:t>
            </a:r>
            <a:r>
              <a:rPr kumimoji="1" lang="en-US" altLang="ko-KR" sz="2400"/>
              <a:t> values({</a:t>
            </a:r>
            <a:r>
              <a:rPr kumimoji="1" lang="en-US" altLang="ko-KR" sz="2400" err="1"/>
              <a:t>article_like_id</a:t>
            </a:r>
            <a:r>
              <a:rPr kumimoji="1" lang="en-US" altLang="ko-KR" sz="2400"/>
              <a:t>}, {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}, {</a:t>
            </a:r>
            <a:r>
              <a:rPr kumimoji="1" lang="en-US" altLang="ko-KR" sz="2400" err="1"/>
              <a:t>user_id</a:t>
            </a:r>
            <a:r>
              <a:rPr kumimoji="1" lang="en-US" altLang="ko-KR" sz="2400"/>
              <a:t>}, {</a:t>
            </a:r>
            <a:r>
              <a:rPr kumimoji="1" lang="en-US" altLang="ko-KR" sz="2400" err="1"/>
              <a:t>created_at</a:t>
            </a:r>
            <a:r>
              <a:rPr kumimoji="1" lang="en-US" altLang="ko-KR" sz="2400"/>
              <a:t>});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800"/>
              <a:t>좋아요 데이터 삽입</a:t>
            </a:r>
            <a:endParaRPr kumimoji="1" lang="en-US" altLang="ko-KR" sz="180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2400"/>
              <a:t>update </a:t>
            </a:r>
            <a:r>
              <a:rPr kumimoji="1" lang="en-US" altLang="ko-KR" sz="2400" err="1"/>
              <a:t>article_like_count</a:t>
            </a:r>
            <a:r>
              <a:rPr kumimoji="1" lang="en-US" altLang="ko-KR" sz="2400"/>
              <a:t> set </a:t>
            </a:r>
            <a:r>
              <a:rPr kumimoji="1" lang="en-US" altLang="ko-KR" sz="2400" b="1" err="1"/>
              <a:t>like_count</a:t>
            </a:r>
            <a:r>
              <a:rPr kumimoji="1" lang="en-US" altLang="ko-KR" sz="2400" b="1"/>
              <a:t> = </a:t>
            </a:r>
            <a:r>
              <a:rPr kumimoji="1" lang="en-US" altLang="ko-KR" sz="2400" b="1" err="1"/>
              <a:t>like_count</a:t>
            </a:r>
            <a:r>
              <a:rPr kumimoji="1" lang="en-US" altLang="ko-KR" sz="2400" b="1"/>
              <a:t> + 1 </a:t>
            </a:r>
            <a:r>
              <a:rPr kumimoji="1" lang="en-US" altLang="ko-KR" sz="2400"/>
              <a:t>where 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 = {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};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800"/>
              <a:t>좋아요 수 데이터 갱신</a:t>
            </a:r>
            <a:endParaRPr kumimoji="1" lang="en-US" altLang="ko-KR" sz="1800"/>
          </a:p>
          <a:p>
            <a:pPr lvl="1">
              <a:lnSpc>
                <a:spcPct val="130000"/>
              </a:lnSpc>
            </a:pPr>
            <a:r>
              <a:rPr kumimoji="1" lang="en-US" altLang="ko-KR" sz="1800"/>
              <a:t>Pessimistic Lock </a:t>
            </a:r>
            <a:r>
              <a:rPr kumimoji="1" lang="ko-KR" altLang="en-US" sz="1800"/>
              <a:t>점유</a:t>
            </a:r>
            <a:endParaRPr kumimoji="1" lang="en-US" altLang="ko-KR" sz="1800"/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kumimoji="1" lang="en-US" altLang="ko-KR" sz="2400"/>
              <a:t>commit;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/>
              <a:t>Pessimistic Lock </a:t>
            </a:r>
            <a:r>
              <a:rPr kumimoji="1" lang="ko-KR" altLang="en-US" sz="1800"/>
              <a:t>해제</a:t>
            </a:r>
            <a:endParaRPr kumimoji="1" lang="en-US" altLang="ko-KR" sz="1800"/>
          </a:p>
          <a:p>
            <a:pPr>
              <a:lnSpc>
                <a:spcPct val="130000"/>
              </a:lnSpc>
            </a:pPr>
            <a:endParaRPr kumimoji="1" lang="en-US" altLang="ko-KR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C1711-897A-8C42-A4AF-150130BB59FB}"/>
              </a:ext>
            </a:extLst>
          </p:cNvPr>
          <p:cNvSpPr txBox="1"/>
          <p:nvPr/>
        </p:nvSpPr>
        <p:spPr>
          <a:xfrm>
            <a:off x="0" y="598873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데이터베이스에 저장된 데이터 기준</a:t>
            </a:r>
            <a:r>
              <a:rPr kumimoji="1" lang="ko-KR" altLang="en-US" sz="2000"/>
              <a:t>으로 </a:t>
            </a:r>
            <a:r>
              <a:rPr kumimoji="1" lang="en-US" altLang="ko-KR" sz="2000"/>
              <a:t>UPDATE </a:t>
            </a:r>
            <a:r>
              <a:rPr kumimoji="1" lang="ko-KR" altLang="en-US" sz="2000"/>
              <a:t>문을 수행한다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앞서 살펴봤던 방식과 동일하다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49651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비관적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(Pessimistic Lock) – </a:t>
            </a:r>
            <a:r>
              <a:rPr kumimoji="1" lang="ko-KR" altLang="en-US" sz="4000"/>
              <a:t>방법 </a:t>
            </a:r>
            <a:r>
              <a:rPr kumimoji="1" lang="en-US" altLang="ko-KR" sz="4000"/>
              <a:t>2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kumimoji="1" lang="en-US" altLang="ko-KR" sz="2400"/>
              <a:t>transaction start;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kumimoji="1" lang="en-US" altLang="ko-KR" sz="2400"/>
              <a:t>insert into </a:t>
            </a:r>
            <a:r>
              <a:rPr kumimoji="1" lang="en-US" altLang="ko-KR" sz="2400" err="1"/>
              <a:t>article_like</a:t>
            </a:r>
            <a:r>
              <a:rPr kumimoji="1" lang="en-US" altLang="ko-KR" sz="2400"/>
              <a:t> values({</a:t>
            </a:r>
            <a:r>
              <a:rPr kumimoji="1" lang="en-US" altLang="ko-KR" sz="2400" err="1"/>
              <a:t>article_like_id</a:t>
            </a:r>
            <a:r>
              <a:rPr kumimoji="1" lang="en-US" altLang="ko-KR" sz="2400"/>
              <a:t>}, {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}, {</a:t>
            </a:r>
            <a:r>
              <a:rPr kumimoji="1" lang="en-US" altLang="ko-KR" sz="2400" err="1"/>
              <a:t>user_id</a:t>
            </a:r>
            <a:r>
              <a:rPr kumimoji="1" lang="en-US" altLang="ko-KR" sz="2400"/>
              <a:t>}, {</a:t>
            </a:r>
            <a:r>
              <a:rPr kumimoji="1" lang="en-US" altLang="ko-KR" sz="2400" err="1"/>
              <a:t>created_at</a:t>
            </a:r>
            <a:r>
              <a:rPr kumimoji="1" lang="en-US" altLang="ko-KR" sz="2400"/>
              <a:t>});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800"/>
              <a:t>좋아요 데이터 삽입</a:t>
            </a:r>
            <a:endParaRPr kumimoji="1" lang="en-US" altLang="ko-KR" sz="2400"/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en-US" altLang="ko-KR" sz="2400"/>
              <a:t>select * from </a:t>
            </a:r>
            <a:r>
              <a:rPr kumimoji="1" lang="en-US" altLang="ko-KR" sz="2400" err="1"/>
              <a:t>article_like_count</a:t>
            </a:r>
            <a:r>
              <a:rPr kumimoji="1" lang="en-US" altLang="ko-KR" sz="2400"/>
              <a:t> where 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 = {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} </a:t>
            </a:r>
            <a:r>
              <a:rPr kumimoji="1" lang="en-US" altLang="ko-KR" sz="2400" b="1"/>
              <a:t>for update</a:t>
            </a:r>
            <a:r>
              <a:rPr kumimoji="1" lang="en-US" altLang="ko-KR" sz="2400"/>
              <a:t>;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/>
              <a:t>for update </a:t>
            </a:r>
            <a:r>
              <a:rPr kumimoji="1" lang="ko-KR" altLang="en-US" sz="1800"/>
              <a:t>구문으로 데이터 조회</a:t>
            </a:r>
            <a:endParaRPr kumimoji="1" lang="en-US" altLang="ko-KR" sz="1800"/>
          </a:p>
          <a:p>
            <a:pPr lvl="1">
              <a:lnSpc>
                <a:spcPct val="130000"/>
              </a:lnSpc>
            </a:pPr>
            <a:r>
              <a:rPr kumimoji="1" lang="ko-KR" altLang="en-US" sz="1800"/>
              <a:t>조회된 데이터에 대해서 </a:t>
            </a:r>
            <a:r>
              <a:rPr kumimoji="1" lang="en-US" altLang="ko-KR" sz="1800"/>
              <a:t>Pessimistic Lock </a:t>
            </a:r>
            <a:r>
              <a:rPr kumimoji="1" lang="ko-KR" altLang="en-US" sz="1800"/>
              <a:t>점유</a:t>
            </a:r>
            <a:r>
              <a:rPr kumimoji="1" lang="en-US" altLang="ko-KR" sz="1800"/>
              <a:t>(</a:t>
            </a:r>
            <a:r>
              <a:rPr kumimoji="1" lang="ko-KR" altLang="en-US" sz="1800"/>
              <a:t>이 시점부터 다른 </a:t>
            </a:r>
            <a:r>
              <a:rPr kumimoji="1" lang="en-US" altLang="ko-KR" sz="1800"/>
              <a:t>Lock</a:t>
            </a:r>
            <a:r>
              <a:rPr kumimoji="1" lang="ko-KR" altLang="en-US" sz="1800"/>
              <a:t>은 점유될 수 없다</a:t>
            </a:r>
            <a:r>
              <a:rPr kumimoji="1" lang="en-US" altLang="ko-KR" sz="1800"/>
              <a:t>.)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800"/>
              <a:t>애플리케이션에서 </a:t>
            </a:r>
            <a:r>
              <a:rPr kumimoji="1" lang="en-US" altLang="ko-KR" sz="1800"/>
              <a:t>JPA</a:t>
            </a:r>
            <a:r>
              <a:rPr kumimoji="1" lang="ko-KR" altLang="en-US" sz="1800" err="1"/>
              <a:t>를</a:t>
            </a:r>
            <a:r>
              <a:rPr kumimoji="1" lang="ko-KR" altLang="en-US" sz="1800"/>
              <a:t> 사용하는 경우</a:t>
            </a:r>
            <a:r>
              <a:rPr kumimoji="1" lang="en-US" altLang="ko-KR" sz="1800"/>
              <a:t>, </a:t>
            </a:r>
            <a:r>
              <a:rPr kumimoji="1" lang="ko-KR" altLang="en-US" sz="1800"/>
              <a:t>객체</a:t>
            </a:r>
            <a:r>
              <a:rPr kumimoji="1" lang="en-US" altLang="ko-KR" sz="1800"/>
              <a:t>(</a:t>
            </a:r>
            <a:r>
              <a:rPr kumimoji="1" lang="ko-KR" altLang="en-US" sz="1800" err="1"/>
              <a:t>엔티티</a:t>
            </a:r>
            <a:r>
              <a:rPr kumimoji="1" lang="en-US" altLang="ko-KR" sz="1800"/>
              <a:t>)</a:t>
            </a:r>
            <a:r>
              <a:rPr kumimoji="1" lang="ko-KR" altLang="en-US" sz="1800"/>
              <a:t>로 조회할 수 있다</a:t>
            </a:r>
            <a:r>
              <a:rPr kumimoji="1" lang="en-US" altLang="ko-KR" sz="1800"/>
              <a:t>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2400"/>
              <a:t>update </a:t>
            </a:r>
            <a:r>
              <a:rPr kumimoji="1" lang="en-US" altLang="ko-KR" sz="2400" err="1"/>
              <a:t>article_like_count</a:t>
            </a:r>
            <a:r>
              <a:rPr kumimoji="1" lang="en-US" altLang="ko-KR" sz="2400"/>
              <a:t> set </a:t>
            </a:r>
            <a:r>
              <a:rPr kumimoji="1" lang="en-US" altLang="ko-KR" sz="2400" err="1"/>
              <a:t>like_count</a:t>
            </a:r>
            <a:r>
              <a:rPr kumimoji="1" lang="en-US" altLang="ko-KR" sz="2400"/>
              <a:t> = {</a:t>
            </a:r>
            <a:r>
              <a:rPr kumimoji="1" lang="en-US" altLang="ko-KR" sz="2400" b="1" err="1"/>
              <a:t>updated_like_count</a:t>
            </a:r>
            <a:r>
              <a:rPr kumimoji="1" lang="en-US" altLang="ko-KR" sz="2400"/>
              <a:t>} where 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 = {</a:t>
            </a:r>
            <a:r>
              <a:rPr kumimoji="1" lang="en-US" altLang="ko-KR" sz="2400" err="1"/>
              <a:t>article_id</a:t>
            </a:r>
            <a:r>
              <a:rPr kumimoji="1" lang="en-US" altLang="ko-KR" sz="2400"/>
              <a:t>};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800"/>
              <a:t>좋아요 수 데이터 갱신</a:t>
            </a:r>
            <a:endParaRPr kumimoji="1" lang="en-US" altLang="ko-KR" sz="1800"/>
          </a:p>
          <a:p>
            <a:pPr lvl="1">
              <a:lnSpc>
                <a:spcPct val="130000"/>
              </a:lnSpc>
            </a:pPr>
            <a:r>
              <a:rPr kumimoji="1" lang="ko-KR" altLang="en-US" sz="1800" b="1"/>
              <a:t>조회된 데이터를 기반</a:t>
            </a:r>
            <a:r>
              <a:rPr kumimoji="1" lang="ko-KR" altLang="en-US" sz="1800"/>
              <a:t>으로</a:t>
            </a:r>
            <a:r>
              <a:rPr kumimoji="1" lang="en-US" altLang="ko-KR" sz="1800"/>
              <a:t> </a:t>
            </a:r>
            <a:r>
              <a:rPr kumimoji="1" lang="ko-KR" altLang="en-US" sz="1800"/>
              <a:t>새로운 좋아요 수를 만들어준다</a:t>
            </a:r>
            <a:r>
              <a:rPr kumimoji="1" lang="en-US" altLang="ko-KR" sz="1800"/>
              <a:t>. (</a:t>
            </a:r>
            <a:r>
              <a:rPr kumimoji="1" lang="ko-KR" altLang="en-US" sz="1800"/>
              <a:t>조회 시점부터 </a:t>
            </a:r>
            <a:r>
              <a:rPr kumimoji="1" lang="en-US" altLang="ko-KR" sz="1800"/>
              <a:t>Lock</a:t>
            </a:r>
            <a:r>
              <a:rPr kumimoji="1" lang="ko-KR" altLang="en-US" sz="1800"/>
              <a:t>을 점유하고 있기 때문에 가능</a:t>
            </a:r>
            <a:r>
              <a:rPr kumimoji="1" lang="en-US" altLang="ko-KR" sz="1800"/>
              <a:t>)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/>
              <a:t>Client(</a:t>
            </a:r>
            <a:r>
              <a:rPr kumimoji="1" lang="ko-KR" altLang="en-US" sz="1800"/>
              <a:t>애플리케이션</a:t>
            </a:r>
            <a:r>
              <a:rPr kumimoji="1" lang="en-US" altLang="ko-KR" sz="1800"/>
              <a:t>)</a:t>
            </a:r>
            <a:r>
              <a:rPr kumimoji="1" lang="ko-KR" altLang="en-US" sz="1800"/>
              <a:t>에서 </a:t>
            </a:r>
            <a:r>
              <a:rPr kumimoji="1" lang="en-US" altLang="ko-KR" sz="1800"/>
              <a:t>JPA</a:t>
            </a:r>
            <a:r>
              <a:rPr kumimoji="1" lang="ko-KR" altLang="en-US" sz="1800" err="1"/>
              <a:t>를</a:t>
            </a:r>
            <a:r>
              <a:rPr kumimoji="1" lang="ko-KR" altLang="en-US" sz="1800"/>
              <a:t> 사용하는 경우</a:t>
            </a:r>
            <a:r>
              <a:rPr kumimoji="1" lang="en-US" altLang="ko-KR" sz="1800"/>
              <a:t>, </a:t>
            </a:r>
            <a:r>
              <a:rPr kumimoji="1" lang="ko-KR" altLang="en-US" sz="1800" err="1"/>
              <a:t>엔티티로</a:t>
            </a:r>
            <a:r>
              <a:rPr kumimoji="1" lang="ko-KR" altLang="en-US" sz="1800"/>
              <a:t> 위 과정을 수행할 수 있다</a:t>
            </a:r>
            <a:r>
              <a:rPr kumimoji="1" lang="en-US" altLang="ko-KR" sz="1800"/>
              <a:t>.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kumimoji="1" lang="en-US" altLang="ko-KR" sz="2400"/>
              <a:t>commit;</a:t>
            </a:r>
          </a:p>
          <a:p>
            <a:pPr lvl="1">
              <a:lnSpc>
                <a:spcPct val="130000"/>
              </a:lnSpc>
            </a:pPr>
            <a:r>
              <a:rPr kumimoji="1" lang="en-US" altLang="ko-KR" sz="1800"/>
              <a:t>Pessimistic Lock </a:t>
            </a:r>
            <a:r>
              <a:rPr kumimoji="1" lang="ko-KR" altLang="en-US" sz="1800"/>
              <a:t>해제</a:t>
            </a:r>
            <a:endParaRPr kumimoji="1" lang="en-US" altLang="ko-KR" sz="1800"/>
          </a:p>
          <a:p>
            <a:pPr>
              <a:lnSpc>
                <a:spcPct val="130000"/>
              </a:lnSpc>
            </a:pPr>
            <a:endParaRPr kumimoji="1" lang="en-US" altLang="ko-KR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C1711-897A-8C42-A4AF-150130BB59FB}"/>
              </a:ext>
            </a:extLst>
          </p:cNvPr>
          <p:cNvSpPr txBox="1"/>
          <p:nvPr/>
        </p:nvSpPr>
        <p:spPr>
          <a:xfrm>
            <a:off x="0" y="611005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/>
              <a:t>for update </a:t>
            </a:r>
            <a:r>
              <a:rPr kumimoji="1" lang="ko-KR" altLang="en-US" sz="2000"/>
              <a:t>구문으로 조회 결과에 대해 </a:t>
            </a:r>
            <a:r>
              <a:rPr kumimoji="1" lang="ko-KR" altLang="en-US" sz="2000" err="1"/>
              <a:t>락을</a:t>
            </a:r>
            <a:r>
              <a:rPr kumimoji="1" lang="ko-KR" altLang="en-US" sz="2000"/>
              <a:t> 점유하겠다고 명시한다</a:t>
            </a:r>
            <a:r>
              <a:rPr kumimoji="1" lang="en-US" altLang="ko-KR" sz="2000"/>
              <a:t>.</a:t>
            </a:r>
            <a:endParaRPr kumimoji="1" lang="en-US" altLang="ko-KR" sz="2000" b="1"/>
          </a:p>
          <a:p>
            <a:pPr algn="ctr"/>
            <a:r>
              <a:rPr kumimoji="1" lang="ko-KR" altLang="en-US" sz="2000" b="1"/>
              <a:t>트랜잭션에 조회된 데이터 기준</a:t>
            </a:r>
            <a:r>
              <a:rPr kumimoji="1" lang="ko-KR" altLang="en-US" sz="2000"/>
              <a:t>으로 </a:t>
            </a:r>
            <a:r>
              <a:rPr kumimoji="1" lang="en-US" altLang="ko-KR" sz="2000"/>
              <a:t>UPDATE </a:t>
            </a:r>
            <a:r>
              <a:rPr kumimoji="1" lang="ko-KR" altLang="en-US" sz="2000"/>
              <a:t>문을 수행한다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309843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비관적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(Pessimistic Lock)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400" b="1">
                <a:ea typeface="맑은 고딕"/>
              </a:rPr>
              <a:t>방법 </a:t>
            </a:r>
            <a:r>
              <a:rPr kumimoji="1" lang="en-US" altLang="ko-KR" sz="2400" b="1">
                <a:ea typeface="맑은 고딕"/>
              </a:rPr>
              <a:t>1(update </a:t>
            </a:r>
            <a:r>
              <a:rPr kumimoji="1" lang="ko-KR" altLang="en-US" sz="2400" b="1">
                <a:ea typeface="맑은 고딕"/>
              </a:rPr>
              <a:t>구문</a:t>
            </a:r>
            <a:r>
              <a:rPr kumimoji="1" lang="en-US" altLang="ko-KR" sz="2400" b="1">
                <a:ea typeface="맑은 고딕"/>
              </a:rPr>
              <a:t>) </a:t>
            </a:r>
            <a:r>
              <a:rPr kumimoji="1" lang="en-US" altLang="ko-KR" sz="2400">
                <a:ea typeface="맑은 고딕"/>
              </a:rPr>
              <a:t>vs </a:t>
            </a:r>
            <a:r>
              <a:rPr kumimoji="1" lang="ko-KR" altLang="en-US" sz="2400" b="1">
                <a:ea typeface="맑은 고딕"/>
              </a:rPr>
              <a:t>방법 </a:t>
            </a:r>
            <a:r>
              <a:rPr kumimoji="1" lang="en-US" altLang="ko-KR" sz="2400" b="1">
                <a:ea typeface="맑은 고딕"/>
              </a:rPr>
              <a:t>2(select for update + update </a:t>
            </a:r>
            <a:r>
              <a:rPr kumimoji="1" lang="ko-KR" altLang="en-US" sz="2400" b="1">
                <a:ea typeface="맑은 고딕"/>
              </a:rPr>
              <a:t>구문</a:t>
            </a:r>
            <a:r>
              <a:rPr kumimoji="1" lang="en-US" altLang="ko-KR" sz="2400" b="1">
                <a:ea typeface="맑은 고딕"/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2000" err="1">
                <a:ea typeface="맑은 고딕"/>
              </a:rPr>
              <a:t>락</a:t>
            </a:r>
            <a:r>
              <a:rPr kumimoji="1" lang="ko-KR" altLang="en-US" sz="2000">
                <a:ea typeface="맑은 고딕"/>
              </a:rPr>
              <a:t> 점유</a:t>
            </a:r>
            <a:endParaRPr kumimoji="1" lang="en-US" altLang="ko-KR" sz="1600">
              <a:ea typeface="맑은 고딕"/>
            </a:endParaRPr>
          </a:p>
          <a:p>
            <a:pPr lvl="2">
              <a:lnSpc>
                <a:spcPct val="130000"/>
              </a:lnSpc>
            </a:pPr>
            <a:r>
              <a:rPr kumimoji="1" lang="ko-KR" altLang="en-US" sz="1600">
                <a:ea typeface="맑은 고딕"/>
              </a:rPr>
              <a:t>방법 </a:t>
            </a:r>
            <a:r>
              <a:rPr kumimoji="1" lang="en-US" altLang="ko-KR" sz="1600">
                <a:ea typeface="맑은 고딕"/>
              </a:rPr>
              <a:t>1</a:t>
            </a:r>
            <a:r>
              <a:rPr kumimoji="1" lang="ko-KR" altLang="en-US" sz="1600">
                <a:ea typeface="맑은 고딕"/>
              </a:rPr>
              <a:t> </a:t>
            </a:r>
            <a:r>
              <a:rPr kumimoji="1" lang="en-US" altLang="ko-KR" sz="1600">
                <a:ea typeface="맑은 고딕"/>
              </a:rPr>
              <a:t>: UPDATE </a:t>
            </a:r>
            <a:r>
              <a:rPr kumimoji="1" lang="ko-KR" altLang="en-US" sz="1600">
                <a:ea typeface="맑은 고딕"/>
              </a:rPr>
              <a:t>문 수행하는 시점에 </a:t>
            </a:r>
            <a:r>
              <a:rPr kumimoji="1" lang="ko-KR" altLang="en-US" sz="1600" err="1">
                <a:ea typeface="맑은 고딕"/>
              </a:rPr>
              <a:t>락을</a:t>
            </a:r>
            <a:r>
              <a:rPr kumimoji="1" lang="ko-KR" altLang="en-US" sz="1600">
                <a:ea typeface="맑은 고딕"/>
              </a:rPr>
              <a:t> 점유한다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lvl="3">
              <a:lnSpc>
                <a:spcPct val="130000"/>
              </a:lnSpc>
            </a:pPr>
            <a:r>
              <a:rPr kumimoji="1" lang="ko-KR" altLang="en-US" sz="1400" err="1">
                <a:ea typeface="맑은 고딕"/>
              </a:rPr>
              <a:t>락</a:t>
            </a:r>
            <a:r>
              <a:rPr kumimoji="1" lang="ko-KR" altLang="en-US" sz="1400">
                <a:ea typeface="맑은 고딕"/>
              </a:rPr>
              <a:t> 점유하는 시간이 상대적으로 짧다</a:t>
            </a:r>
            <a:r>
              <a:rPr kumimoji="1" lang="en-US" altLang="ko-KR" sz="1400">
                <a:ea typeface="맑은 고딕"/>
              </a:rPr>
              <a:t>.</a:t>
            </a:r>
            <a:endParaRPr lang="en-US" altLang="ko-KR" sz="1400">
              <a:ea typeface="맑은 고딕"/>
            </a:endParaRPr>
          </a:p>
          <a:p>
            <a:pPr lvl="2">
              <a:lnSpc>
                <a:spcPct val="130000"/>
              </a:lnSpc>
            </a:pPr>
            <a:r>
              <a:rPr kumimoji="1" lang="ko-KR" altLang="en-US" sz="1600">
                <a:ea typeface="맑은 고딕"/>
              </a:rPr>
              <a:t>방법 </a:t>
            </a:r>
            <a:r>
              <a:rPr kumimoji="1" lang="en-US" altLang="ko-KR" sz="1600">
                <a:ea typeface="맑은 고딕"/>
              </a:rPr>
              <a:t>2</a:t>
            </a:r>
            <a:r>
              <a:rPr kumimoji="1" lang="ko-KR" altLang="en-US" sz="1600">
                <a:ea typeface="맑은 고딕"/>
              </a:rPr>
              <a:t> </a:t>
            </a:r>
            <a:r>
              <a:rPr kumimoji="1" lang="en-US" altLang="ko-KR" sz="1600">
                <a:ea typeface="맑은 고딕"/>
              </a:rPr>
              <a:t>:  </a:t>
            </a:r>
            <a:r>
              <a:rPr kumimoji="1" lang="ko-KR" altLang="en-US" sz="1600">
                <a:ea typeface="맑은 고딕"/>
              </a:rPr>
              <a:t>데이터 조회 시점부터 </a:t>
            </a:r>
            <a:r>
              <a:rPr kumimoji="1" lang="ko-KR" altLang="en-US" sz="1600" err="1">
                <a:ea typeface="맑은 고딕"/>
              </a:rPr>
              <a:t>락을</a:t>
            </a:r>
            <a:r>
              <a:rPr kumimoji="1" lang="ko-KR" altLang="en-US" sz="1600">
                <a:ea typeface="맑은 고딕"/>
              </a:rPr>
              <a:t> 점유한다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lvl="3">
              <a:lnSpc>
                <a:spcPct val="130000"/>
              </a:lnSpc>
            </a:pPr>
            <a:r>
              <a:rPr kumimoji="1" lang="ko-KR" altLang="en-US" sz="1400" err="1">
                <a:ea typeface="맑은 고딕"/>
              </a:rPr>
              <a:t>락</a:t>
            </a:r>
            <a:r>
              <a:rPr kumimoji="1" lang="ko-KR" altLang="en-US" sz="1400">
                <a:ea typeface="맑은 고딕"/>
              </a:rPr>
              <a:t> 점유하는 시간이 상대적으로 길다</a:t>
            </a:r>
            <a:r>
              <a:rPr kumimoji="1" lang="en-US" altLang="ko-KR" sz="1400">
                <a:ea typeface="맑은 고딕"/>
              </a:rPr>
              <a:t>.</a:t>
            </a:r>
            <a:endParaRPr lang="en-US" altLang="ko-KR" sz="1400">
              <a:ea typeface="맑은 고딕"/>
            </a:endParaRPr>
          </a:p>
          <a:p>
            <a:pPr lvl="3">
              <a:lnSpc>
                <a:spcPct val="130000"/>
              </a:lnSpc>
            </a:pPr>
            <a:r>
              <a:rPr kumimoji="1" lang="ko-KR" altLang="en-US" sz="1400">
                <a:ea typeface="맑은 고딕"/>
              </a:rPr>
              <a:t>데이터를 조회한 뒤 중간 과정을 수행해야 하기 때문에</a:t>
            </a:r>
            <a:r>
              <a:rPr kumimoji="1" lang="en-US" altLang="ko-KR" sz="1400">
                <a:ea typeface="맑은 고딕"/>
              </a:rPr>
              <a:t>,</a:t>
            </a:r>
            <a:r>
              <a:rPr kumimoji="1" lang="ko-KR" altLang="en-US" sz="1400">
                <a:ea typeface="맑은 고딕"/>
              </a:rPr>
              <a:t> </a:t>
            </a:r>
            <a:r>
              <a:rPr kumimoji="1" lang="ko-KR" altLang="en-US" sz="1400" err="1">
                <a:ea typeface="맑은 고딕"/>
              </a:rPr>
              <a:t>락</a:t>
            </a:r>
            <a:r>
              <a:rPr kumimoji="1" lang="ko-KR" altLang="en-US" sz="1400">
                <a:ea typeface="맑은 고딕"/>
              </a:rPr>
              <a:t> 해제가 지연될 수 있다</a:t>
            </a:r>
            <a:r>
              <a:rPr kumimoji="1" lang="en-US" altLang="ko-KR" sz="1400">
                <a:ea typeface="맑은 고딕"/>
              </a:rPr>
              <a:t>.</a:t>
            </a:r>
            <a:endParaRPr lang="en-US" altLang="ko-KR" sz="1400">
              <a:ea typeface="맑은 고딕"/>
            </a:endParaRPr>
          </a:p>
          <a:p>
            <a:pPr lvl="1">
              <a:lnSpc>
                <a:spcPct val="130000"/>
              </a:lnSpc>
            </a:pPr>
            <a:r>
              <a:rPr kumimoji="1" lang="ko-KR" altLang="en-US" sz="2000">
                <a:ea typeface="맑은 고딕"/>
              </a:rPr>
              <a:t>애플리케이션 개발</a:t>
            </a:r>
            <a:endParaRPr kumimoji="1" lang="en-US" altLang="ko-KR" sz="2000">
              <a:ea typeface="맑은 고딕"/>
            </a:endParaRPr>
          </a:p>
          <a:p>
            <a:pPr lvl="2">
              <a:lnSpc>
                <a:spcPct val="130000"/>
              </a:lnSpc>
            </a:pPr>
            <a:r>
              <a:rPr kumimoji="1" lang="ko-KR" altLang="en-US" sz="1600">
                <a:ea typeface="맑은 고딕"/>
              </a:rPr>
              <a:t>방법 </a:t>
            </a:r>
            <a:r>
              <a:rPr kumimoji="1" lang="en-US" altLang="ko-KR" sz="1600">
                <a:ea typeface="맑은 고딕"/>
              </a:rPr>
              <a:t>1</a:t>
            </a:r>
            <a:r>
              <a:rPr kumimoji="1" lang="ko-KR" altLang="en-US" sz="1600">
                <a:ea typeface="맑은 고딕"/>
              </a:rPr>
              <a:t> </a:t>
            </a:r>
            <a:r>
              <a:rPr kumimoji="1" lang="en-US" altLang="ko-KR" sz="1600">
                <a:ea typeface="맑은 고딕"/>
              </a:rPr>
              <a:t>: </a:t>
            </a:r>
            <a:r>
              <a:rPr kumimoji="1" lang="ko-KR" altLang="en-US" sz="1600">
                <a:ea typeface="맑은 고딕"/>
              </a:rPr>
              <a:t>데이터베이스의 현재 저장된 데이터 기준으로 증감 처리하기 때문에 </a:t>
            </a:r>
            <a:r>
              <a:rPr kumimoji="1" lang="en-US" altLang="ko-KR" sz="1600">
                <a:ea typeface="맑은 고딕"/>
              </a:rPr>
              <a:t>SQL</a:t>
            </a:r>
            <a:r>
              <a:rPr kumimoji="1" lang="ko-KR" altLang="en-US" sz="1600">
                <a:ea typeface="맑은 고딕"/>
              </a:rPr>
              <a:t>문을 직접 전송한다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lvl="2">
              <a:lnSpc>
                <a:spcPct val="130000"/>
              </a:lnSpc>
            </a:pPr>
            <a:r>
              <a:rPr kumimoji="1" lang="ko-KR" altLang="en-US" sz="1600">
                <a:ea typeface="맑은 고딕"/>
              </a:rPr>
              <a:t>방법 </a:t>
            </a:r>
            <a:r>
              <a:rPr kumimoji="1" lang="en-US" altLang="ko-KR" sz="1600">
                <a:ea typeface="맑은 고딕"/>
              </a:rPr>
              <a:t>2 : JPA</a:t>
            </a:r>
            <a:r>
              <a:rPr kumimoji="1" lang="ko-KR" altLang="en-US" sz="1600" err="1">
                <a:ea typeface="맑은 고딕"/>
              </a:rPr>
              <a:t>를</a:t>
            </a:r>
            <a:r>
              <a:rPr kumimoji="1" lang="ko-KR" altLang="en-US" sz="1600">
                <a:ea typeface="맑은 고딕"/>
              </a:rPr>
              <a:t> 사용하는 경우</a:t>
            </a:r>
            <a:r>
              <a:rPr kumimoji="1" lang="en-US" altLang="ko-KR" sz="1600">
                <a:ea typeface="맑은 고딕"/>
              </a:rPr>
              <a:t>, </a:t>
            </a:r>
            <a:r>
              <a:rPr kumimoji="1" lang="ko-KR" altLang="en-US" sz="1600">
                <a:ea typeface="맑은 고딕"/>
              </a:rPr>
              <a:t>엔티티를 이용하여 조금 더 </a:t>
            </a:r>
            <a:r>
              <a:rPr kumimoji="1" lang="ko-KR" altLang="en-US" sz="1600" err="1">
                <a:ea typeface="맑은 고딕"/>
              </a:rPr>
              <a:t>객체지향스럽게</a:t>
            </a:r>
            <a:r>
              <a:rPr kumimoji="1" lang="en-US" altLang="ko-KR" sz="1600">
                <a:ea typeface="맑은 고딕"/>
              </a:rPr>
              <a:t>(?) </a:t>
            </a:r>
            <a:r>
              <a:rPr kumimoji="1" lang="ko-KR" altLang="en-US" sz="1600">
                <a:ea typeface="맑은 고딕"/>
              </a:rPr>
              <a:t>개발할 수 있다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lvl="1">
              <a:lnSpc>
                <a:spcPct val="130000"/>
              </a:lnSpc>
            </a:pPr>
            <a:endParaRPr kumimoji="1" lang="en-US" altLang="ko-KR" sz="2000"/>
          </a:p>
          <a:p>
            <a:pPr lvl="1">
              <a:lnSpc>
                <a:spcPct val="130000"/>
              </a:lnSpc>
            </a:pP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54152565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 접근 시에 항상 충돌이 발생할 가능성이 </a:t>
            </a:r>
            <a:r>
              <a:rPr kumimoji="1" lang="ko-KR" altLang="en-US" b="1"/>
              <a:t>없</a:t>
            </a:r>
            <a:r>
              <a:rPr kumimoji="1" lang="ko-KR" altLang="en-US"/>
              <a:t>다고 가정한다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낙관적</a:t>
            </a:r>
            <a:r>
              <a:rPr kumimoji="1" lang="ko-KR" altLang="en-US"/>
              <a:t> 관점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데이터의 변경 여부를 확인하여 충돌을 처리한다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데이터가 다른 트랜잭션에 의해 수정되었는지 확인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 수정된 내역이 있으면 후처리</a:t>
            </a:r>
            <a:r>
              <a:rPr kumimoji="1" lang="en-US" altLang="ko-KR"/>
              <a:t>(rollback </a:t>
            </a:r>
            <a:r>
              <a:rPr kumimoji="1" lang="ko-KR" altLang="en-US"/>
              <a:t>또는 재처리 등</a:t>
            </a:r>
            <a:r>
              <a:rPr kumimoji="1"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431808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데이터의 변경 여부는 어떻게 확인할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테이블은 </a:t>
            </a:r>
            <a:r>
              <a:rPr kumimoji="1" lang="en-US" altLang="ko-KR"/>
              <a:t>version</a:t>
            </a:r>
            <a:r>
              <a:rPr kumimoji="1" lang="ko-KR" altLang="en-US"/>
              <a:t> 컬럼으로 데이터의 변경 여부를 추적한다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충돌은 어떻게 확인할 수 있을까</a:t>
            </a:r>
            <a:r>
              <a:rPr kumimoji="1" lang="en-US" altLang="ko-KR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각 트랜잭션에서 </a:t>
            </a:r>
            <a:r>
              <a:rPr kumimoji="1" lang="en-US" altLang="ko-KR"/>
              <a:t>version</a:t>
            </a:r>
            <a:r>
              <a:rPr kumimoji="1" lang="ko-KR" altLang="en-US"/>
              <a:t>을 함께 조회한다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레코드를 업데이트 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이 때</a:t>
            </a:r>
            <a:r>
              <a:rPr kumimoji="1" lang="en-US" altLang="ko-KR"/>
              <a:t>, WHERE </a:t>
            </a:r>
            <a:r>
              <a:rPr kumimoji="1" lang="ko-KR" altLang="en-US"/>
              <a:t>조건에 조회된 </a:t>
            </a:r>
            <a:r>
              <a:rPr kumimoji="1" lang="en-US" altLang="ko-KR"/>
              <a:t>version</a:t>
            </a:r>
            <a:r>
              <a:rPr kumimoji="1" lang="ko-KR" altLang="en-US"/>
              <a:t>을 넣고</a:t>
            </a:r>
            <a:r>
              <a:rPr kumimoji="1" lang="en-US" altLang="ko-KR"/>
              <a:t>, version</a:t>
            </a:r>
            <a:r>
              <a:rPr kumimoji="1" lang="ko-KR" altLang="en-US"/>
              <a:t>은 증가시킨다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충돌을 확인한다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 변경이 성공 했다면</a:t>
            </a:r>
            <a:r>
              <a:rPr kumimoji="1" lang="en-US" altLang="ko-KR"/>
              <a:t>, </a:t>
            </a:r>
            <a:r>
              <a:rPr kumimoji="1" lang="ko-KR" altLang="en-US"/>
              <a:t>충돌은 없었다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 변경이 실패 했다면</a:t>
            </a:r>
            <a:r>
              <a:rPr kumimoji="1" lang="en-US" altLang="ko-KR"/>
              <a:t>, </a:t>
            </a:r>
            <a:r>
              <a:rPr kumimoji="1" lang="ko-KR" altLang="en-US"/>
              <a:t>충돌이 있었다</a:t>
            </a:r>
            <a:r>
              <a:rPr kumimoji="1" lang="en-US" altLang="ko-KR"/>
              <a:t>.</a:t>
            </a:r>
          </a:p>
          <a:p>
            <a:pPr lvl="3">
              <a:lnSpc>
                <a:spcPct val="120000"/>
              </a:lnSpc>
            </a:pPr>
            <a:r>
              <a:rPr kumimoji="1" lang="ko-KR" altLang="en-US"/>
              <a:t>다른 트랜잭션에서 </a:t>
            </a:r>
            <a:r>
              <a:rPr kumimoji="1" lang="en-US" altLang="ko-KR"/>
              <a:t>version</a:t>
            </a:r>
            <a:r>
              <a:rPr kumimoji="1" lang="ko-KR" altLang="en-US"/>
              <a:t>을 이미 증가 시켰음을 의미하므로</a:t>
            </a:r>
            <a:r>
              <a:rPr kumimoji="1" lang="en-US" altLang="ko-KR"/>
              <a:t>, </a:t>
            </a:r>
            <a:r>
              <a:rPr kumimoji="1" lang="ko-KR" altLang="en-US"/>
              <a:t>충돌이 생긴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644427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05826"/>
              </p:ext>
            </p:extLst>
          </p:nvPr>
        </p:nvGraphicFramePr>
        <p:xfrm>
          <a:off x="2039434" y="1387154"/>
          <a:ext cx="8127999" cy="393766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78299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현재 데이터베이스에 좋아요 수 데이터를 가지고 있다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(</a:t>
            </a:r>
            <a:r>
              <a:rPr kumimoji="1" lang="en-US" altLang="ko-KR" sz="2000" err="1"/>
              <a:t>like_count</a:t>
            </a:r>
            <a:r>
              <a:rPr kumimoji="1" lang="en-US" altLang="ko-KR" sz="2000"/>
              <a:t>=1, version=1)</a:t>
            </a:r>
          </a:p>
        </p:txBody>
      </p:sp>
    </p:spTree>
    <p:extLst>
      <p:ext uri="{BB962C8B-B14F-4D97-AF65-F5344CB8AC3E}">
        <p14:creationId xmlns:p14="http://schemas.microsoft.com/office/powerpoint/2010/main" val="1523433607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28793"/>
              </p:ext>
            </p:extLst>
          </p:nvPr>
        </p:nvGraphicFramePr>
        <p:xfrm>
          <a:off x="2039434" y="1387154"/>
          <a:ext cx="8127999" cy="39839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78299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그리고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과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 </a:t>
            </a:r>
            <a:r>
              <a:rPr kumimoji="1" lang="ko-KR" altLang="en-US" sz="2000" err="1"/>
              <a:t>좋아요를</a:t>
            </a:r>
            <a:r>
              <a:rPr kumimoji="1" lang="ko-KR" altLang="en-US" sz="2000"/>
              <a:t> 생성하고</a:t>
            </a:r>
            <a:r>
              <a:rPr kumimoji="1" lang="en-US" altLang="ko-KR" sz="2000"/>
              <a:t>, </a:t>
            </a:r>
            <a:r>
              <a:rPr kumimoji="1" lang="ko-KR" altLang="en-US" sz="2000"/>
              <a:t>카운트 데이터를 조회한 상황이다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en-US" altLang="ko-KR" sz="2000"/>
              <a:t>(</a:t>
            </a:r>
            <a:r>
              <a:rPr kumimoji="1" lang="ko-KR" altLang="en-US" sz="2000"/>
              <a:t>좋아요 생성 과정은 생략</a:t>
            </a:r>
            <a:r>
              <a:rPr kumimoji="1" lang="en-US" altLang="ko-KR" sz="2000"/>
              <a:t>)</a:t>
            </a:r>
          </a:p>
          <a:p>
            <a:pPr algn="ctr"/>
            <a:r>
              <a:rPr kumimoji="1" lang="ko-KR" altLang="en-US" sz="2000"/>
              <a:t>두 트랜잭션에는 데이터 </a:t>
            </a:r>
            <a:r>
              <a:rPr kumimoji="1" lang="en-US" altLang="ko-KR" sz="2000" err="1"/>
              <a:t>like_count</a:t>
            </a:r>
            <a:r>
              <a:rPr kumimoji="1" lang="en-US" altLang="ko-KR" sz="2000"/>
              <a:t>=1, version=1</a:t>
            </a:r>
            <a:r>
              <a:rPr kumimoji="1" lang="ko-KR" altLang="en-US" sz="2000"/>
              <a:t>이 동일하게 조회되었다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 </a:t>
            </a: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07432660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095375"/>
              </p:ext>
            </p:extLst>
          </p:nvPr>
        </p:nvGraphicFramePr>
        <p:xfrm>
          <a:off x="2039434" y="1387154"/>
          <a:ext cx="8127999" cy="40493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78299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은 조회된 데이터 기반으로 좋아요 수를 갱신</a:t>
            </a:r>
            <a:r>
              <a:rPr kumimoji="1" lang="en-US" altLang="ko-KR" sz="2000"/>
              <a:t>(+1)</a:t>
            </a:r>
            <a:r>
              <a:rPr kumimoji="1" lang="ko-KR" altLang="en-US" sz="2000"/>
              <a:t>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 때 </a:t>
            </a:r>
            <a:r>
              <a:rPr kumimoji="1" lang="en-US" altLang="ko-KR" sz="2000"/>
              <a:t>version=2</a:t>
            </a:r>
            <a:r>
              <a:rPr kumimoji="1" lang="ko-KR" altLang="en-US" sz="2000"/>
              <a:t>로 증가시킨다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조회했던 데이터의 </a:t>
            </a:r>
            <a:r>
              <a:rPr kumimoji="1" lang="en-US" altLang="ko-KR" sz="2000"/>
              <a:t>version=1</a:t>
            </a:r>
            <a:r>
              <a:rPr kumimoji="1" lang="ko-KR" altLang="en-US" sz="2000"/>
              <a:t>은 조건에 추가해준다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699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577901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680995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1882326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29632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699613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1882326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2963265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93A2F8-89D3-C540-BC76-C1FED3B4A8D9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6B02D9-1B39-664D-A6E5-FB2C7AE320A4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D628DE-3F16-9A48-B3C0-501DCAAD6D2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80569-2B58-9A45-94BC-A108BEA61CF6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FA9886-737C-7942-81FE-FF5C2414A56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2835F6-AB78-8547-BE98-FF6C0393274A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3C84FB-4CC3-EE4F-B6F2-1FF2ACC1CE4C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961BC7-9AAF-A546-8FBE-F04113E0AEC8}"/>
              </a:ext>
            </a:extLst>
          </p:cNvPr>
          <p:cNvSpPr/>
          <p:nvPr/>
        </p:nvSpPr>
        <p:spPr>
          <a:xfrm>
            <a:off x="8489839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06E0E3-97BA-F246-9BDB-1FA6F1B47630}"/>
              </a:ext>
            </a:extLst>
          </p:cNvPr>
          <p:cNvSpPr/>
          <p:nvPr/>
        </p:nvSpPr>
        <p:spPr>
          <a:xfrm>
            <a:off x="8592933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9936A-7BD9-5948-946B-515F0EAAF88B}"/>
              </a:ext>
            </a:extLst>
          </p:cNvPr>
          <p:cNvSpPr/>
          <p:nvPr/>
        </p:nvSpPr>
        <p:spPr>
          <a:xfrm>
            <a:off x="979426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8CD9A9-197C-8346-9CDF-871A366E51BD}"/>
              </a:ext>
            </a:extLst>
          </p:cNvPr>
          <p:cNvSpPr/>
          <p:nvPr/>
        </p:nvSpPr>
        <p:spPr>
          <a:xfrm>
            <a:off x="10875203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D947D6-955E-F14A-A848-30D392C717AD}"/>
              </a:ext>
            </a:extLst>
          </p:cNvPr>
          <p:cNvSpPr/>
          <p:nvPr/>
        </p:nvSpPr>
        <p:spPr>
          <a:xfrm>
            <a:off x="8611551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0A84D7-59FA-A243-A83D-FD6D5C222089}"/>
              </a:ext>
            </a:extLst>
          </p:cNvPr>
          <p:cNvSpPr/>
          <p:nvPr/>
        </p:nvSpPr>
        <p:spPr>
          <a:xfrm>
            <a:off x="9794264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D4161-0C0C-344A-A7BC-180E98B67AA0}"/>
              </a:ext>
            </a:extLst>
          </p:cNvPr>
          <p:cNvSpPr/>
          <p:nvPr/>
        </p:nvSpPr>
        <p:spPr>
          <a:xfrm>
            <a:off x="10875203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2FF75-D34F-824C-A3CF-9CA2FF23E7AD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위 구성에는 리소스가 낭비되는 지점이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우리는 분명 게시글 기능에 대한 부담만 대응해주면 충분했을 것이다</a:t>
            </a:r>
            <a:r>
              <a:rPr kumimoji="1" lang="en-US" altLang="ko-KR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52F60F-588A-6743-8DD6-F8513F224956}"/>
              </a:ext>
            </a:extLst>
          </p:cNvPr>
          <p:cNvSpPr txBox="1"/>
          <p:nvPr/>
        </p:nvSpPr>
        <p:spPr>
          <a:xfrm>
            <a:off x="1957985" y="39460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649603-47CD-604E-98A7-9644C8CD2ABB}"/>
              </a:ext>
            </a:extLst>
          </p:cNvPr>
          <p:cNvSpPr txBox="1"/>
          <p:nvPr/>
        </p:nvSpPr>
        <p:spPr>
          <a:xfrm>
            <a:off x="9806648" y="39460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441B2-06BF-5043-B910-59B7AF14408B}"/>
              </a:ext>
            </a:extLst>
          </p:cNvPr>
          <p:cNvSpPr txBox="1"/>
          <p:nvPr/>
        </p:nvSpPr>
        <p:spPr>
          <a:xfrm>
            <a:off x="5972224" y="396239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42221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18937"/>
              </p:ext>
            </p:extLst>
          </p:nvPr>
        </p:nvGraphicFramePr>
        <p:xfrm>
          <a:off x="2039434" y="1387154"/>
          <a:ext cx="8127999" cy="40493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 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78299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데이터베이스에 데이터가 반영되었다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882964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76071"/>
              </p:ext>
            </p:extLst>
          </p:nvPr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이번에는 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에서 조회된 데이터 기반으로 좋아요 수를 갱신</a:t>
            </a:r>
            <a:r>
              <a:rPr kumimoji="1" lang="en-US" altLang="ko-KR" sz="2000"/>
              <a:t>(+1)</a:t>
            </a:r>
            <a:r>
              <a:rPr kumimoji="1" lang="ko-KR" altLang="en-US" sz="2000"/>
              <a:t>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이전과 동일하게</a:t>
            </a:r>
            <a:r>
              <a:rPr kumimoji="1" lang="en-US" altLang="ko-KR" sz="2000"/>
              <a:t> version=2</a:t>
            </a:r>
            <a:r>
              <a:rPr kumimoji="1" lang="ko-KR" altLang="en-US" sz="2000"/>
              <a:t>로 증가시키고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조회했던 데이터의 </a:t>
            </a:r>
            <a:r>
              <a:rPr kumimoji="1" lang="en-US" altLang="ko-KR" sz="2000"/>
              <a:t>version=1</a:t>
            </a:r>
            <a:r>
              <a:rPr kumimoji="1" lang="ko-KR" altLang="en-US" sz="2000"/>
              <a:t>은 조건에 추가해준다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68114669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14179"/>
              </p:ext>
            </p:extLst>
          </p:nvPr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갱신 실패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하지만 데이터베이스에는 </a:t>
            </a:r>
            <a:r>
              <a:rPr kumimoji="1" lang="en-US" altLang="ko-KR" sz="2000"/>
              <a:t>version=1 </a:t>
            </a:r>
            <a:r>
              <a:rPr kumimoji="1" lang="ko-KR" altLang="en-US" sz="2000"/>
              <a:t>데이터가 없다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이미 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에 의해 </a:t>
            </a:r>
            <a:r>
              <a:rPr kumimoji="1" lang="en-US" altLang="ko-KR" sz="2000"/>
              <a:t>version=2</a:t>
            </a:r>
            <a:r>
              <a:rPr kumimoji="1" lang="ko-KR" altLang="en-US" sz="2000"/>
              <a:t>로 갱신되었기 때문이다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따라서</a:t>
            </a:r>
            <a:r>
              <a:rPr kumimoji="1" lang="en-US" altLang="ko-KR" sz="2000"/>
              <a:t>, </a:t>
            </a:r>
            <a:r>
              <a:rPr kumimoji="1" lang="ko-KR" altLang="en-US" sz="2000"/>
              <a:t>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갱신 실패 응답을 받는다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168811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50266"/>
              </p:ext>
            </p:extLst>
          </p:nvPr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갱신 실패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rollback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데이터 변경에 대해 충돌이 발생했다고 판단하고 </a:t>
            </a:r>
            <a:r>
              <a:rPr kumimoji="1" lang="en-US" altLang="ko-KR" sz="2000"/>
              <a:t>rollback</a:t>
            </a:r>
            <a:r>
              <a:rPr kumimoji="1" lang="ko-KR" altLang="en-US" sz="2000"/>
              <a:t>을 수행한다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159504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649446"/>
              </p:ext>
            </p:extLst>
          </p:nvPr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갱신 실패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rollback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commit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1</a:t>
            </a:r>
            <a:r>
              <a:rPr kumimoji="1" lang="ko-KR" altLang="en-US" sz="2000"/>
              <a:t>은 정상적으로 </a:t>
            </a:r>
            <a:r>
              <a:rPr kumimoji="1" lang="en-US" altLang="ko-KR" sz="2000"/>
              <a:t>commit </a:t>
            </a:r>
            <a:r>
              <a:rPr kumimoji="1" lang="ko-KR" altLang="en-US" sz="2000"/>
              <a:t>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충돌을 감지하고 </a:t>
            </a:r>
            <a:r>
              <a:rPr kumimoji="1" lang="en-US" altLang="ko-KR" sz="2000"/>
              <a:t>rollback </a:t>
            </a:r>
            <a:r>
              <a:rPr kumimoji="1" lang="ko-KR" altLang="en-US" sz="2000"/>
              <a:t>되었다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272408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/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갱신 실패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rollback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commit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위 과정에서 데이터베이스에 </a:t>
            </a:r>
            <a:r>
              <a:rPr kumimoji="1" lang="ko-KR" altLang="en-US" sz="2000" err="1"/>
              <a:t>락을</a:t>
            </a:r>
            <a:r>
              <a:rPr kumimoji="1" lang="ko-KR" altLang="en-US" sz="2000"/>
              <a:t> 명시적으로 잡는 과정이 있었을까</a:t>
            </a:r>
            <a:r>
              <a:rPr kumimoji="1" lang="en-US" altLang="ko-KR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4723364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2020"/>
              </p:ext>
            </p:extLst>
          </p:nvPr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갱신 실패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rollback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commit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트랜잭션 </a:t>
            </a:r>
            <a:r>
              <a:rPr kumimoji="1" lang="en-US" altLang="ko-KR" sz="2000"/>
              <a:t>2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UPDATE </a:t>
            </a:r>
            <a:r>
              <a:rPr kumimoji="1" lang="ko-KR" altLang="en-US" sz="2000"/>
              <a:t>문 수행에 실패함으로써 충돌을 감지한다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그리고 즉시 </a:t>
            </a:r>
            <a:r>
              <a:rPr kumimoji="1" lang="en-US" altLang="ko-KR" sz="2000"/>
              <a:t>rollback</a:t>
            </a:r>
            <a:r>
              <a:rPr kumimoji="1" lang="ko-KR" altLang="en-US" sz="2000"/>
              <a:t>을 수행한다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이 과정에서 트랜잭션은 즉시 종료되고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ko-KR" altLang="en-US" sz="2000" err="1"/>
              <a:t>락을</a:t>
            </a:r>
            <a:r>
              <a:rPr kumimoji="1" lang="ko-KR" altLang="en-US" sz="2000"/>
              <a:t> 명시적으로 잡는 과정은 없었던 것이다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43772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58" name="아래쪽 화살표[D] 57">
            <a:extLst>
              <a:ext uri="{FF2B5EF4-FFF2-40B4-BE49-F238E27FC236}">
                <a16:creationId xmlns:a16="http://schemas.microsoft.com/office/drawing/2014/main" id="{4A3D46EE-3606-824F-BAC3-5D72024AC559}"/>
              </a:ext>
            </a:extLst>
          </p:cNvPr>
          <p:cNvSpPr/>
          <p:nvPr/>
        </p:nvSpPr>
        <p:spPr>
          <a:xfrm>
            <a:off x="10894971" y="1388185"/>
            <a:ext cx="579863" cy="38102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BAEB34-9C3B-974C-81C8-260B14C0D29C}"/>
              </a:ext>
            </a:extLst>
          </p:cNvPr>
          <p:cNvSpPr txBox="1"/>
          <p:nvPr/>
        </p:nvSpPr>
        <p:spPr>
          <a:xfrm>
            <a:off x="10654949" y="51984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BEEA64-2842-704A-8418-A7ADEAB1D005}"/>
              </a:ext>
            </a:extLst>
          </p:cNvPr>
          <p:cNvGraphicFramePr>
            <a:graphicFrameLocks noGrp="1"/>
          </p:cNvGraphicFramePr>
          <p:nvPr/>
        </p:nvGraphicFramePr>
        <p:xfrm>
          <a:off x="2039434" y="1387154"/>
          <a:ext cx="8127999" cy="381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712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17981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1103780"/>
                    </a:ext>
                  </a:extLst>
                </a:gridCol>
              </a:tblGrid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트랜잭션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7302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52503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start transaction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55378"/>
                  </a:ext>
                </a:extLst>
              </a:tr>
              <a:tr h="47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=1, version=1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27872"/>
                  </a:ext>
                </a:extLst>
              </a:tr>
              <a:tr h="66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932274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수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버전 갱신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</a:p>
                    <a:p>
                      <a:pPr algn="ctr" latinLnBrk="1"/>
                      <a:r>
                        <a:rPr lang="en-US" altLang="ko-KR" sz="1400"/>
                        <a:t>(update … where </a:t>
                      </a:r>
                      <a:r>
                        <a:rPr lang="en-US" altLang="ko-KR" sz="1400" b="1"/>
                        <a:t>version=1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184562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갱신 실패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7146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rollback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66230"/>
                  </a:ext>
                </a:extLst>
              </a:tr>
              <a:tr h="303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commit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like_count</a:t>
                      </a:r>
                      <a:r>
                        <a:rPr lang="en-US" altLang="ko-KR" sz="1400"/>
                        <a:t>=2, version=2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09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95FBE2D-9736-F749-8CAB-5B33970F25B0}"/>
              </a:ext>
            </a:extLst>
          </p:cNvPr>
          <p:cNvSpPr txBox="1"/>
          <p:nvPr/>
        </p:nvSpPr>
        <p:spPr>
          <a:xfrm>
            <a:off x="14869" y="5682354"/>
            <a:ext cx="12177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/>
              <a:t>그리고 요청 자체가 실패하였기 때문에</a:t>
            </a:r>
            <a:r>
              <a:rPr kumimoji="1" lang="en-US" altLang="ko-KR" sz="2000"/>
              <a:t>, </a:t>
            </a:r>
            <a:r>
              <a:rPr kumimoji="1" lang="ko-KR" altLang="en-US" sz="2000"/>
              <a:t>사용자는 실패 응답을 받게 될 것이다</a:t>
            </a:r>
            <a:r>
              <a:rPr kumimoji="1" lang="en-US" altLang="ko-KR" sz="2000"/>
              <a:t>.</a:t>
            </a:r>
          </a:p>
          <a:p>
            <a:pPr algn="ctr"/>
            <a:r>
              <a:rPr kumimoji="1" lang="ko-KR" altLang="en-US" sz="2000"/>
              <a:t>요청은 실패하였지만</a:t>
            </a:r>
            <a:r>
              <a:rPr kumimoji="1" lang="en-US" altLang="ko-KR" sz="2000"/>
              <a:t> </a:t>
            </a:r>
            <a:r>
              <a:rPr kumimoji="1" lang="ko-KR" altLang="en-US" sz="2000"/>
              <a:t>사용자는 실패한 상황을 인지할 수 있고</a:t>
            </a:r>
            <a:r>
              <a:rPr kumimoji="1" lang="en-US" altLang="ko-KR" sz="2000"/>
              <a:t>,</a:t>
            </a:r>
          </a:p>
          <a:p>
            <a:pPr algn="ctr"/>
            <a:r>
              <a:rPr kumimoji="1" lang="ko-KR" altLang="en-US" sz="2000"/>
              <a:t>데이터 일관성이 깨지는 상황도 발생하지 않았다</a:t>
            </a:r>
            <a:r>
              <a:rPr kumimoji="1"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3005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(Optimistic Lock)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충돌을 감지하고 </a:t>
            </a:r>
            <a:r>
              <a:rPr kumimoji="1" lang="ko-KR" altLang="en-US" err="1"/>
              <a:t>후처리를</a:t>
            </a:r>
            <a:r>
              <a:rPr kumimoji="1" lang="ko-KR" altLang="en-US"/>
              <a:t> 위한 추가 작업이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충돌 발생 시에</a:t>
            </a:r>
            <a:r>
              <a:rPr kumimoji="1" lang="en-US" altLang="ko-KR"/>
              <a:t>, commit </a:t>
            </a:r>
            <a:r>
              <a:rPr kumimoji="1" lang="ko-KR" altLang="en-US"/>
              <a:t>또는 </a:t>
            </a:r>
            <a:r>
              <a:rPr kumimoji="1" lang="en-US" altLang="ko-KR"/>
              <a:t>rollback </a:t>
            </a:r>
            <a:r>
              <a:rPr kumimoji="1" lang="ko-KR" altLang="en-US"/>
              <a:t>또는 재시도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예시에서는 실패</a:t>
            </a:r>
            <a:r>
              <a:rPr kumimoji="1" lang="en-US" altLang="ko-KR"/>
              <a:t>(rollback) </a:t>
            </a:r>
            <a:r>
              <a:rPr kumimoji="1" lang="ko-KR" altLang="en-US"/>
              <a:t>했으나</a:t>
            </a:r>
            <a:r>
              <a:rPr kumimoji="1" lang="en-US" altLang="ko-KR"/>
              <a:t>, </a:t>
            </a:r>
            <a:r>
              <a:rPr kumimoji="1" lang="ko-KR" altLang="en-US"/>
              <a:t>재시도를 할 수도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이러한 과정을 데이터베이스에서 처리 해주진 않는다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Client(</a:t>
            </a:r>
            <a:r>
              <a:rPr kumimoji="1" lang="ko-KR" altLang="en-US"/>
              <a:t>애플리케이션</a:t>
            </a:r>
            <a:r>
              <a:rPr kumimoji="1" lang="en-US" altLang="ko-KR"/>
              <a:t>)</a:t>
            </a:r>
            <a:r>
              <a:rPr kumimoji="1" lang="ko-KR" altLang="en-US"/>
              <a:t>에서 직접 구현해볼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5407586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비동기 순차 처리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모든 상황을 실시간으로 처리하고 즉시 응답해줄 필요는 없다는 관점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요청을 대기열에 저장해두고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이후에 비동기로 순차적으로 처리할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 err="1">
                <a:ea typeface="맑은 고딕"/>
              </a:rPr>
              <a:t>게시글마다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개의 스레드에서 순차적으로 처리하면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동시성 문제도 사라진다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 err="1">
                <a:ea typeface="맑은 고딕"/>
              </a:rPr>
              <a:t>락으로</a:t>
            </a:r>
            <a:r>
              <a:rPr kumimoji="1" lang="ko-KR" altLang="en-US">
                <a:ea typeface="맑은 고딕"/>
              </a:rPr>
              <a:t> 인한 지연이나 실패 케이스가 최소화된다</a:t>
            </a:r>
            <a:r>
              <a:rPr kumimoji="1" lang="en-US" altLang="ko-KR">
                <a:ea typeface="맑은 고딕"/>
              </a:rPr>
              <a:t>. </a:t>
            </a:r>
            <a:r>
              <a:rPr kumimoji="1" lang="en-US" altLang="ko-KR" err="1">
                <a:ea typeface="맑은 고딕"/>
              </a:rPr>
              <a:t>즉시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처리되지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않기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때문에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사용자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입장에서는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지연될</a:t>
            </a:r>
            <a:r>
              <a:rPr kumimoji="1" lang="en-US" altLang="ko-KR">
                <a:ea typeface="맑은 고딕"/>
              </a:rPr>
              <a:t> 수 </a:t>
            </a:r>
            <a:r>
              <a:rPr kumimoji="1" lang="en-US" altLang="ko-KR" err="1">
                <a:ea typeface="맑은 고딕"/>
              </a:rPr>
              <a:t>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하지만 큰 비용이 든다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비동기 처리를 위한 시스템 구축 비용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실시간으로 결과 응답이 안되기 때문에 클라이언트 측 추가 처리 필요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이미 처리된 것처럼 보이게 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실패 시에 알림을 </a:t>
            </a:r>
            <a:r>
              <a:rPr kumimoji="1" lang="ko-KR" altLang="en-US" err="1">
                <a:ea typeface="맑은 고딕"/>
              </a:rPr>
              <a:t>준다든지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서비스 정책으로 납득이 되어야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데이터의 일관성 관리를 위한 비용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70000"/>
              </a:lnSpc>
            </a:pPr>
            <a:r>
              <a:rPr kumimoji="1" lang="ko-KR" altLang="en-US">
                <a:ea typeface="맑은 고딕"/>
              </a:rPr>
              <a:t>대기열에서 중복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누락 없이 반드시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회 실행 보장되기 위한 시스템 구축이 필요하다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2790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577901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680995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1882326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29632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699613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1882326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2963265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93A2F8-89D3-C540-BC76-C1FED3B4A8D9}"/>
              </a:ext>
            </a:extLst>
          </p:cNvPr>
          <p:cNvSpPr/>
          <p:nvPr/>
        </p:nvSpPr>
        <p:spPr>
          <a:xfrm>
            <a:off x="4592140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6B02D9-1B39-664D-A6E5-FB2C7AE320A4}"/>
              </a:ext>
            </a:extLst>
          </p:cNvPr>
          <p:cNvSpPr/>
          <p:nvPr/>
        </p:nvSpPr>
        <p:spPr>
          <a:xfrm>
            <a:off x="4695234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D628DE-3F16-9A48-B3C0-501DCAAD6D2F}"/>
              </a:ext>
            </a:extLst>
          </p:cNvPr>
          <p:cNvSpPr/>
          <p:nvPr/>
        </p:nvSpPr>
        <p:spPr>
          <a:xfrm>
            <a:off x="5896565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80569-2B58-9A45-94BC-A108BEA61CF6}"/>
              </a:ext>
            </a:extLst>
          </p:cNvPr>
          <p:cNvSpPr/>
          <p:nvPr/>
        </p:nvSpPr>
        <p:spPr>
          <a:xfrm>
            <a:off x="697750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FA9886-737C-7942-81FE-FF5C2414A565}"/>
              </a:ext>
            </a:extLst>
          </p:cNvPr>
          <p:cNvSpPr/>
          <p:nvPr/>
        </p:nvSpPr>
        <p:spPr>
          <a:xfrm>
            <a:off x="4713852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2835F6-AB78-8547-BE98-FF6C0393274A}"/>
              </a:ext>
            </a:extLst>
          </p:cNvPr>
          <p:cNvSpPr/>
          <p:nvPr/>
        </p:nvSpPr>
        <p:spPr>
          <a:xfrm>
            <a:off x="5896565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3C84FB-4CC3-EE4F-B6F2-1FF2ACC1CE4C}"/>
              </a:ext>
            </a:extLst>
          </p:cNvPr>
          <p:cNvSpPr/>
          <p:nvPr/>
        </p:nvSpPr>
        <p:spPr>
          <a:xfrm>
            <a:off x="6977504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961BC7-9AAF-A546-8FBE-F04113E0AEC8}"/>
              </a:ext>
            </a:extLst>
          </p:cNvPr>
          <p:cNvSpPr/>
          <p:nvPr/>
        </p:nvSpPr>
        <p:spPr>
          <a:xfrm>
            <a:off x="8489839" y="2043953"/>
            <a:ext cx="3406588" cy="1775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06E0E3-97BA-F246-9BDB-1FA6F1B47630}"/>
              </a:ext>
            </a:extLst>
          </p:cNvPr>
          <p:cNvSpPr/>
          <p:nvPr/>
        </p:nvSpPr>
        <p:spPr>
          <a:xfrm>
            <a:off x="8592933" y="2187388"/>
            <a:ext cx="1044680" cy="73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9936A-7BD9-5948-946B-515F0EAAF88B}"/>
              </a:ext>
            </a:extLst>
          </p:cNvPr>
          <p:cNvSpPr/>
          <p:nvPr/>
        </p:nvSpPr>
        <p:spPr>
          <a:xfrm>
            <a:off x="9794264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8CD9A9-197C-8346-9CDF-871A366E51BD}"/>
              </a:ext>
            </a:extLst>
          </p:cNvPr>
          <p:cNvSpPr/>
          <p:nvPr/>
        </p:nvSpPr>
        <p:spPr>
          <a:xfrm>
            <a:off x="10875203" y="2187388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D947D6-955E-F14A-A848-30D392C717AD}"/>
              </a:ext>
            </a:extLst>
          </p:cNvPr>
          <p:cNvSpPr/>
          <p:nvPr/>
        </p:nvSpPr>
        <p:spPr>
          <a:xfrm>
            <a:off x="8611551" y="3022985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0A84D7-59FA-A243-A83D-FD6D5C222089}"/>
              </a:ext>
            </a:extLst>
          </p:cNvPr>
          <p:cNvSpPr/>
          <p:nvPr/>
        </p:nvSpPr>
        <p:spPr>
          <a:xfrm>
            <a:off x="9794264" y="3036432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6D4161-0C0C-344A-A7BC-180E98B67AA0}"/>
              </a:ext>
            </a:extLst>
          </p:cNvPr>
          <p:cNvSpPr/>
          <p:nvPr/>
        </p:nvSpPr>
        <p:spPr>
          <a:xfrm>
            <a:off x="10875203" y="3048000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2FF75-D34F-824C-A3CF-9CA2FF23E7AD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Monolithic Architecture</a:t>
            </a:r>
            <a:r>
              <a:rPr kumimoji="1" lang="ko-KR" altLang="en-US"/>
              <a:t>에서는 모든 기능이 단일 애플리케이션에서 함께 배포되므로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게시글과 관련 없는 다른 기능들도 같이 배포되어서 리소스를 점유하고 있는 것이다</a:t>
            </a:r>
            <a:r>
              <a:rPr kumimoji="1" lang="en-US" altLang="ko-KR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52F60F-588A-6743-8DD6-F8513F224956}"/>
              </a:ext>
            </a:extLst>
          </p:cNvPr>
          <p:cNvSpPr txBox="1"/>
          <p:nvPr/>
        </p:nvSpPr>
        <p:spPr>
          <a:xfrm>
            <a:off x="1957985" y="39460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1</a:t>
            </a:r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649603-47CD-604E-98A7-9644C8CD2ABB}"/>
              </a:ext>
            </a:extLst>
          </p:cNvPr>
          <p:cNvSpPr txBox="1"/>
          <p:nvPr/>
        </p:nvSpPr>
        <p:spPr>
          <a:xfrm>
            <a:off x="9806648" y="39460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3</a:t>
            </a:r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441B2-06BF-5043-B910-59B7AF14408B}"/>
              </a:ext>
            </a:extLst>
          </p:cNvPr>
          <p:cNvSpPr txBox="1"/>
          <p:nvPr/>
        </p:nvSpPr>
        <p:spPr>
          <a:xfrm>
            <a:off x="5972224" y="396239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  <a:r>
              <a:rPr kumimoji="1" lang="en-US" altLang="ko-KR"/>
              <a:t>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47091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좋아요 수에서 동시성 문제를 해결하기 위한 다음 세가지 방법을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비관적 </a:t>
            </a:r>
            <a:r>
              <a:rPr kumimoji="1" lang="ko-KR" altLang="en-US" b="1" err="1"/>
              <a:t>락</a:t>
            </a:r>
            <a:r>
              <a:rPr kumimoji="1" lang="en-US" altLang="ko-KR" b="1"/>
              <a:t>(Pessimistic Lock)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낙관적 </a:t>
            </a:r>
            <a:r>
              <a:rPr kumimoji="1" lang="ko-KR" altLang="en-US" b="1" err="1"/>
              <a:t>락</a:t>
            </a:r>
            <a:r>
              <a:rPr kumimoji="1" lang="en-US" altLang="ko-KR" b="1"/>
              <a:t>(Optimistic Lock)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비동기 순차 처리</a:t>
            </a:r>
            <a:endParaRPr kumimoji="1" lang="en-US" altLang="ko-KR" b="1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우리는 어떤 방법을 선택할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1417876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/>
              <a:t>비동기 순차 처리</a:t>
            </a:r>
            <a:r>
              <a:rPr kumimoji="1" lang="ko-KR" altLang="en-US"/>
              <a:t>는 오히려 더 큰 비용이 들 수 있으므로 배제한다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좋아요</a:t>
            </a:r>
            <a:r>
              <a:rPr kumimoji="1" lang="ko-KR" altLang="en-US"/>
              <a:t> </a:t>
            </a:r>
            <a:r>
              <a:rPr kumimoji="1" lang="ko-KR" altLang="en-US" b="1"/>
              <a:t>쓰기</a:t>
            </a:r>
            <a:r>
              <a:rPr kumimoji="1" lang="ko-KR" altLang="en-US"/>
              <a:t> </a:t>
            </a:r>
            <a:r>
              <a:rPr kumimoji="1" lang="ko-KR" altLang="en-US" b="1"/>
              <a:t>트래픽</a:t>
            </a:r>
            <a:r>
              <a:rPr kumimoji="1" lang="ko-KR" altLang="en-US"/>
              <a:t>이 이를 고려할 만큼 크진 않을 것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비동기를 활용한 애플리케이션은 </a:t>
            </a:r>
            <a:r>
              <a:rPr kumimoji="1" lang="ko-KR" altLang="en-US" err="1"/>
              <a:t>인기글</a:t>
            </a:r>
            <a:r>
              <a:rPr kumimoji="1" lang="en-US" altLang="ko-KR"/>
              <a:t>/</a:t>
            </a:r>
            <a:r>
              <a:rPr kumimoji="1" lang="ko-KR" altLang="en-US" err="1"/>
              <a:t>게시글</a:t>
            </a:r>
            <a:r>
              <a:rPr kumimoji="1" lang="ko-KR" altLang="en-US"/>
              <a:t> 조회 최적화 강의에서 만들어본다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b="1"/>
              <a:t>비관적 </a:t>
            </a:r>
            <a:r>
              <a:rPr kumimoji="1" lang="ko-KR" altLang="en-US" b="1" err="1"/>
              <a:t>락</a:t>
            </a:r>
            <a:r>
              <a:rPr kumimoji="1" lang="en-US" altLang="ko-KR" b="1"/>
              <a:t>/</a:t>
            </a:r>
            <a:r>
              <a:rPr kumimoji="1" lang="ko-KR" altLang="en-US" b="1"/>
              <a:t>낙관적 </a:t>
            </a:r>
            <a:r>
              <a:rPr kumimoji="1" lang="ko-KR" altLang="en-US" b="1" err="1"/>
              <a:t>락</a:t>
            </a:r>
            <a:r>
              <a:rPr kumimoji="1" lang="ko-KR" altLang="en-US" b="1"/>
              <a:t> </a:t>
            </a:r>
            <a:r>
              <a:rPr kumimoji="1" lang="ko-KR" altLang="en-US"/>
              <a:t>중에 고려해볼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24066524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/>
              <a:t>비관적 </a:t>
            </a:r>
            <a:r>
              <a:rPr kumimoji="1" lang="ko-KR" altLang="en-US" b="1" err="1"/>
              <a:t>락</a:t>
            </a:r>
            <a:r>
              <a:rPr kumimoji="1" lang="ko-KR" altLang="en-US" b="1"/>
              <a:t> </a:t>
            </a:r>
            <a:r>
              <a:rPr kumimoji="1" lang="en-US" altLang="ko-KR"/>
              <a:t>vs</a:t>
            </a:r>
            <a:r>
              <a:rPr kumimoji="1" lang="en-US" altLang="ko-KR" b="1"/>
              <a:t> </a:t>
            </a:r>
            <a:r>
              <a:rPr kumimoji="1" lang="ko-KR" altLang="en-US" b="1"/>
              <a:t>낙관적 </a:t>
            </a:r>
            <a:r>
              <a:rPr kumimoji="1" lang="ko-KR" altLang="en-US" b="1" err="1"/>
              <a:t>락</a:t>
            </a:r>
            <a:endParaRPr kumimoji="1" lang="en-US" altLang="ko-KR" b="1"/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방법의 장단점은 모두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비관적 </a:t>
            </a:r>
            <a:r>
              <a:rPr kumimoji="1" lang="ko-KR" altLang="en-US" err="1"/>
              <a:t>락은</a:t>
            </a:r>
            <a:r>
              <a:rPr kumimoji="1" lang="ko-KR" altLang="en-US"/>
              <a:t> 결국 </a:t>
            </a:r>
            <a:r>
              <a:rPr kumimoji="1" lang="ko-KR" altLang="en-US" err="1"/>
              <a:t>락을</a:t>
            </a:r>
            <a:r>
              <a:rPr kumimoji="1" lang="ko-KR" altLang="en-US"/>
              <a:t> 명시적으로 </a:t>
            </a:r>
            <a:r>
              <a:rPr kumimoji="1" lang="ko-KR" altLang="en-US" err="1"/>
              <a:t>잡아야하지만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단위로 </a:t>
            </a:r>
            <a:r>
              <a:rPr kumimoji="1" lang="ko-KR" altLang="en-US" err="1"/>
              <a:t>좋아요가</a:t>
            </a:r>
            <a:r>
              <a:rPr kumimoji="1" lang="ko-KR" altLang="en-US"/>
              <a:t> 처리되기 때문에</a:t>
            </a:r>
            <a:r>
              <a:rPr kumimoji="1" lang="en-US" altLang="ko-KR"/>
              <a:t>,</a:t>
            </a:r>
            <a:r>
              <a:rPr kumimoji="1" lang="ko-KR" altLang="en-US"/>
              <a:t> 좋아요 쓰기 트래픽에서 단일 레코드에 대한 잠깐의 </a:t>
            </a:r>
            <a:r>
              <a:rPr kumimoji="1" lang="ko-KR" altLang="en-US" err="1"/>
              <a:t>락은</a:t>
            </a:r>
            <a:r>
              <a:rPr kumimoji="1" lang="ko-KR" altLang="en-US"/>
              <a:t> 문제되지 않을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낙관적 </a:t>
            </a:r>
            <a:r>
              <a:rPr kumimoji="1" lang="ko-KR" altLang="en-US" err="1"/>
              <a:t>락은</a:t>
            </a:r>
            <a:r>
              <a:rPr kumimoji="1" lang="ko-KR" altLang="en-US"/>
              <a:t> </a:t>
            </a:r>
            <a:r>
              <a:rPr kumimoji="1" lang="ko-KR" altLang="en-US" err="1"/>
              <a:t>락을</a:t>
            </a:r>
            <a:r>
              <a:rPr kumimoji="1" lang="ko-KR" altLang="en-US"/>
              <a:t> 잡지 않기 때문에 지연은 낮을 수 있지만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애플리케이션에서 충돌 감지 시에 추가적인 처리가 필요하다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25944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/>
              <a:t>비관적 </a:t>
            </a:r>
            <a:r>
              <a:rPr kumimoji="1" lang="ko-KR" altLang="en-US" b="1" err="1"/>
              <a:t>락</a:t>
            </a:r>
            <a:r>
              <a:rPr kumimoji="1" lang="ko-KR" altLang="en-US" b="1"/>
              <a:t> </a:t>
            </a:r>
            <a:r>
              <a:rPr kumimoji="1" lang="en-US" altLang="ko-KR"/>
              <a:t>vs</a:t>
            </a:r>
            <a:r>
              <a:rPr kumimoji="1" lang="en-US" altLang="ko-KR" b="1"/>
              <a:t> </a:t>
            </a:r>
            <a:r>
              <a:rPr kumimoji="1" lang="ko-KR" altLang="en-US" b="1"/>
              <a:t>낙관적 </a:t>
            </a:r>
            <a:r>
              <a:rPr kumimoji="1" lang="ko-KR" altLang="en-US" b="1" err="1"/>
              <a:t>락</a:t>
            </a:r>
            <a:endParaRPr kumimoji="1" lang="en-US" altLang="ko-KR" b="1"/>
          </a:p>
          <a:p>
            <a:pPr lvl="1">
              <a:lnSpc>
                <a:spcPct val="120000"/>
              </a:lnSpc>
            </a:pPr>
            <a:r>
              <a:rPr kumimoji="1" lang="ko-KR" altLang="en-US"/>
              <a:t>가장 간단한 방법으로</a:t>
            </a:r>
            <a:r>
              <a:rPr kumimoji="1" lang="en-US" altLang="ko-KR"/>
              <a:t>,</a:t>
            </a:r>
            <a:r>
              <a:rPr kumimoji="1" lang="ko-KR" altLang="en-US"/>
              <a:t> 비관적 </a:t>
            </a:r>
            <a:r>
              <a:rPr kumimoji="1" lang="ko-KR" altLang="en-US" err="1"/>
              <a:t>락의</a:t>
            </a:r>
            <a:r>
              <a:rPr kumimoji="1" lang="ko-KR" altLang="en-US"/>
              <a:t> 방법 </a:t>
            </a:r>
            <a:r>
              <a:rPr kumimoji="1" lang="en-US" altLang="ko-KR"/>
              <a:t>1</a:t>
            </a:r>
            <a:r>
              <a:rPr kumimoji="1" lang="ko-KR" altLang="en-US"/>
              <a:t>을 채택해도 무리는 </a:t>
            </a:r>
            <a:r>
              <a:rPr kumimoji="1" lang="ko-KR" altLang="en-US" err="1"/>
              <a:t>없어보인다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update </a:t>
            </a:r>
            <a:r>
              <a:rPr kumimoji="1" lang="en-US" altLang="ko-KR" err="1"/>
              <a:t>article_like_count</a:t>
            </a:r>
            <a:r>
              <a:rPr kumimoji="1" lang="en-US" altLang="ko-KR"/>
              <a:t> set </a:t>
            </a:r>
            <a:r>
              <a:rPr kumimoji="1" lang="en-US" altLang="ko-KR" b="1" err="1"/>
              <a:t>like_count</a:t>
            </a:r>
            <a:r>
              <a:rPr kumimoji="1" lang="en-US" altLang="ko-KR" b="1"/>
              <a:t> = </a:t>
            </a:r>
            <a:r>
              <a:rPr kumimoji="1" lang="en-US" altLang="ko-KR" b="1" err="1"/>
              <a:t>like_count</a:t>
            </a:r>
            <a:r>
              <a:rPr kumimoji="1" lang="en-US" altLang="ko-KR" b="1"/>
              <a:t> + 1 </a:t>
            </a:r>
            <a:r>
              <a:rPr kumimoji="1" lang="en-US" altLang="ko-KR"/>
              <a:t>where </a:t>
            </a:r>
            <a:r>
              <a:rPr kumimoji="1" lang="en-US" altLang="ko-KR" err="1"/>
              <a:t>article_id</a:t>
            </a:r>
            <a:r>
              <a:rPr kumimoji="1" lang="en-US" altLang="ko-KR"/>
              <a:t> = {</a:t>
            </a:r>
            <a:r>
              <a:rPr kumimoji="1" lang="en-US" altLang="ko-KR" err="1"/>
              <a:t>article_id</a:t>
            </a:r>
            <a:r>
              <a:rPr kumimoji="1" lang="en-US" altLang="ko-KR"/>
              <a:t>};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404888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하지만 우리는 학습을 위해 </a:t>
            </a:r>
            <a:r>
              <a:rPr kumimoji="1" lang="en-US" altLang="ko-KR"/>
              <a:t>3</a:t>
            </a:r>
            <a:r>
              <a:rPr kumimoji="1" lang="ko-KR" altLang="en-US"/>
              <a:t>가지 방법 모두 구현해본다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비관적 </a:t>
            </a:r>
            <a:r>
              <a:rPr kumimoji="1" lang="ko-KR" altLang="en-US" err="1"/>
              <a:t>락</a:t>
            </a:r>
            <a:r>
              <a:rPr kumimoji="1" lang="ko-KR" altLang="en-US"/>
              <a:t> </a:t>
            </a:r>
            <a:r>
              <a:rPr kumimoji="1" lang="en-US" altLang="ko-KR"/>
              <a:t>– </a:t>
            </a:r>
            <a:r>
              <a:rPr kumimoji="1" lang="ko-KR" altLang="en-US"/>
              <a:t>방법 </a:t>
            </a:r>
            <a:r>
              <a:rPr kumimoji="1" lang="en-US" altLang="ko-KR"/>
              <a:t>1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update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비관적 </a:t>
            </a:r>
            <a:r>
              <a:rPr kumimoji="1" lang="ko-KR" altLang="en-US" err="1"/>
              <a:t>락</a:t>
            </a:r>
            <a:r>
              <a:rPr kumimoji="1" lang="ko-KR" altLang="en-US"/>
              <a:t> </a:t>
            </a:r>
            <a:r>
              <a:rPr kumimoji="1" lang="en-US" altLang="ko-KR"/>
              <a:t>– </a:t>
            </a:r>
            <a:r>
              <a:rPr kumimoji="1" lang="ko-KR" altLang="en-US"/>
              <a:t>방법 </a:t>
            </a:r>
            <a:r>
              <a:rPr kumimoji="1" lang="en-US" altLang="ko-KR"/>
              <a:t>2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select for update + update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낙관적 </a:t>
            </a:r>
            <a:r>
              <a:rPr kumimoji="1" lang="ko-KR" altLang="en-US" err="1"/>
              <a:t>락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84969382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비관적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방법 </a:t>
            </a:r>
            <a:r>
              <a:rPr kumimoji="1" lang="en-US" altLang="ko-KR" sz="4000"/>
              <a:t>1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데이터베이스에 저장된 데이터 기준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update </a:t>
            </a:r>
            <a:r>
              <a:rPr lang="en" altLang="ko-KR" err="1"/>
              <a:t>article_like_count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	set </a:t>
            </a:r>
            <a:r>
              <a:rPr lang="en" altLang="ko-KR" b="1" err="1"/>
              <a:t>like_count</a:t>
            </a:r>
            <a:r>
              <a:rPr lang="en" altLang="ko-KR" b="1"/>
              <a:t> = </a:t>
            </a:r>
            <a:r>
              <a:rPr lang="en" altLang="ko-KR" b="1" err="1"/>
              <a:t>like_count</a:t>
            </a:r>
            <a:r>
              <a:rPr lang="en" altLang="ko-KR" b="1"/>
              <a:t> + 1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	where </a:t>
            </a:r>
            <a:r>
              <a:rPr lang="en" altLang="ko-KR" err="1"/>
              <a:t>article_id</a:t>
            </a:r>
            <a:r>
              <a:rPr lang="en" altLang="ko-KR"/>
              <a:t> = </a:t>
            </a:r>
            <a:r>
              <a:rPr lang="en-US" altLang="ko-KR"/>
              <a:t>{</a:t>
            </a:r>
            <a:r>
              <a:rPr lang="en-US" altLang="ko-KR" err="1"/>
              <a:t>article_id</a:t>
            </a:r>
            <a:r>
              <a:rPr lang="en-US" altLang="ko-KR"/>
              <a:t>}</a:t>
            </a:r>
            <a:endParaRPr lang="en" altLang="ko-KR"/>
          </a:p>
          <a:p>
            <a:pPr>
              <a:lnSpc>
                <a:spcPct val="120000"/>
              </a:lnSpc>
            </a:pPr>
            <a:r>
              <a:rPr lang="en" altLang="ko-KR"/>
              <a:t>update </a:t>
            </a:r>
            <a:r>
              <a:rPr lang="ko-KR" altLang="en-US"/>
              <a:t>문을 직접 수행해준다</a:t>
            </a:r>
            <a:r>
              <a:rPr lang="en-US" altLang="ko-KR"/>
              <a:t>.</a:t>
            </a:r>
            <a:endParaRPr lang="en" altLang="ko-KR"/>
          </a:p>
          <a:p>
            <a:pPr>
              <a:lnSpc>
                <a:spcPct val="120000"/>
              </a:lnSpc>
            </a:pP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41724943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비관적 </a:t>
            </a:r>
            <a:r>
              <a:rPr kumimoji="1" lang="ko-KR" altLang="en-US" sz="4000" err="1"/>
              <a:t>락</a:t>
            </a:r>
            <a:r>
              <a:rPr kumimoji="1" lang="en-US" altLang="ko-KR" sz="4000"/>
              <a:t> – </a:t>
            </a:r>
            <a:r>
              <a:rPr kumimoji="1" lang="ko-KR" altLang="en-US" sz="4000"/>
              <a:t>방법 </a:t>
            </a:r>
            <a:r>
              <a:rPr kumimoji="1" lang="en-US" altLang="ko-KR" sz="4000"/>
              <a:t>2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트랜잭션에 조회된 데이터 기준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select * from </a:t>
            </a:r>
            <a:r>
              <a:rPr lang="en" altLang="ko-KR" err="1"/>
              <a:t>article_like_count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	where </a:t>
            </a:r>
            <a:r>
              <a:rPr lang="en" altLang="ko-KR" err="1"/>
              <a:t>article_id</a:t>
            </a:r>
            <a:r>
              <a:rPr lang="en" altLang="ko-KR"/>
              <a:t> = {</a:t>
            </a:r>
            <a:r>
              <a:rPr lang="en" altLang="ko-KR" err="1"/>
              <a:t>article_id</a:t>
            </a:r>
            <a:r>
              <a:rPr lang="en" altLang="ko-KR"/>
              <a:t>} </a:t>
            </a:r>
            <a:r>
              <a:rPr lang="en" altLang="ko-KR" b="1"/>
              <a:t>for update</a:t>
            </a:r>
            <a:r>
              <a:rPr lang="en" altLang="ko-KR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update </a:t>
            </a:r>
            <a:r>
              <a:rPr lang="en" altLang="ko-KR" err="1"/>
              <a:t>article_like_count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	set </a:t>
            </a:r>
            <a:r>
              <a:rPr lang="en" altLang="ko-KR" b="1" err="1"/>
              <a:t>like_count</a:t>
            </a:r>
            <a:r>
              <a:rPr lang="en" altLang="ko-KR" b="1"/>
              <a:t> = </a:t>
            </a:r>
            <a:r>
              <a:rPr lang="en-US" altLang="ko-KR" b="1"/>
              <a:t>{</a:t>
            </a:r>
            <a:r>
              <a:rPr lang="en-US" altLang="ko-KR" b="1" err="1"/>
              <a:t>updated_like_count</a:t>
            </a:r>
            <a:r>
              <a:rPr lang="en-US" altLang="ko-KR" b="1"/>
              <a:t>}</a:t>
            </a:r>
            <a:endParaRPr lang="en" altLang="ko-KR" b="1"/>
          </a:p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	where </a:t>
            </a:r>
            <a:r>
              <a:rPr lang="en" altLang="ko-KR" err="1"/>
              <a:t>article_id</a:t>
            </a:r>
            <a:r>
              <a:rPr lang="en" altLang="ko-KR"/>
              <a:t> = </a:t>
            </a:r>
            <a:r>
              <a:rPr lang="en-US" altLang="ko-KR"/>
              <a:t>{</a:t>
            </a:r>
            <a:r>
              <a:rPr lang="en-US" altLang="ko-KR" err="1"/>
              <a:t>article_id</a:t>
            </a:r>
            <a:r>
              <a:rPr lang="en-US" altLang="ko-KR"/>
              <a:t>}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endParaRPr lang="en" altLang="ko-KR"/>
          </a:p>
          <a:p>
            <a:pPr>
              <a:lnSpc>
                <a:spcPct val="120000"/>
              </a:lnSpc>
            </a:pPr>
            <a:r>
              <a:rPr lang="en-US" altLang="ko-KR"/>
              <a:t>for update </a:t>
            </a:r>
            <a:r>
              <a:rPr lang="ko-KR" altLang="en-US"/>
              <a:t>구문으로 데이터를 조회한 뒤</a:t>
            </a:r>
            <a:r>
              <a:rPr lang="en-US" altLang="ko-KR"/>
              <a:t>, </a:t>
            </a:r>
            <a:r>
              <a:rPr lang="ko-KR" altLang="en-US"/>
              <a:t>조회된 데이터 기반으로 좋아요 수를 갱신해준다</a:t>
            </a:r>
            <a:r>
              <a:rPr lang="en-US" altLang="ko-KR"/>
              <a:t>.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322915431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수 설계 </a:t>
            </a:r>
            <a:r>
              <a:rPr kumimoji="1" lang="en-US" altLang="ko-KR" sz="4000"/>
              <a:t>– </a:t>
            </a:r>
            <a:r>
              <a:rPr kumimoji="1" lang="ko-KR" altLang="en-US" sz="4000"/>
              <a:t>낙관적 </a:t>
            </a:r>
            <a:r>
              <a:rPr kumimoji="1" lang="ko-KR" altLang="en-US" sz="4000" err="1"/>
              <a:t>락</a:t>
            </a:r>
            <a:endParaRPr kumimoji="1" lang="en-US" altLang="ko-KR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version </a:t>
            </a:r>
            <a:r>
              <a:rPr kumimoji="1" lang="ko-KR" altLang="en-US"/>
              <a:t>컬럼을 추가하고</a:t>
            </a:r>
            <a:r>
              <a:rPr kumimoji="1" lang="en-US" altLang="ko-KR"/>
              <a:t>, </a:t>
            </a:r>
            <a:r>
              <a:rPr kumimoji="1" lang="ko-KR" altLang="en-US"/>
              <a:t>애플리케이션에서 낙관적 </a:t>
            </a:r>
            <a:r>
              <a:rPr kumimoji="1" lang="ko-KR" altLang="en-US" err="1"/>
              <a:t>락에</a:t>
            </a:r>
            <a:r>
              <a:rPr kumimoji="1" lang="ko-KR" altLang="en-US"/>
              <a:t> 의한 충돌 처리 작업이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이러한 충돌 처리 작업은 단순히 </a:t>
            </a:r>
            <a:r>
              <a:rPr kumimoji="1" lang="en-US" altLang="ko-KR"/>
              <a:t>rollback</a:t>
            </a:r>
            <a:r>
              <a:rPr kumimoji="1" lang="ko-KR" altLang="en-US" err="1"/>
              <a:t>으로</a:t>
            </a:r>
            <a:r>
              <a:rPr kumimoji="1" lang="ko-KR" altLang="en-US"/>
              <a:t> 처리 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단위로 좋아요 쓰기 트래픽이 충돌 나는 상황은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극히 드물 수 있고</a:t>
            </a:r>
            <a:r>
              <a:rPr kumimoji="1" lang="en-US" altLang="ko-KR"/>
              <a:t>, </a:t>
            </a:r>
            <a:r>
              <a:rPr kumimoji="1" lang="ko-KR" altLang="en-US"/>
              <a:t>치명적이지 않을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충돌 시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rollback </a:t>
            </a:r>
            <a:r>
              <a:rPr kumimoji="1" lang="ko-KR" altLang="en-US"/>
              <a:t>처리는 어떻게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JPA</a:t>
            </a:r>
            <a:r>
              <a:rPr kumimoji="1" lang="ko-KR" altLang="en-US" err="1"/>
              <a:t>를</a:t>
            </a:r>
            <a:r>
              <a:rPr kumimoji="1" lang="ko-KR" altLang="en-US"/>
              <a:t> 사용한다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수 테이블에 버전 관리를 위한 컬럼</a:t>
            </a:r>
            <a:r>
              <a:rPr kumimoji="1" lang="en-US" altLang="ko-KR"/>
              <a:t>(version)</a:t>
            </a:r>
            <a:r>
              <a:rPr kumimoji="1" lang="ko-KR" altLang="en-US"/>
              <a:t>을 추가하고</a:t>
            </a:r>
            <a:r>
              <a:rPr kumimoji="1" lang="en-US" altLang="ko-KR"/>
              <a:t>,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ko-KR"/>
              <a:t>	@Version </a:t>
            </a:r>
            <a:r>
              <a:rPr kumimoji="1" lang="ko-KR" altLang="en-US" err="1"/>
              <a:t>애노테이션을</a:t>
            </a:r>
            <a:r>
              <a:rPr kumimoji="1" lang="ko-KR" altLang="en-US"/>
              <a:t> 달아주면</a:t>
            </a:r>
            <a:r>
              <a:rPr kumimoji="1" lang="en-US" altLang="ko-KR"/>
              <a:t>, </a:t>
            </a:r>
            <a:r>
              <a:rPr kumimoji="1" lang="ko-KR" altLang="en-US"/>
              <a:t>알아서 처리해준다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33298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수 테이블 설계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2AAD408-2C06-1D40-9FE0-616D72CB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11933"/>
              </p:ext>
            </p:extLst>
          </p:nvPr>
        </p:nvGraphicFramePr>
        <p:xfrm>
          <a:off x="2032000" y="2193221"/>
          <a:ext cx="8127999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article_like_count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like_count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좋아요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version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낙관적 </a:t>
                      </a:r>
                      <a:r>
                        <a:rPr lang="ko-KR" altLang="en-US" sz="1600" err="1"/>
                        <a:t>락</a:t>
                      </a:r>
                      <a:r>
                        <a:rPr lang="ko-KR" altLang="en-US" sz="1600"/>
                        <a:t> 버전 컬럼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2214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588702-EF49-534A-9EB5-703EB99C1BA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Shard Key</a:t>
            </a:r>
            <a:r>
              <a:rPr kumimoji="1" lang="ko-KR" altLang="en-US"/>
              <a:t> </a:t>
            </a:r>
            <a:r>
              <a:rPr kumimoji="1" lang="en-US" altLang="ko-KR"/>
              <a:t>= </a:t>
            </a:r>
            <a:r>
              <a:rPr kumimoji="1" lang="en-US" altLang="ko-KR" err="1"/>
              <a:t>article_id</a:t>
            </a:r>
            <a:r>
              <a:rPr kumimoji="1" lang="en-US" altLang="ko-KR"/>
              <a:t>(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ID)</a:t>
            </a:r>
          </a:p>
          <a:p>
            <a:pPr algn="ctr"/>
            <a:r>
              <a:rPr kumimoji="1" lang="en-US" altLang="ko-KR" err="1"/>
              <a:t>article_like</a:t>
            </a:r>
            <a:r>
              <a:rPr kumimoji="1" lang="en-US" altLang="ko-KR"/>
              <a:t> </a:t>
            </a:r>
            <a:r>
              <a:rPr kumimoji="1" lang="ko-KR" altLang="en-US"/>
              <a:t>테이블과 동일한 데이터베이스 </a:t>
            </a:r>
            <a:r>
              <a:rPr kumimoji="1" lang="ko-KR" altLang="en-US" err="1"/>
              <a:t>샤드에서</a:t>
            </a:r>
            <a:r>
              <a:rPr kumimoji="1" lang="ko-KR" altLang="en-US"/>
              <a:t> 트랜잭션 처리 위함</a:t>
            </a:r>
            <a:endParaRPr kumimoji="1" lang="en-US" altLang="ko-KR"/>
          </a:p>
          <a:p>
            <a:pPr algn="ctr"/>
            <a:endParaRPr kumimoji="1" lang="en-US" altLang="ko-KR"/>
          </a:p>
          <a:p>
            <a:pPr algn="ctr"/>
            <a:r>
              <a:rPr kumimoji="1" lang="en-US" altLang="ko-KR"/>
              <a:t>version = </a:t>
            </a:r>
            <a:r>
              <a:rPr kumimoji="1" lang="ko-KR" altLang="en-US"/>
              <a:t>낙관적 </a:t>
            </a:r>
            <a:r>
              <a:rPr kumimoji="1" lang="ko-KR" altLang="en-US" err="1"/>
              <a:t>락</a:t>
            </a:r>
            <a:r>
              <a:rPr kumimoji="1" lang="ko-KR" altLang="en-US"/>
              <a:t> 처리를 위한 버전 컬럼 생성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05472701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수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 sz="3200"/>
              <a:t>create table </a:t>
            </a:r>
            <a:r>
              <a:rPr lang="en" altLang="ko-KR" sz="3200" err="1"/>
              <a:t>article_like_count</a:t>
            </a:r>
            <a:r>
              <a:rPr lang="en" altLang="ko-KR" sz="3200"/>
              <a:t> (</a:t>
            </a:r>
            <a:br>
              <a:rPr lang="en" altLang="ko-KR" sz="3200"/>
            </a:br>
            <a:r>
              <a:rPr lang="en" altLang="ko-KR" sz="3200"/>
              <a:t>    </a:t>
            </a:r>
            <a:r>
              <a:rPr lang="en" altLang="ko-KR" sz="3200" err="1"/>
              <a:t>article_id</a:t>
            </a:r>
            <a:r>
              <a:rPr lang="en" altLang="ko-KR" sz="3200"/>
              <a:t> </a:t>
            </a:r>
            <a:r>
              <a:rPr lang="en" altLang="ko-KR" sz="3200" err="1"/>
              <a:t>bigint</a:t>
            </a:r>
            <a:r>
              <a:rPr lang="en" altLang="ko-KR" sz="3200"/>
              <a:t> not null primary key,</a:t>
            </a:r>
            <a:br>
              <a:rPr lang="en" altLang="ko-KR" sz="3200"/>
            </a:br>
            <a:r>
              <a:rPr lang="en" altLang="ko-KR" sz="3200"/>
              <a:t>    </a:t>
            </a:r>
            <a:r>
              <a:rPr lang="en" altLang="ko-KR" sz="3200" err="1"/>
              <a:t>like_count</a:t>
            </a:r>
            <a:r>
              <a:rPr lang="en" altLang="ko-KR" sz="3200"/>
              <a:t> </a:t>
            </a:r>
            <a:r>
              <a:rPr lang="en" altLang="ko-KR" sz="3200" err="1"/>
              <a:t>bigint</a:t>
            </a:r>
            <a:r>
              <a:rPr lang="en" altLang="ko-KR" sz="3200"/>
              <a:t> not null,</a:t>
            </a:r>
            <a:br>
              <a:rPr lang="en" altLang="ko-KR" sz="3200"/>
            </a:br>
            <a:r>
              <a:rPr lang="en" altLang="ko-KR" sz="3200"/>
              <a:t>    version </a:t>
            </a:r>
            <a:r>
              <a:rPr lang="en" altLang="ko-KR" sz="3200" err="1"/>
              <a:t>bigint</a:t>
            </a:r>
            <a:r>
              <a:rPr lang="en" altLang="ko-KR" sz="3200"/>
              <a:t> not null</a:t>
            </a:r>
            <a:br>
              <a:rPr lang="en" altLang="ko-KR" sz="3200"/>
            </a:br>
            <a:r>
              <a:rPr lang="en" altLang="ko-KR" sz="3200"/>
              <a:t>);</a:t>
            </a:r>
            <a:br>
              <a:rPr lang="en" altLang="ko-KR" sz="3200"/>
            </a:br>
            <a:br>
              <a:rPr lang="en" altLang="ko-KR" sz="3200"/>
            </a:br>
            <a:r>
              <a:rPr lang="en" altLang="ko-KR" sz="3200"/>
              <a:t>service &gt; like &gt; </a:t>
            </a:r>
            <a:r>
              <a:rPr lang="en" altLang="ko-KR" sz="3200" err="1"/>
              <a:t>src</a:t>
            </a:r>
            <a:r>
              <a:rPr lang="en" altLang="ko-KR" sz="3200"/>
              <a:t> &gt; main &gt; resources &gt; </a:t>
            </a:r>
            <a:r>
              <a:rPr lang="en" altLang="ko-KR" sz="3200" err="1"/>
              <a:t>db</a:t>
            </a:r>
            <a:r>
              <a:rPr lang="en" altLang="ko-KR" sz="3200"/>
              <a:t> &gt; </a:t>
            </a:r>
            <a:r>
              <a:rPr lang="en" altLang="ko-KR" sz="3200" err="1"/>
              <a:t>rdb-schema.sql</a:t>
            </a:r>
            <a:endParaRPr lang="en" altLang="ko-KR" sz="3200"/>
          </a:p>
        </p:txBody>
      </p:sp>
    </p:spTree>
    <p:extLst>
      <p:ext uri="{BB962C8B-B14F-4D97-AF65-F5344CB8AC3E}">
        <p14:creationId xmlns:p14="http://schemas.microsoft.com/office/powerpoint/2010/main" val="1323745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직접 코드를 개발하는 상황에서의 문제점도 살펴보자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그림에서의 각 영역을</a:t>
            </a:r>
            <a:r>
              <a:rPr kumimoji="1" lang="en-US" altLang="ko-KR"/>
              <a:t>,</a:t>
            </a:r>
            <a:r>
              <a:rPr kumimoji="1" lang="ko-KR" altLang="en-US"/>
              <a:t> 하나의 애플리케이션으로 실행된 각 기능에 대한 클래스 또는 모듈이라고 생각하면 된다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</p:spTree>
    <p:extLst>
      <p:ext uri="{BB962C8B-B14F-4D97-AF65-F5344CB8AC3E}">
        <p14:creationId xmlns:p14="http://schemas.microsoft.com/office/powerpoint/2010/main" val="1537780671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좋아요 수 테이블 설계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144E9D9-4A87-844C-8A59-54CEE401F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48" y="2478167"/>
            <a:ext cx="6814303" cy="1901666"/>
          </a:xfrm>
        </p:spPr>
      </p:pic>
    </p:spTree>
    <p:extLst>
      <p:ext uri="{BB962C8B-B14F-4D97-AF65-F5344CB8AC3E}">
        <p14:creationId xmlns:p14="http://schemas.microsoft.com/office/powerpoint/2010/main" val="506301616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좋아요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7376307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수</a:t>
            </a:r>
            <a:r>
              <a:rPr kumimoji="1" lang="en-US" altLang="ko-KR" sz="4000"/>
              <a:t>, </a:t>
            </a:r>
            <a:r>
              <a:rPr kumimoji="1" lang="ko-KR" altLang="en-US" sz="4000"/>
              <a:t>댓글 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수와 댓글 수도 좋아요 수와 동일한 방법으로 만들어볼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게시판의 </a:t>
            </a:r>
            <a:r>
              <a:rPr kumimoji="1" lang="ko-KR" altLang="en-US" err="1"/>
              <a:t>게시글</a:t>
            </a:r>
            <a:r>
              <a:rPr kumimoji="1" lang="ko-KR" altLang="en-US"/>
              <a:t> 총 개수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게시글의</a:t>
            </a:r>
            <a:r>
              <a:rPr kumimoji="1" lang="ko-KR" altLang="en-US"/>
              <a:t> 댓글 총 개수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서비스와 댓글 서비스에도 구현해보자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서비스에서 </a:t>
            </a:r>
            <a:r>
              <a:rPr kumimoji="1" lang="ko-KR" altLang="en-US" err="1"/>
              <a:t>인기글</a:t>
            </a:r>
            <a:r>
              <a:rPr kumimoji="1" lang="ko-KR" altLang="en-US"/>
              <a:t> 선정을 위해 필요하다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요구사항 참고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여기에선 비관적 </a:t>
            </a:r>
            <a:r>
              <a:rPr kumimoji="1" lang="ko-KR" altLang="en-US" err="1"/>
              <a:t>락</a:t>
            </a:r>
            <a:r>
              <a:rPr kumimoji="1" lang="ko-KR" altLang="en-US"/>
              <a:t> 방법 </a:t>
            </a:r>
            <a:r>
              <a:rPr kumimoji="1" lang="en-US" altLang="ko-KR"/>
              <a:t>1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482087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게시글</a:t>
            </a:r>
            <a:r>
              <a:rPr kumimoji="1" lang="ko-KR" altLang="en-US"/>
              <a:t> 수</a:t>
            </a:r>
            <a:r>
              <a:rPr kumimoji="1" lang="en-US" altLang="ko-KR"/>
              <a:t>, </a:t>
            </a:r>
            <a:r>
              <a:rPr kumimoji="1" lang="ko-KR" altLang="en-US"/>
              <a:t>댓글 수 테이블 설계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2AAD408-2C06-1D40-9FE0-616D72CB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01969"/>
              </p:ext>
            </p:extLst>
          </p:nvPr>
        </p:nvGraphicFramePr>
        <p:xfrm>
          <a:off x="2031999" y="1690688"/>
          <a:ext cx="8127999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board_article_count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board_id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article_count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게시글</a:t>
                      </a:r>
                      <a:r>
                        <a:rPr lang="ko-KR" altLang="en-US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588702-EF49-534A-9EB5-703EB99C1BA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board_id</a:t>
            </a:r>
            <a:r>
              <a:rPr kumimoji="1" lang="en-US" altLang="ko-KR"/>
              <a:t> = </a:t>
            </a:r>
            <a:r>
              <a:rPr kumimoji="1" lang="ko-KR" altLang="en-US" err="1"/>
              <a:t>게시글</a:t>
            </a:r>
            <a:r>
              <a:rPr kumimoji="1" lang="en-US" altLang="ko-KR"/>
              <a:t> </a:t>
            </a:r>
            <a:r>
              <a:rPr kumimoji="1" lang="ko-KR" altLang="en-US"/>
              <a:t>서비스의 </a:t>
            </a:r>
            <a:r>
              <a:rPr kumimoji="1" lang="en-US" altLang="ko-KR"/>
              <a:t>article</a:t>
            </a:r>
            <a:r>
              <a:rPr kumimoji="1" lang="ko-KR" altLang="en-US"/>
              <a:t> 테이블과 동일한 </a:t>
            </a:r>
            <a:r>
              <a:rPr kumimoji="1" lang="en-US" altLang="ko-KR"/>
              <a:t>Shard Key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 = </a:t>
            </a:r>
            <a:r>
              <a:rPr kumimoji="1" lang="ko-KR" altLang="en-US"/>
              <a:t>댓글 서비스의 </a:t>
            </a:r>
            <a:r>
              <a:rPr kumimoji="1" lang="en-US" altLang="ko-KR"/>
              <a:t>comment </a:t>
            </a:r>
            <a:r>
              <a:rPr kumimoji="1" lang="ko-KR" altLang="en-US"/>
              <a:t>테이블과 동일한 </a:t>
            </a:r>
            <a:r>
              <a:rPr kumimoji="1" lang="en-US" altLang="ko-KR"/>
              <a:t>Shard Key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F3CF6D8-BF34-E644-9D7B-7A4E4ED56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570160"/>
              </p:ext>
            </p:extLst>
          </p:nvPr>
        </p:nvGraphicFramePr>
        <p:xfrm>
          <a:off x="2032000" y="3523794"/>
          <a:ext cx="8127999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article_comment_count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comment_count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댓글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64479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게시글</a:t>
            </a:r>
            <a:r>
              <a:rPr kumimoji="1" lang="ko-KR" altLang="en-US"/>
              <a:t> 수</a:t>
            </a:r>
            <a:r>
              <a:rPr kumimoji="1" lang="en-US" altLang="ko-KR"/>
              <a:t>, </a:t>
            </a:r>
            <a:r>
              <a:rPr kumimoji="1" lang="ko-KR" altLang="en-US"/>
              <a:t>댓글 수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create table </a:t>
            </a:r>
            <a:r>
              <a:rPr lang="en" altLang="ko-KR" err="1"/>
              <a:t>board_article_count</a:t>
            </a:r>
            <a:r>
              <a:rPr lang="en" altLang="ko-KR"/>
              <a:t> (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board_id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 primary key,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article_count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</a:t>
            </a:r>
            <a:br>
              <a:rPr lang="en" altLang="ko-KR"/>
            </a:br>
            <a:r>
              <a:rPr lang="en" altLang="ko-KR"/>
              <a:t>);</a:t>
            </a:r>
            <a:br>
              <a:rPr lang="en" altLang="ko-KR" sz="3200"/>
            </a:br>
            <a:br>
              <a:rPr lang="en" altLang="ko-KR" sz="3200"/>
            </a:br>
            <a:r>
              <a:rPr lang="en" altLang="ko-KR" sz="3200"/>
              <a:t>service &gt; article &gt; </a:t>
            </a:r>
            <a:r>
              <a:rPr lang="en" altLang="ko-KR" sz="3200" err="1"/>
              <a:t>src</a:t>
            </a:r>
            <a:r>
              <a:rPr lang="en" altLang="ko-KR" sz="3200"/>
              <a:t> &gt; main &gt; resources &gt; </a:t>
            </a:r>
            <a:r>
              <a:rPr lang="en" altLang="ko-KR" sz="3200" err="1"/>
              <a:t>db</a:t>
            </a:r>
            <a:r>
              <a:rPr lang="en" altLang="ko-KR" sz="3200"/>
              <a:t> &gt; </a:t>
            </a:r>
            <a:r>
              <a:rPr lang="en" altLang="ko-KR" sz="3200" err="1"/>
              <a:t>rdb-schema.sql</a:t>
            </a:r>
            <a:endParaRPr lang="en" altLang="ko-KR" sz="3200"/>
          </a:p>
        </p:txBody>
      </p:sp>
    </p:spTree>
    <p:extLst>
      <p:ext uri="{BB962C8B-B14F-4D97-AF65-F5344CB8AC3E}">
        <p14:creationId xmlns:p14="http://schemas.microsoft.com/office/powerpoint/2010/main" val="2025783855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게시글</a:t>
            </a:r>
            <a:r>
              <a:rPr kumimoji="1" lang="ko-KR" altLang="en-US"/>
              <a:t> 수</a:t>
            </a:r>
            <a:r>
              <a:rPr kumimoji="1" lang="en-US" altLang="ko-KR"/>
              <a:t>, </a:t>
            </a:r>
            <a:r>
              <a:rPr kumimoji="1" lang="ko-KR" altLang="en-US"/>
              <a:t>댓글 수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create table </a:t>
            </a:r>
            <a:r>
              <a:rPr lang="en" altLang="ko-KR" err="1"/>
              <a:t>article_comment_count</a:t>
            </a:r>
            <a:r>
              <a:rPr lang="en" altLang="ko-KR"/>
              <a:t> (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article_id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 primary key,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comment_count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</a:t>
            </a:r>
            <a:br>
              <a:rPr lang="en" altLang="ko-KR"/>
            </a:br>
            <a:r>
              <a:rPr lang="en" altLang="ko-KR"/>
              <a:t>);</a:t>
            </a:r>
            <a:br>
              <a:rPr lang="en" altLang="ko-KR" sz="3200"/>
            </a:br>
            <a:br>
              <a:rPr lang="en" altLang="ko-KR" sz="3200"/>
            </a:br>
            <a:r>
              <a:rPr lang="en" altLang="ko-KR" sz="3200"/>
              <a:t>service &gt; comment &gt; </a:t>
            </a:r>
            <a:r>
              <a:rPr lang="en" altLang="ko-KR" sz="3200" err="1"/>
              <a:t>src</a:t>
            </a:r>
            <a:r>
              <a:rPr lang="en" altLang="ko-KR" sz="3200"/>
              <a:t> &gt; main &gt; resources &gt; </a:t>
            </a:r>
            <a:r>
              <a:rPr lang="en" altLang="ko-KR" sz="3200" err="1"/>
              <a:t>db</a:t>
            </a:r>
            <a:r>
              <a:rPr lang="en" altLang="ko-KR" sz="3200"/>
              <a:t> &gt; </a:t>
            </a:r>
            <a:r>
              <a:rPr lang="en" altLang="ko-KR" sz="3200" err="1"/>
              <a:t>rdb-schema.sql</a:t>
            </a:r>
            <a:endParaRPr lang="en" altLang="ko-KR" sz="3200"/>
          </a:p>
        </p:txBody>
      </p:sp>
    </p:spTree>
    <p:extLst>
      <p:ext uri="{BB962C8B-B14F-4D97-AF65-F5344CB8AC3E}">
        <p14:creationId xmlns:p14="http://schemas.microsoft.com/office/powerpoint/2010/main" val="2744368351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게시글</a:t>
            </a:r>
            <a:r>
              <a:rPr kumimoji="1" lang="ko-KR" altLang="en-US"/>
              <a:t> 수</a:t>
            </a:r>
            <a:r>
              <a:rPr kumimoji="1" lang="en-US" altLang="ko-KR"/>
              <a:t>, </a:t>
            </a:r>
            <a:r>
              <a:rPr kumimoji="1" lang="ko-KR" altLang="en-US"/>
              <a:t>댓글 수 테이블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4C0B44-9968-F843-B41F-3DD594E9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91" y="1793028"/>
            <a:ext cx="8318669" cy="2098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2EA14-454D-AD4F-A850-5D93A025B8C1}"/>
              </a:ext>
            </a:extLst>
          </p:cNvPr>
          <p:cNvSpPr txBox="1"/>
          <p:nvPr/>
        </p:nvSpPr>
        <p:spPr>
          <a:xfrm>
            <a:off x="838200" y="2380921"/>
            <a:ext cx="18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article database</a:t>
            </a:r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25FB04-DB30-3347-B24D-07256C72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732" y="4246058"/>
            <a:ext cx="8295128" cy="1936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C5539-BE6B-AA41-9472-5FA86926C351}"/>
              </a:ext>
            </a:extLst>
          </p:cNvPr>
          <p:cNvSpPr txBox="1"/>
          <p:nvPr/>
        </p:nvSpPr>
        <p:spPr>
          <a:xfrm>
            <a:off x="659882" y="4845100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comment database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536676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수</a:t>
            </a:r>
            <a:r>
              <a:rPr kumimoji="1" lang="en-US" altLang="ko-KR" sz="4000"/>
              <a:t>, </a:t>
            </a:r>
            <a:r>
              <a:rPr kumimoji="1" lang="ko-KR" altLang="en-US" sz="4000"/>
              <a:t>댓글 수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댓글 서비스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64976021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조회수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조회수 </a:t>
            </a:r>
            <a:r>
              <a:rPr kumimoji="1" lang="ko-KR" altLang="en-US" err="1"/>
              <a:t>어뷰징</a:t>
            </a:r>
            <a:r>
              <a:rPr kumimoji="1" lang="ko-KR" altLang="en-US"/>
              <a:t> 방지 정책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사용자는 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개 당 </a:t>
            </a:r>
            <a:r>
              <a:rPr kumimoji="1" lang="en-US" altLang="ko-KR"/>
              <a:t>10</a:t>
            </a:r>
            <a:r>
              <a:rPr kumimoji="1" lang="ko-KR" altLang="en-US"/>
              <a:t>분에 </a:t>
            </a:r>
            <a:r>
              <a:rPr kumimoji="1" lang="en-US" altLang="ko-KR"/>
              <a:t>1</a:t>
            </a:r>
            <a:r>
              <a:rPr kumimoji="1" lang="ko-KR" altLang="en-US"/>
              <a:t>번 조회수 집계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10</a:t>
            </a:r>
            <a:r>
              <a:rPr kumimoji="1" lang="ko-KR" altLang="en-US"/>
              <a:t>분 동안 </a:t>
            </a:r>
            <a:r>
              <a:rPr kumimoji="1" lang="en-US" altLang="ko-KR"/>
              <a:t>100</a:t>
            </a:r>
            <a:r>
              <a:rPr kumimoji="1" lang="ko-KR" altLang="en-US"/>
              <a:t>번 조회하더라도</a:t>
            </a:r>
            <a:r>
              <a:rPr kumimoji="1" lang="en-US" altLang="ko-KR"/>
              <a:t>, 1</a:t>
            </a:r>
            <a:r>
              <a:rPr kumimoji="1" lang="ko-KR" altLang="en-US"/>
              <a:t>번만 집계된다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571093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조회수는</a:t>
            </a:r>
            <a:r>
              <a:rPr kumimoji="1" lang="en-US" altLang="ko-KR"/>
              <a:t> </a:t>
            </a:r>
            <a:r>
              <a:rPr kumimoji="1" lang="ko-KR" altLang="en-US" err="1"/>
              <a:t>게시글이</a:t>
            </a:r>
            <a:r>
              <a:rPr kumimoji="1" lang="ko-KR" altLang="en-US"/>
              <a:t> 조회된 횟수</a:t>
            </a:r>
            <a:r>
              <a:rPr kumimoji="1" lang="ko-KR" altLang="en-US" b="1"/>
              <a:t>만</a:t>
            </a:r>
            <a:r>
              <a:rPr kumimoji="1" lang="ko-KR" altLang="en-US"/>
              <a:t> 저장하면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수</a:t>
            </a:r>
            <a:r>
              <a:rPr kumimoji="1" lang="en-US" altLang="ko-KR"/>
              <a:t>, </a:t>
            </a:r>
            <a:r>
              <a:rPr kumimoji="1" lang="ko-KR" altLang="en-US" err="1"/>
              <a:t>게시글</a:t>
            </a:r>
            <a:r>
              <a:rPr kumimoji="1" lang="ko-KR" altLang="en-US"/>
              <a:t> 수</a:t>
            </a:r>
            <a:r>
              <a:rPr kumimoji="1" lang="en-US" altLang="ko-KR"/>
              <a:t>, </a:t>
            </a:r>
            <a:r>
              <a:rPr kumimoji="1" lang="ko-KR" altLang="en-US"/>
              <a:t>댓글 수처럼 다른 데이터의 개수로 파생되는 것이 아니다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사용자는 내역을 확인하지 못하므로</a:t>
            </a:r>
            <a:r>
              <a:rPr kumimoji="1" lang="en-US" altLang="ko-KR"/>
              <a:t>, </a:t>
            </a:r>
            <a:r>
              <a:rPr kumimoji="1" lang="ko-KR" altLang="en-US"/>
              <a:t>조회수만 보여주면 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전체 조회수를 단일 레코드에 </a:t>
            </a:r>
            <a:r>
              <a:rPr kumimoji="1" lang="ko-KR" altLang="en-US" err="1"/>
              <a:t>비정규화</a:t>
            </a:r>
            <a:r>
              <a:rPr kumimoji="1" lang="ko-KR" altLang="en-US"/>
              <a:t> 상태로 바로 저장해도 충분할 것이다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카운트를 관리하는 방법은 이전 강의에서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수</a:t>
            </a:r>
            <a:r>
              <a:rPr kumimoji="1" lang="en-US" altLang="ko-KR"/>
              <a:t>, </a:t>
            </a:r>
            <a:r>
              <a:rPr kumimoji="1" lang="ko-KR" altLang="en-US" err="1"/>
              <a:t>게시글</a:t>
            </a:r>
            <a:r>
              <a:rPr kumimoji="1" lang="ko-KR" altLang="en-US"/>
              <a:t> 수</a:t>
            </a:r>
            <a:r>
              <a:rPr kumimoji="1" lang="en-US" altLang="ko-KR"/>
              <a:t>, </a:t>
            </a:r>
            <a:r>
              <a:rPr kumimoji="1" lang="ko-KR" altLang="en-US"/>
              <a:t>댓글 수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이러한 카운트 설계 방법을 다시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076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우리는 흔히 개발 편의와 생산성을 위해 중복을 제거하고</a:t>
            </a:r>
            <a:r>
              <a:rPr kumimoji="1" lang="en-US" altLang="ko-KR"/>
              <a:t>, </a:t>
            </a:r>
            <a:r>
              <a:rPr kumimoji="1" lang="ko-KR" altLang="en-US"/>
              <a:t>공통 코드를 관리한다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위 예시에서는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기능에서 공통 코드를 사용한다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793003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start transaction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 데이터 삽입</a:t>
            </a:r>
            <a:endParaRPr kumimoji="1" lang="en-US" altLang="ko-KR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 수 데이터 갱신</a:t>
            </a:r>
            <a:endParaRPr kumimoji="1" lang="en-US" altLang="ko-KR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 수의 처리 과정은 위와 같았다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조회수는 </a:t>
            </a:r>
            <a:r>
              <a:rPr kumimoji="1" lang="en-US" altLang="ko-KR"/>
              <a:t>2</a:t>
            </a:r>
            <a:r>
              <a:rPr kumimoji="1" lang="ko-KR" altLang="en-US"/>
              <a:t>번 과정만 제거하면 될 것으로 보인다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정말 이걸로 충분할까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 수와 데이터의 특성을 비교해보자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02671564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 일관성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 수 </a:t>
            </a:r>
            <a:r>
              <a:rPr kumimoji="1" lang="en-US" altLang="ko-KR">
                <a:ea typeface="맑은 고딕"/>
              </a:rPr>
              <a:t>: </a:t>
            </a:r>
            <a:r>
              <a:rPr kumimoji="1" lang="ko-KR" altLang="en-US">
                <a:ea typeface="맑은 고딕"/>
              </a:rPr>
              <a:t>비교적 중요하다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원본 데이터를 통해 개수가 파생되므로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이러한 불일치가 발생하면 안된다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불일치가 발생하면 사용자가 인지할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조회수 </a:t>
            </a:r>
            <a:r>
              <a:rPr kumimoji="1" lang="en-US" altLang="ko-KR">
                <a:ea typeface="맑은 고딕"/>
              </a:rPr>
              <a:t>: </a:t>
            </a:r>
            <a:r>
              <a:rPr kumimoji="1" lang="ko-KR" altLang="en-US">
                <a:ea typeface="맑은 고딕"/>
              </a:rPr>
              <a:t>비교적 덜 중요하다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모든 조회 내역을 보여주진 않는다</a:t>
            </a:r>
            <a:r>
              <a:rPr kumimoji="1" lang="en-US" altLang="ko-KR">
                <a:ea typeface="맑은 고딕"/>
              </a:rPr>
              <a:t>. </a:t>
            </a:r>
            <a:r>
              <a:rPr kumimoji="1" lang="ko-KR" altLang="en-US">
                <a:ea typeface="맑은 고딕"/>
              </a:rPr>
              <a:t>단순히 조회된 횟수만 보여주면 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드물게 불일치가 발생하더라도 사용자가 인지하기 어렵다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쓰기 트래픽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 수 </a:t>
            </a:r>
            <a:r>
              <a:rPr kumimoji="1" lang="en-US" altLang="ko-KR">
                <a:ea typeface="맑은 고딕"/>
              </a:rPr>
              <a:t>: </a:t>
            </a:r>
            <a:r>
              <a:rPr kumimoji="1" lang="ko-KR" altLang="en-US">
                <a:ea typeface="맑은 고딕"/>
              </a:rPr>
              <a:t>비교적 적다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 작성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댓글 작성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좋아요 클릭 등 사용자의 직접적인 액션에 의해 쓰기 작업이 필요하다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조회수 </a:t>
            </a:r>
            <a:r>
              <a:rPr kumimoji="1" lang="en-US" altLang="ko-KR">
                <a:ea typeface="맑은 고딕"/>
              </a:rPr>
              <a:t>: </a:t>
            </a:r>
            <a:r>
              <a:rPr kumimoji="1" lang="ko-KR" altLang="en-US">
                <a:ea typeface="맑은 고딕"/>
              </a:rPr>
              <a:t>비교적 많다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단순히 게시글 조회만 해도 쓰기 작업이 필요하다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1250515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44A3660-D438-1946-985D-20622D63E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69507"/>
              </p:ext>
            </p:extLst>
          </p:nvPr>
        </p:nvGraphicFramePr>
        <p:xfrm>
          <a:off x="2032000" y="2436953"/>
          <a:ext cx="8127999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71649">
                  <a:extLst>
                    <a:ext uri="{9D8B030D-6E8A-4147-A177-3AD203B41FA5}">
                      <a16:colId xmlns:a16="http://schemas.microsoft.com/office/drawing/2014/main" val="2786035454"/>
                    </a:ext>
                  </a:extLst>
                </a:gridCol>
                <a:gridCol w="3028175">
                  <a:extLst>
                    <a:ext uri="{9D8B030D-6E8A-4147-A177-3AD203B41FA5}">
                      <a16:colId xmlns:a16="http://schemas.microsoft.com/office/drawing/2014/main" val="1898221608"/>
                    </a:ext>
                  </a:extLst>
                </a:gridCol>
                <a:gridCol w="3028175">
                  <a:extLst>
                    <a:ext uri="{9D8B030D-6E8A-4147-A177-3AD203B41FA5}">
                      <a16:colId xmlns:a16="http://schemas.microsoft.com/office/drawing/2014/main" val="3833627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게시글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댓글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좋아요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조회수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62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 일관성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중요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덜 중요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06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쓰기 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적음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많음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7372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7B5992-5FB3-7445-AA77-6A98F22DCCF3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각각의 데이터는 위와 같은 특성을 가진다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61383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 수는 트랜잭션을 지원하는</a:t>
            </a:r>
            <a:r>
              <a:rPr kumimoji="1" lang="en-US" altLang="ko-KR"/>
              <a:t> </a:t>
            </a:r>
            <a:r>
              <a:rPr kumimoji="1" lang="ko-KR" altLang="en-US"/>
              <a:t>관계형 데이터베이스</a:t>
            </a:r>
            <a:r>
              <a:rPr kumimoji="1" lang="en-US" altLang="ko-KR"/>
              <a:t>(MySQL)</a:t>
            </a:r>
            <a:r>
              <a:rPr kumimoji="1" lang="ko-KR" altLang="en-US" err="1"/>
              <a:t>를</a:t>
            </a:r>
            <a:r>
              <a:rPr kumimoji="1" lang="ko-KR" altLang="en-US"/>
              <a:t> 사용했다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트랜잭션을 사용하여 데이터의 일관성을 지키고</a:t>
            </a:r>
            <a:r>
              <a:rPr kumimoji="1" lang="en-US" altLang="ko-KR"/>
              <a:t>, </a:t>
            </a:r>
            <a:r>
              <a:rPr kumimoji="1" lang="ko-KR" altLang="en-US"/>
              <a:t>안전한 저장소</a:t>
            </a:r>
            <a:r>
              <a:rPr kumimoji="1" lang="en-US" altLang="ko-KR"/>
              <a:t>(</a:t>
            </a:r>
            <a:r>
              <a:rPr kumimoji="1" lang="ko-KR" altLang="en-US"/>
              <a:t>디스크</a:t>
            </a:r>
            <a:r>
              <a:rPr kumimoji="1" lang="en-US" altLang="ko-KR"/>
              <a:t>)</a:t>
            </a:r>
            <a:r>
              <a:rPr kumimoji="1" lang="ko-KR" altLang="en-US"/>
              <a:t>에 영구적으로 저장한다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하지만 디스크 접근 비용과 트랜잭션 관리 비용이 생긴다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301311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그렇다면 조회수는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 일관성이 덜 중요하고</a:t>
            </a:r>
            <a:r>
              <a:rPr kumimoji="1" lang="en-US" altLang="ko-KR"/>
              <a:t>,</a:t>
            </a:r>
            <a:r>
              <a:rPr kumimoji="1" lang="ko-KR" altLang="en-US"/>
              <a:t> 다른 데이터에 의해 파생되는 데이터가 아니므로</a:t>
            </a:r>
            <a:r>
              <a:rPr kumimoji="1" lang="en-US" altLang="ko-KR"/>
              <a:t>,</a:t>
            </a:r>
            <a:r>
              <a:rPr kumimoji="1" lang="ko-KR" altLang="en-US"/>
              <a:t> 트랜잭션이나 안전한 저장소가 반드시 필요하진 않다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관계형 데이터베이스의 트랜잭션이나 디스크를 사용하지 않을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트래픽이 많다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디스크는 접근 비용이 비싸다</a:t>
            </a:r>
            <a:r>
              <a:rPr kumimoji="1" lang="en-US" altLang="ko-KR"/>
              <a:t>. </a:t>
            </a:r>
            <a:r>
              <a:rPr kumimoji="1" lang="ko-KR" altLang="en-US"/>
              <a:t>디스크보다 더 빠른 저장소를 고려해볼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어떤 저장소를 사용해볼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9490152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컴퓨터는 이미 디스크 보다 더 빠른 저장소를</a:t>
            </a:r>
            <a:r>
              <a:rPr kumimoji="1" lang="en-US" altLang="ko-KR"/>
              <a:t> </a:t>
            </a:r>
            <a:r>
              <a:rPr kumimoji="1" lang="ko-KR" altLang="en-US"/>
              <a:t>잘 활용하고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OS(</a:t>
            </a:r>
            <a:r>
              <a:rPr kumimoji="1" lang="ko-KR" altLang="en-US"/>
              <a:t>운영체제</a:t>
            </a:r>
            <a:r>
              <a:rPr kumimoji="1" lang="en-US" altLang="ko-KR"/>
              <a:t>)</a:t>
            </a:r>
            <a:r>
              <a:rPr kumimoji="1" lang="ko-KR" altLang="en-US"/>
              <a:t>는 디스크에서 메모리로 데이터를 가져와서 프로그램을 실행한다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디스크에 접근하는 것보다 메모리에 접근하는 것이 더 빠르기 때문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디스크와 메모리의 차이를 알아보자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485456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A4711A7-4275-2740-ACEB-5F4EA0859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547406"/>
              </p:ext>
            </p:extLst>
          </p:nvPr>
        </p:nvGraphicFramePr>
        <p:xfrm>
          <a:off x="2032000" y="1600612"/>
          <a:ext cx="8127999" cy="28217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78829">
                  <a:extLst>
                    <a:ext uri="{9D8B030D-6E8A-4147-A177-3AD203B41FA5}">
                      <a16:colId xmlns:a16="http://schemas.microsoft.com/office/drawing/2014/main" val="3951528722"/>
                    </a:ext>
                  </a:extLst>
                </a:gridCol>
                <a:gridCol w="3574585">
                  <a:extLst>
                    <a:ext uri="{9D8B030D-6E8A-4147-A177-3AD203B41FA5}">
                      <a16:colId xmlns:a16="http://schemas.microsoft.com/office/drawing/2014/main" val="815673536"/>
                    </a:ext>
                  </a:extLst>
                </a:gridCol>
                <a:gridCol w="3574585">
                  <a:extLst>
                    <a:ext uri="{9D8B030D-6E8A-4147-A177-3AD203B41FA5}">
                      <a16:colId xmlns:a16="http://schemas.microsoft.com/office/drawing/2014/main" val="2963849616"/>
                    </a:ext>
                  </a:extLst>
                </a:gridCol>
              </a:tblGrid>
              <a:tr h="54541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디스크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메모리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824013"/>
                  </a:ext>
                </a:extLst>
              </a:tr>
              <a:tr h="545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150704"/>
                  </a:ext>
                </a:extLst>
              </a:tr>
              <a:tr h="545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휘발성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비휘발성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전원 꺼도 데이터 유지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휘발성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전원 끄면 데이터 소멸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780761"/>
                  </a:ext>
                </a:extLst>
              </a:tr>
              <a:tr h="545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062783"/>
                  </a:ext>
                </a:extLst>
              </a:tr>
              <a:tr h="545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용량 대비 저렴함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용량 대비 비쌈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012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9F7309-A782-4D40-B486-1BBA363695A0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디스크는 속도가 느리지만</a:t>
            </a:r>
            <a:r>
              <a:rPr kumimoji="1" lang="en-US" altLang="ko-KR"/>
              <a:t>, </a:t>
            </a:r>
            <a:r>
              <a:rPr kumimoji="1" lang="ko-KR" altLang="en-US"/>
              <a:t>용량 대비 가격이 저렴하며 데이터가 유지되는 특징을 가진다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메모리는 속도가 빠르지만</a:t>
            </a:r>
            <a:r>
              <a:rPr kumimoji="1" lang="en-US" altLang="ko-KR"/>
              <a:t>, </a:t>
            </a:r>
            <a:r>
              <a:rPr kumimoji="1" lang="ko-KR" altLang="en-US"/>
              <a:t>용량 대비 가격이 비싸며 데이터가 소멸되는 특징을 가진다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2132224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조회수는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데이터의 일관성이 크게 중요하지 않고</a:t>
            </a:r>
            <a:r>
              <a:rPr kumimoji="1" lang="en-US" altLang="ko-KR"/>
              <a:t>, </a:t>
            </a:r>
            <a:r>
              <a:rPr kumimoji="1" lang="ko-KR" altLang="en-US"/>
              <a:t>트래픽이 아주 많을 수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조회수 관리를 위해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In-memory Database</a:t>
            </a:r>
            <a:r>
              <a:rPr kumimoji="1" lang="ko-KR" altLang="en-US" err="1"/>
              <a:t>를</a:t>
            </a:r>
            <a:r>
              <a:rPr kumimoji="1" lang="ko-KR" altLang="en-US"/>
              <a:t> 사용해볼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데이터를 메모리에 저장 및 관리하는 데이터베이스 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많이 사용되는 </a:t>
            </a:r>
            <a:r>
              <a:rPr kumimoji="1" lang="en-US" altLang="ko-KR"/>
              <a:t>Redis</a:t>
            </a:r>
            <a:r>
              <a:rPr kumimoji="1" lang="ko-KR" altLang="en-US" err="1"/>
              <a:t>를</a:t>
            </a:r>
            <a:r>
              <a:rPr kumimoji="1" lang="ko-KR" altLang="en-US"/>
              <a:t> 사용한다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Redis</a:t>
            </a:r>
            <a:r>
              <a:rPr kumimoji="1" lang="ko-KR" altLang="en-US"/>
              <a:t>가 무엇인지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7543893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Redis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en-US" altLang="ko-KR"/>
              <a:t>In-memory Database</a:t>
            </a:r>
          </a:p>
          <a:p>
            <a:pPr>
              <a:lnSpc>
                <a:spcPct val="170000"/>
              </a:lnSpc>
            </a:pPr>
            <a:r>
              <a:rPr kumimoji="1" lang="ko-KR" altLang="en-US"/>
              <a:t>고성능</a:t>
            </a:r>
            <a:endParaRPr kumimoji="1" lang="en-US" altLang="ko-KR"/>
          </a:p>
          <a:p>
            <a:pPr>
              <a:lnSpc>
                <a:spcPct val="170000"/>
              </a:lnSpc>
            </a:pPr>
            <a:r>
              <a:rPr kumimoji="1" lang="en-US" altLang="ko-KR"/>
              <a:t>NoSQL(Not Only SQL) Database</a:t>
            </a:r>
          </a:p>
          <a:p>
            <a:pPr lvl="1">
              <a:lnSpc>
                <a:spcPct val="170000"/>
              </a:lnSpc>
            </a:pPr>
            <a:r>
              <a:rPr kumimoji="1" lang="ko-KR" altLang="en-US"/>
              <a:t>관계형 데이터베이스와 달리 정해진 스키마가 없고</a:t>
            </a:r>
            <a:r>
              <a:rPr kumimoji="1" lang="en-US" altLang="ko-KR"/>
              <a:t>, </a:t>
            </a:r>
            <a:r>
              <a:rPr kumimoji="1" lang="ko-KR" altLang="en-US"/>
              <a:t>유연한 데이터 모델 사용</a:t>
            </a:r>
            <a:endParaRPr kumimoji="1" lang="en-US" altLang="ko-KR"/>
          </a:p>
          <a:p>
            <a:pPr>
              <a:lnSpc>
                <a:spcPct val="170000"/>
              </a:lnSpc>
            </a:pPr>
            <a:r>
              <a:rPr kumimoji="1" lang="ko-KR" altLang="en-US"/>
              <a:t>키</a:t>
            </a:r>
            <a:r>
              <a:rPr kumimoji="1" lang="en-US" altLang="ko-KR"/>
              <a:t>-</a:t>
            </a:r>
            <a:r>
              <a:rPr kumimoji="1" lang="ko-KR" altLang="en-US"/>
              <a:t>값 저장소</a:t>
            </a:r>
            <a:endParaRPr kumimoji="1" lang="en-US" altLang="ko-KR"/>
          </a:p>
          <a:p>
            <a:pPr>
              <a:lnSpc>
                <a:spcPct val="170000"/>
              </a:lnSpc>
            </a:pPr>
            <a:r>
              <a:rPr kumimoji="1" lang="ko-KR" altLang="en-US"/>
              <a:t>다양한 자료 구조를 지원</a:t>
            </a:r>
            <a:endParaRPr kumimoji="1" lang="en-US" altLang="ko-KR"/>
          </a:p>
          <a:p>
            <a:pPr lvl="1">
              <a:lnSpc>
                <a:spcPct val="170000"/>
              </a:lnSpc>
            </a:pPr>
            <a:r>
              <a:rPr kumimoji="1" lang="en-US" altLang="ko-KR"/>
              <a:t>String, List, Set, Sorted Set, Hash </a:t>
            </a:r>
            <a:r>
              <a:rPr kumimoji="1" lang="ko-KR" altLang="en-US"/>
              <a:t>등</a:t>
            </a:r>
            <a:endParaRPr kumimoji="1" lang="en-US" altLang="ko-KR"/>
          </a:p>
          <a:p>
            <a:pPr>
              <a:lnSpc>
                <a:spcPct val="170000"/>
              </a:lnSpc>
            </a:pPr>
            <a:r>
              <a:rPr kumimoji="1" lang="en-US" altLang="ko-KR"/>
              <a:t>TTL(Time To Live) </a:t>
            </a:r>
            <a:r>
              <a:rPr kumimoji="1" lang="ko-KR" altLang="en-US"/>
              <a:t>지원</a:t>
            </a:r>
            <a:endParaRPr kumimoji="1" lang="en-US" altLang="ko-KR"/>
          </a:p>
          <a:p>
            <a:pPr lvl="1">
              <a:lnSpc>
                <a:spcPct val="170000"/>
              </a:lnSpc>
            </a:pPr>
            <a:r>
              <a:rPr kumimoji="1" lang="ko-KR" altLang="en-US"/>
              <a:t>일정 시간이 지나면 데이터 자동 삭제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868589918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Redis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kumimoji="1" lang="en-US" altLang="ko-KR"/>
              <a:t>Single Thread</a:t>
            </a:r>
          </a:p>
          <a:p>
            <a:pPr lvl="1">
              <a:lnSpc>
                <a:spcPct val="160000"/>
              </a:lnSpc>
            </a:pPr>
            <a:r>
              <a:rPr kumimoji="1" lang="en-US" altLang="ko-KR"/>
              <a:t>Redis</a:t>
            </a:r>
            <a:r>
              <a:rPr kumimoji="1" lang="ko-KR" altLang="en-US"/>
              <a:t>는 단일 스레드에서 순차적으로 처리한다</a:t>
            </a:r>
            <a:r>
              <a:rPr kumimoji="1" lang="en-US" altLang="ko-KR"/>
              <a:t>.</a:t>
            </a:r>
          </a:p>
          <a:p>
            <a:pPr lvl="1">
              <a:lnSpc>
                <a:spcPct val="160000"/>
              </a:lnSpc>
            </a:pPr>
            <a:r>
              <a:rPr kumimoji="1" lang="ko-KR" altLang="en-US"/>
              <a:t>각 명령어가 순차적으로 처리되므로</a:t>
            </a:r>
            <a:r>
              <a:rPr kumimoji="1" lang="en-US" altLang="ko-KR"/>
              <a:t>, </a:t>
            </a:r>
            <a:r>
              <a:rPr kumimoji="1" lang="ko-KR" altLang="en-US"/>
              <a:t>동시성 문제를 해결하는데 유리하다</a:t>
            </a:r>
            <a:r>
              <a:rPr kumimoji="1" lang="en-US" altLang="ko-KR"/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/>
              <a:t>데이터 백업 지원</a:t>
            </a:r>
            <a:endParaRPr kumimoji="1" lang="en-US" altLang="ko-KR"/>
          </a:p>
          <a:p>
            <a:pPr lvl="1">
              <a:lnSpc>
                <a:spcPct val="160000"/>
              </a:lnSpc>
            </a:pPr>
            <a:r>
              <a:rPr kumimoji="1" lang="ko-KR" altLang="en-US"/>
              <a:t>메모리는 휘발성 </a:t>
            </a:r>
            <a:r>
              <a:rPr kumimoji="1" lang="ko-KR" altLang="en-US" err="1"/>
              <a:t>저장소지만</a:t>
            </a:r>
            <a:r>
              <a:rPr kumimoji="1" lang="en-US" altLang="ko-KR"/>
              <a:t>, Redis</a:t>
            </a:r>
            <a:r>
              <a:rPr kumimoji="1" lang="ko-KR" altLang="en-US"/>
              <a:t>에서 데이터를 안전한 디스크에 저장하는 방법도 제공</a:t>
            </a:r>
            <a:r>
              <a:rPr kumimoji="1" lang="en-US" altLang="ko-KR"/>
              <a:t>(AOF, RDB)</a:t>
            </a:r>
          </a:p>
          <a:p>
            <a:pPr>
              <a:lnSpc>
                <a:spcPct val="160000"/>
              </a:lnSpc>
            </a:pPr>
            <a:r>
              <a:rPr kumimoji="1" lang="en-US" altLang="ko-KR"/>
              <a:t>Redis Cluster</a:t>
            </a:r>
          </a:p>
          <a:p>
            <a:pPr lvl="1">
              <a:lnSpc>
                <a:spcPct val="160000"/>
              </a:lnSpc>
            </a:pPr>
            <a:r>
              <a:rPr kumimoji="1" lang="ko-KR" altLang="en-US"/>
              <a:t>확장성</a:t>
            </a:r>
            <a:r>
              <a:rPr kumimoji="1" lang="en-US" altLang="ko-KR"/>
              <a:t>,</a:t>
            </a:r>
            <a:r>
              <a:rPr kumimoji="1" lang="ko-KR" altLang="en-US"/>
              <a:t> 부하 분산</a:t>
            </a:r>
            <a:r>
              <a:rPr kumimoji="1" lang="en-US" altLang="ko-KR"/>
              <a:t>, </a:t>
            </a:r>
            <a:r>
              <a:rPr kumimoji="1" lang="ko-KR" altLang="en-US" err="1"/>
              <a:t>고가용성을</a:t>
            </a:r>
            <a:r>
              <a:rPr kumimoji="1" lang="ko-KR" altLang="en-US"/>
              <a:t> 위한 분산 시스템 구성 방법 제공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12588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/>
              <a:t>서비스의 활성화를 위해 </a:t>
            </a:r>
            <a:r>
              <a:rPr kumimoji="1" lang="ko-KR" altLang="en-US" err="1"/>
              <a:t>인기글</a:t>
            </a:r>
            <a:r>
              <a:rPr kumimoji="1" lang="ko-KR" altLang="en-US"/>
              <a:t> 선정 정책에 변화가 </a:t>
            </a:r>
            <a:r>
              <a:rPr kumimoji="1" lang="ko-KR" altLang="en-US" err="1"/>
              <a:t>필요해졌다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>
                <a:ea typeface="맑은 고딕"/>
              </a:rPr>
              <a:t>인기글의</a:t>
            </a:r>
            <a:r>
              <a:rPr kumimoji="1" lang="ko-KR" altLang="en-US">
                <a:ea typeface="맑은 고딕"/>
              </a:rPr>
              <a:t> 코드 변경이 필요한 상황이라고 가정해보자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5846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Redis</a:t>
            </a:r>
            <a:endParaRPr kumimoji="1" lang="ko-KR" altLang="en-US" sz="400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C8E426-DDC2-E34F-B32E-5F3488F1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>
                <a:ea typeface="맑은 고딕"/>
              </a:rPr>
              <a:t>이러한 기능과 특징을 바탕으로 다양한 사용 사례가 있다</a:t>
            </a:r>
            <a:r>
              <a:rPr lang="en-US" altLang="ko-KR">
                <a:ea typeface="맑은 고딕"/>
              </a:rPr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>
                <a:ea typeface="맑은 고딕"/>
              </a:rPr>
              <a:t>고성능 작업</a:t>
            </a:r>
            <a:endParaRPr lang="en-US" altLang="ko-KR">
              <a:ea typeface="맑은 고딕"/>
            </a:endParaRPr>
          </a:p>
          <a:p>
            <a:pPr lvl="2">
              <a:lnSpc>
                <a:spcPct val="160000"/>
              </a:lnSpc>
            </a:pPr>
            <a:r>
              <a:rPr lang="ko-KR" altLang="en-US">
                <a:ea typeface="맑은 고딕"/>
              </a:rPr>
              <a:t>메모리는 상대적으로 빠르기 때문에</a:t>
            </a:r>
            <a:r>
              <a:rPr lang="en-US" altLang="ko-KR">
                <a:ea typeface="맑은 고딕"/>
              </a:rPr>
              <a:t>, Redis</a:t>
            </a:r>
            <a:r>
              <a:rPr lang="ko-KR" altLang="en-US">
                <a:ea typeface="맑은 고딕"/>
              </a:rPr>
              <a:t> 자체를 데이터베이스로 이용할 수 있다</a:t>
            </a:r>
            <a:r>
              <a:rPr lang="en-US" altLang="ko-KR">
                <a:ea typeface="맑은 고딕"/>
              </a:rPr>
              <a:t>.</a:t>
            </a:r>
          </a:p>
          <a:p>
            <a:pPr lvl="2">
              <a:lnSpc>
                <a:spcPct val="160000"/>
              </a:lnSpc>
            </a:pPr>
            <a:r>
              <a:rPr lang="en-US" altLang="ko-KR">
                <a:ea typeface="맑은 고딕"/>
              </a:rPr>
              <a:t>Single Thread</a:t>
            </a:r>
            <a:r>
              <a:rPr lang="ko-KR" altLang="en-US">
                <a:ea typeface="맑은 고딕"/>
              </a:rPr>
              <a:t>로 동작하기 때문에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동시성 문제를 다루는데 유리하다</a:t>
            </a:r>
            <a:r>
              <a:rPr lang="en-US" altLang="ko-KR">
                <a:ea typeface="맑은 고딕"/>
              </a:rPr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>
                <a:ea typeface="맑은 고딕"/>
              </a:rPr>
              <a:t>캐시</a:t>
            </a:r>
            <a:endParaRPr lang="en-US" altLang="ko-KR">
              <a:ea typeface="맑은 고딕"/>
            </a:endParaRPr>
          </a:p>
          <a:p>
            <a:pPr lvl="2">
              <a:lnSpc>
                <a:spcPct val="160000"/>
              </a:lnSpc>
            </a:pPr>
            <a:r>
              <a:rPr lang="ko-KR" altLang="en-US">
                <a:ea typeface="맑은 고딕"/>
              </a:rPr>
              <a:t>더 느린 저장소에서 더 빠른 저장소에 데이터를 저장해두고 접근하는 기술</a:t>
            </a:r>
            <a:endParaRPr lang="en-US" altLang="ko-KR">
              <a:ea typeface="맑은 고딕"/>
            </a:endParaRPr>
          </a:p>
          <a:p>
            <a:pPr lvl="3">
              <a:lnSpc>
                <a:spcPct val="160000"/>
              </a:lnSpc>
            </a:pPr>
            <a:r>
              <a:rPr lang="en-US" altLang="ko-KR">
                <a:ea typeface="맑은 고딕"/>
              </a:rPr>
              <a:t>Redis</a:t>
            </a:r>
            <a:r>
              <a:rPr lang="ko-KR" altLang="en-US">
                <a:ea typeface="맑은 고딕"/>
              </a:rPr>
              <a:t>는</a:t>
            </a:r>
            <a:r>
              <a:rPr lang="en-US" altLang="ko-KR">
                <a:ea typeface="맑은 고딕"/>
              </a:rPr>
              <a:t> Cache</a:t>
            </a:r>
            <a:r>
              <a:rPr lang="ko-KR" altLang="en-US">
                <a:ea typeface="맑은 고딕"/>
              </a:rPr>
              <a:t>로 사용될 수 있다</a:t>
            </a:r>
            <a:r>
              <a:rPr lang="en-US" altLang="ko-KR">
                <a:ea typeface="맑은 고딕"/>
              </a:rPr>
              <a:t>.</a:t>
            </a:r>
          </a:p>
          <a:p>
            <a:pPr lvl="2">
              <a:lnSpc>
                <a:spcPct val="160000"/>
              </a:lnSpc>
            </a:pPr>
            <a:r>
              <a:rPr lang="ko-KR" altLang="en-US">
                <a:ea typeface="맑은 고딕"/>
              </a:rPr>
              <a:t>매번 디스크에서 데이터를 접근하면 느리므로</a:t>
            </a:r>
            <a:r>
              <a:rPr lang="en-US" altLang="ko-KR">
                <a:ea typeface="맑은 고딕"/>
              </a:rPr>
              <a:t>, Redis</a:t>
            </a:r>
            <a:r>
              <a:rPr lang="ko-KR" altLang="en-US" err="1">
                <a:ea typeface="맑은 고딕"/>
              </a:rPr>
              <a:t>에</a:t>
            </a:r>
            <a:r>
              <a:rPr lang="ko-KR" altLang="en-US">
                <a:ea typeface="맑은 고딕"/>
              </a:rPr>
              <a:t> 데이터를 일정 시간 캐시해둘 수 있다</a:t>
            </a:r>
            <a:r>
              <a:rPr lang="en-US" altLang="ko-KR">
                <a:ea typeface="맑은 고딕"/>
              </a:rPr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ko-KR">
                <a:ea typeface="맑은 고딕"/>
              </a:rPr>
              <a:t>pub/sub </a:t>
            </a:r>
          </a:p>
          <a:p>
            <a:pPr lvl="2">
              <a:lnSpc>
                <a:spcPct val="160000"/>
              </a:lnSpc>
            </a:pPr>
            <a:r>
              <a:rPr lang="en-US" altLang="ko-KR">
                <a:ea typeface="맑은 고딕"/>
              </a:rPr>
              <a:t>Redis</a:t>
            </a:r>
            <a:r>
              <a:rPr lang="ko-KR" altLang="en-US">
                <a:ea typeface="맑은 고딕"/>
              </a:rPr>
              <a:t>는 메시지를 발행 및 구독할 수 있기 때문에 실시간 통신에도 활용할 수 있다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lnSpc>
                <a:spcPct val="16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7321327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/>
              <a:t>Distributed In-memory Database - Redis Cluster</a:t>
            </a:r>
            <a:endParaRPr kumimoji="1"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강의 초반에 </a:t>
            </a:r>
            <a:r>
              <a:rPr kumimoji="1" lang="en-US" altLang="ko-KR" b="1"/>
              <a:t>Distributed</a:t>
            </a:r>
            <a:r>
              <a:rPr kumimoji="1" lang="en-US" altLang="ko-KR"/>
              <a:t> Relational Database</a:t>
            </a:r>
            <a:r>
              <a:rPr kumimoji="1" lang="ko-KR" altLang="en-US"/>
              <a:t>에 대해서 학습했다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핵심은 </a:t>
            </a:r>
            <a:r>
              <a:rPr kumimoji="1" lang="en-US" altLang="ko-KR" b="1"/>
              <a:t>Distributed</a:t>
            </a:r>
            <a:r>
              <a:rPr kumimoji="1" lang="en-US" altLang="ko-KR"/>
              <a:t> Database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시스템이 무엇을</a:t>
            </a:r>
            <a:r>
              <a:rPr kumimoji="1" lang="en-US" altLang="ko-KR"/>
              <a:t>,</a:t>
            </a:r>
            <a:r>
              <a:rPr kumimoji="1" lang="ko-KR" altLang="en-US"/>
              <a:t> 왜</a:t>
            </a:r>
            <a:r>
              <a:rPr kumimoji="1" lang="en-US" altLang="ko-KR"/>
              <a:t>,</a:t>
            </a:r>
            <a:r>
              <a:rPr kumimoji="1" lang="ko-KR" altLang="en-US"/>
              <a:t> 어떻게 제공하는지 살펴볼 수 있었다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Redis</a:t>
            </a:r>
            <a:r>
              <a:rPr kumimoji="1" lang="ko-KR" altLang="en-US"/>
              <a:t>에서도 </a:t>
            </a:r>
            <a:r>
              <a:rPr kumimoji="1" lang="en-US" altLang="ko-KR"/>
              <a:t>Distributed</a:t>
            </a:r>
            <a:r>
              <a:rPr kumimoji="1" lang="ko-KR" altLang="en-US" err="1"/>
              <a:t>를</a:t>
            </a:r>
            <a:r>
              <a:rPr kumimoji="1" lang="ko-KR" altLang="en-US"/>
              <a:t> 구성하기 위한 기능을 제공한다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여러 개의 </a:t>
            </a:r>
            <a:r>
              <a:rPr kumimoji="1" lang="en-US" altLang="ko-KR"/>
              <a:t>Redis </a:t>
            </a:r>
            <a:r>
              <a:rPr kumimoji="1" lang="ko-KR" altLang="en-US"/>
              <a:t>서버가 클러스터를 이루면서 분산 시스템을 이룬다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확장성</a:t>
            </a:r>
            <a:r>
              <a:rPr kumimoji="1" lang="en-US" altLang="ko-KR"/>
              <a:t>, </a:t>
            </a:r>
            <a:r>
              <a:rPr kumimoji="1" lang="ko-KR" altLang="en-US"/>
              <a:t>부하 분산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ko-KR" altLang="en-US" err="1"/>
              <a:t>고가용성</a:t>
            </a:r>
            <a:r>
              <a:rPr kumimoji="1" lang="en-US" altLang="ko-KR"/>
              <a:t>, </a:t>
            </a:r>
            <a:r>
              <a:rPr kumimoji="1" lang="ko-KR" altLang="en-US"/>
              <a:t>안정성 등을 지원하기 위한 </a:t>
            </a:r>
            <a:r>
              <a:rPr kumimoji="1" lang="en-US" altLang="ko-KR"/>
              <a:t>Redis Cluster</a:t>
            </a:r>
          </a:p>
        </p:txBody>
      </p:sp>
    </p:spTree>
    <p:extLst>
      <p:ext uri="{BB962C8B-B14F-4D97-AF65-F5344CB8AC3E}">
        <p14:creationId xmlns:p14="http://schemas.microsoft.com/office/powerpoint/2010/main" val="22662665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/>
              <a:t>Distributed In-memory Database - Redis Cluster</a:t>
            </a:r>
            <a:endParaRPr kumimoji="1"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Redis</a:t>
            </a:r>
            <a:r>
              <a:rPr kumimoji="1" lang="ko-KR" altLang="en-US" err="1"/>
              <a:t>를</a:t>
            </a:r>
            <a:r>
              <a:rPr kumimoji="1" lang="ko-KR" altLang="en-US"/>
              <a:t> 수평적으로 확장할 수 있게 해주는 기능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err="1"/>
              <a:t>샤딩을</a:t>
            </a:r>
            <a:r>
              <a:rPr kumimoji="1" lang="ko-KR" altLang="en-US"/>
              <a:t> 지원한다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확장성을 위해 논리적 </a:t>
            </a:r>
            <a:r>
              <a:rPr kumimoji="1" lang="ko-KR" altLang="en-US" err="1"/>
              <a:t>샤드를</a:t>
            </a:r>
            <a:r>
              <a:rPr kumimoji="1" lang="ko-KR" altLang="en-US"/>
              <a:t> 지원한다</a:t>
            </a:r>
            <a:r>
              <a:rPr kumimoji="1" lang="en-US" altLang="ko-KR"/>
              <a:t>. (Logical Shard)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16,384</a:t>
            </a:r>
            <a:r>
              <a:rPr kumimoji="1" lang="ko-KR" altLang="en-US"/>
              <a:t>개의 </a:t>
            </a:r>
            <a:r>
              <a:rPr kumimoji="1" lang="en-US" altLang="ko-KR"/>
              <a:t>Slot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shard </a:t>
            </a:r>
            <a:r>
              <a:rPr kumimoji="1" lang="ko-KR" altLang="en-US"/>
              <a:t>선택 방식</a:t>
            </a:r>
            <a:r>
              <a:rPr kumimoji="1" lang="en-US" altLang="ko-KR"/>
              <a:t> (Physical Shard)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key</a:t>
            </a:r>
            <a:r>
              <a:rPr kumimoji="1" lang="ko-KR" altLang="en-US"/>
              <a:t>의 </a:t>
            </a:r>
            <a:r>
              <a:rPr kumimoji="1" lang="en-US" altLang="ko-KR"/>
              <a:t>hash</a:t>
            </a:r>
            <a:r>
              <a:rPr kumimoji="1" lang="ko-KR" altLang="en-US"/>
              <a:t> 값으로 </a:t>
            </a:r>
            <a:r>
              <a:rPr kumimoji="1" lang="en-US" altLang="ko-KR"/>
              <a:t>slot(Logical Shard)</a:t>
            </a:r>
            <a:r>
              <a:rPr kumimoji="1" lang="ko-KR" altLang="en-US"/>
              <a:t>을 구하고</a:t>
            </a:r>
            <a:r>
              <a:rPr kumimoji="1" lang="en-US" altLang="ko-KR"/>
              <a:t>, slot</a:t>
            </a:r>
            <a:r>
              <a:rPr kumimoji="1" lang="ko-KR" altLang="en-US" err="1"/>
              <a:t>으로</a:t>
            </a:r>
            <a:r>
              <a:rPr kumimoji="1" lang="ko-KR" altLang="en-US"/>
              <a:t> </a:t>
            </a:r>
            <a:r>
              <a:rPr kumimoji="1" lang="en-US" altLang="ko-KR"/>
              <a:t>shard(Physical Shard)</a:t>
            </a:r>
            <a:r>
              <a:rPr kumimoji="1" lang="ko-KR" altLang="en-US"/>
              <a:t> 선택</a:t>
            </a:r>
            <a:endParaRPr kumimoji="1" lang="en-US" altLang="ko-KR"/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slot = </a:t>
            </a:r>
            <a:r>
              <a:rPr kumimoji="1" lang="en-US" altLang="ko-KR" err="1"/>
              <a:t>hash_function</a:t>
            </a:r>
            <a:r>
              <a:rPr kumimoji="1" lang="en-US" altLang="ko-KR"/>
              <a:t>(key)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shard = </a:t>
            </a:r>
            <a:r>
              <a:rPr kumimoji="1" lang="en-US" altLang="ko-KR" err="1"/>
              <a:t>select_shard</a:t>
            </a:r>
            <a:r>
              <a:rPr kumimoji="1" lang="en-US" altLang="ko-KR"/>
              <a:t>(slot)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서버가 추가되면</a:t>
            </a:r>
            <a:r>
              <a:rPr kumimoji="1" lang="en-US" altLang="ko-KR"/>
              <a:t>, </a:t>
            </a:r>
            <a:r>
              <a:rPr kumimoji="1" lang="ko-KR" altLang="en-US"/>
              <a:t>자동으로 데이터가 분산된다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데이터 복제 기능을 제공한다</a:t>
            </a:r>
            <a:r>
              <a:rPr kumimoji="1" lang="en-US" altLang="ko-KR"/>
              <a:t>. (</a:t>
            </a:r>
            <a:r>
              <a:rPr kumimoji="1" lang="ko-KR" altLang="en-US" err="1"/>
              <a:t>고가용성</a:t>
            </a:r>
            <a:r>
              <a:rPr kumimoji="1" lang="en-US" altLang="ko-KR"/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273383042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 In-memory Database - Redis Cluster</a:t>
            </a:r>
            <a:endParaRPr kumimoji="1" lang="ko-KR" altLang="en-US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분산 데이터베이스에서 </a:t>
            </a:r>
            <a:r>
              <a:rPr kumimoji="1" lang="ko-KR" altLang="en-US" err="1"/>
              <a:t>샤딩이</a:t>
            </a:r>
            <a:r>
              <a:rPr kumimoji="1" lang="ko-KR" altLang="en-US"/>
              <a:t> 적용된 상황을 보여준다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Redis Cluster</a:t>
            </a:r>
            <a:r>
              <a:rPr kumimoji="1" lang="ko-KR" altLang="en-US"/>
              <a:t>는 </a:t>
            </a:r>
            <a:r>
              <a:rPr kumimoji="1" lang="ko-KR" altLang="en-US" err="1"/>
              <a:t>샤딩을</a:t>
            </a:r>
            <a:r>
              <a:rPr kumimoji="1" lang="ko-KR" altLang="en-US"/>
              <a:t> 지원하고</a:t>
            </a:r>
            <a:r>
              <a:rPr kumimoji="1" lang="en-US" altLang="ko-KR"/>
              <a:t>, 16,384</a:t>
            </a:r>
            <a:r>
              <a:rPr kumimoji="1" lang="ko-KR" altLang="en-US"/>
              <a:t>개의 논리적 </a:t>
            </a:r>
            <a:r>
              <a:rPr kumimoji="1" lang="ko-KR" altLang="en-US" err="1"/>
              <a:t>샤드</a:t>
            </a:r>
            <a:r>
              <a:rPr kumimoji="1" lang="en-US" altLang="ko-KR"/>
              <a:t>(=Slot=</a:t>
            </a:r>
            <a:r>
              <a:rPr kumimoji="1" lang="ko-KR" altLang="en-US"/>
              <a:t>슬롯</a:t>
            </a:r>
            <a:r>
              <a:rPr kumimoji="1" lang="en-US" altLang="ko-KR"/>
              <a:t>)</a:t>
            </a:r>
            <a:r>
              <a:rPr kumimoji="1" lang="ko-KR" altLang="en-US"/>
              <a:t>로 분리된다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슬롯은 각 물리적 </a:t>
            </a:r>
            <a:r>
              <a:rPr kumimoji="1" lang="ko-KR" altLang="en-US" err="1"/>
              <a:t>샤드에</a:t>
            </a:r>
            <a:r>
              <a:rPr kumimoji="1" lang="ko-KR" altLang="en-US"/>
              <a:t> 균등하게 분산될 수 있다</a:t>
            </a:r>
            <a:r>
              <a:rPr kumimoji="1" lang="en-US" altLang="ko-KR"/>
              <a:t>.</a:t>
            </a:r>
          </a:p>
          <a:p>
            <a:pPr algn="ctr"/>
            <a:r>
              <a:rPr lang="ko-KR" altLang="en-US"/>
              <a:t>이를 통해 확장성과 부하 분산의 이점을 가진다</a:t>
            </a:r>
            <a:r>
              <a:rPr lang="en-US" altLang="ko-KR"/>
              <a:t>.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E1B25B-457E-604A-8F7E-1FDF310C2F4C}"/>
              </a:ext>
            </a:extLst>
          </p:cNvPr>
          <p:cNvSpPr/>
          <p:nvPr/>
        </p:nvSpPr>
        <p:spPr>
          <a:xfrm>
            <a:off x="3133816" y="1731834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C90-D715-CB48-9C33-3D2CB200D90E}"/>
              </a:ext>
            </a:extLst>
          </p:cNvPr>
          <p:cNvSpPr/>
          <p:nvPr/>
        </p:nvSpPr>
        <p:spPr>
          <a:xfrm>
            <a:off x="3948357" y="1575692"/>
            <a:ext cx="1181204" cy="4652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Physical</a:t>
            </a:r>
          </a:p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056F1-9C54-9942-B459-7000BFCF6F3F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F9ACBEF-5F03-8B48-ABB5-568F17542514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096000" y="4229572"/>
            <a:ext cx="1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A67C4F-25C9-3141-BD5D-30AC18B87C10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8671D2-E227-954E-A73C-74A717EDB10C}"/>
              </a:ext>
            </a:extLst>
          </p:cNvPr>
          <p:cNvSpPr/>
          <p:nvPr/>
        </p:nvSpPr>
        <p:spPr>
          <a:xfrm>
            <a:off x="6314980" y="1730201"/>
            <a:ext cx="2778711" cy="200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0721B-8BA8-924F-A908-8ABEF61962C6}"/>
              </a:ext>
            </a:extLst>
          </p:cNvPr>
          <p:cNvCxnSpPr>
            <a:cxnSpLocks/>
            <a:stCxn id="18" idx="2"/>
            <a:endCxn id="28" idx="2"/>
          </p:cNvCxnSpPr>
          <p:nvPr/>
        </p:nvCxnSpPr>
        <p:spPr>
          <a:xfrm flipH="1" flipV="1">
            <a:off x="3876380" y="2779548"/>
            <a:ext cx="646792" cy="957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376983-463A-4042-95FD-3BDA1FB315B0}"/>
              </a:ext>
            </a:extLst>
          </p:cNvPr>
          <p:cNvCxnSpPr>
            <a:cxnSpLocks/>
            <a:stCxn id="18" idx="2"/>
            <a:endCxn id="36" idx="2"/>
          </p:cNvCxnSpPr>
          <p:nvPr/>
        </p:nvCxnSpPr>
        <p:spPr>
          <a:xfrm flipV="1">
            <a:off x="4523172" y="2779548"/>
            <a:ext cx="666585" cy="957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FDBF0-F80E-0648-BEC2-E51A1F2F9F2C}"/>
              </a:ext>
            </a:extLst>
          </p:cNvPr>
          <p:cNvCxnSpPr>
            <a:cxnSpLocks/>
            <a:stCxn id="29" idx="2"/>
            <a:endCxn id="39" idx="2"/>
          </p:cNvCxnSpPr>
          <p:nvPr/>
        </p:nvCxnSpPr>
        <p:spPr>
          <a:xfrm flipV="1">
            <a:off x="7704336" y="2801901"/>
            <a:ext cx="614329" cy="93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BE076E-24FA-9F4E-BCD5-E0151818BC3D}"/>
              </a:ext>
            </a:extLst>
          </p:cNvPr>
          <p:cNvCxnSpPr>
            <a:cxnSpLocks/>
            <a:stCxn id="29" idx="2"/>
            <a:endCxn id="38" idx="2"/>
          </p:cNvCxnSpPr>
          <p:nvPr/>
        </p:nvCxnSpPr>
        <p:spPr>
          <a:xfrm flipH="1" flipV="1">
            <a:off x="7059892" y="2801901"/>
            <a:ext cx="644444" cy="93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17C64B9-F3BB-9F4D-BA36-F8FDD7EB6965}"/>
              </a:ext>
            </a:extLst>
          </p:cNvPr>
          <p:cNvCxnSpPr>
            <a:cxnSpLocks/>
            <a:stCxn id="23" idx="2"/>
            <a:endCxn id="18" idx="2"/>
          </p:cNvCxnSpPr>
          <p:nvPr/>
        </p:nvCxnSpPr>
        <p:spPr>
          <a:xfrm flipH="1" flipV="1">
            <a:off x="4523172" y="3737499"/>
            <a:ext cx="1572828" cy="49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3E94EDE-3A5B-B14F-A251-E9688DF307C3}"/>
              </a:ext>
            </a:extLst>
          </p:cNvPr>
          <p:cNvCxnSpPr>
            <a:cxnSpLocks/>
            <a:stCxn id="23" idx="2"/>
            <a:endCxn id="29" idx="2"/>
          </p:cNvCxnSpPr>
          <p:nvPr/>
        </p:nvCxnSpPr>
        <p:spPr>
          <a:xfrm flipV="1">
            <a:off x="6096000" y="3735866"/>
            <a:ext cx="1608336" cy="49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1E307A-5F76-6641-A003-8F811E3BF1E2}"/>
              </a:ext>
            </a:extLst>
          </p:cNvPr>
          <p:cNvSpPr/>
          <p:nvPr/>
        </p:nvSpPr>
        <p:spPr>
          <a:xfrm>
            <a:off x="3392633" y="2297958"/>
            <a:ext cx="967493" cy="4815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Logical</a:t>
            </a:r>
          </a:p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96672B-A59A-E447-9EA1-48684D573AA7}"/>
              </a:ext>
            </a:extLst>
          </p:cNvPr>
          <p:cNvSpPr/>
          <p:nvPr/>
        </p:nvSpPr>
        <p:spPr>
          <a:xfrm>
            <a:off x="7062441" y="1575692"/>
            <a:ext cx="1181204" cy="4652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Physical</a:t>
            </a:r>
          </a:p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BF5F9F-69EB-7342-8228-2D07A33E9787}"/>
              </a:ext>
            </a:extLst>
          </p:cNvPr>
          <p:cNvSpPr/>
          <p:nvPr/>
        </p:nvSpPr>
        <p:spPr>
          <a:xfrm>
            <a:off x="4706010" y="2297958"/>
            <a:ext cx="967493" cy="4815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Logical</a:t>
            </a:r>
          </a:p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A5ED35-8FD7-CB45-BE23-E638CEAB7EEA}"/>
              </a:ext>
            </a:extLst>
          </p:cNvPr>
          <p:cNvSpPr/>
          <p:nvPr/>
        </p:nvSpPr>
        <p:spPr>
          <a:xfrm>
            <a:off x="6576145" y="2320311"/>
            <a:ext cx="967493" cy="4815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Logical</a:t>
            </a:r>
          </a:p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041FD70-D1DF-9D4A-BA36-2F1783462EDE}"/>
              </a:ext>
            </a:extLst>
          </p:cNvPr>
          <p:cNvSpPr/>
          <p:nvPr/>
        </p:nvSpPr>
        <p:spPr>
          <a:xfrm>
            <a:off x="7834918" y="2320311"/>
            <a:ext cx="967493" cy="4815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Logical</a:t>
            </a:r>
          </a:p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021F7-A241-594D-809E-292C86ABB0DA}"/>
              </a:ext>
            </a:extLst>
          </p:cNvPr>
          <p:cNvSpPr txBox="1"/>
          <p:nvPr/>
        </p:nvSpPr>
        <p:spPr>
          <a:xfrm>
            <a:off x="4349822" y="229795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…</a:t>
            </a:r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50B2D9-2434-9E40-9E56-8BE0F2186BC7}"/>
              </a:ext>
            </a:extLst>
          </p:cNvPr>
          <p:cNvSpPr txBox="1"/>
          <p:nvPr/>
        </p:nvSpPr>
        <p:spPr>
          <a:xfrm>
            <a:off x="7511184" y="229795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…</a:t>
            </a:r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EECD0-9564-264F-B50C-36221184E7DE}"/>
              </a:ext>
            </a:extLst>
          </p:cNvPr>
          <p:cNvSpPr txBox="1"/>
          <p:nvPr/>
        </p:nvSpPr>
        <p:spPr>
          <a:xfrm>
            <a:off x="179816" y="2667290"/>
            <a:ext cx="2316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Logical Shard = Slot</a:t>
            </a:r>
          </a:p>
          <a:p>
            <a:pPr algn="ctr"/>
            <a:r>
              <a:rPr kumimoji="1" lang="en-US" altLang="ko-KR"/>
              <a:t>16,384</a:t>
            </a:r>
            <a:r>
              <a:rPr kumimoji="1" lang="ko-KR" altLang="en-US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93624420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 In-memory Database - Redis Cluster</a:t>
            </a:r>
            <a:endParaRPr kumimoji="1" lang="ko-KR" altLang="en-US" sz="36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22" idx="2"/>
          </p:cNvCxnSpPr>
          <p:nvPr/>
        </p:nvCxnSpPr>
        <p:spPr>
          <a:xfrm flipH="1" flipV="1">
            <a:off x="5065233" y="3485571"/>
            <a:ext cx="1024849" cy="74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40" idx="2"/>
          </p:cNvCxnSpPr>
          <p:nvPr/>
        </p:nvCxnSpPr>
        <p:spPr>
          <a:xfrm flipV="1">
            <a:off x="6090082" y="3485571"/>
            <a:ext cx="1036687" cy="74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6489682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3790765" y="1690689"/>
            <a:ext cx="4598633" cy="2538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0082" y="4229573"/>
            <a:ext cx="5918" cy="1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351-EBA4-3742-A2A4-3BA0EB312EEE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Redis Cluster</a:t>
            </a:r>
            <a:r>
              <a:rPr kumimoji="1" lang="ko-KR" altLang="en-US"/>
              <a:t>는 데이터 복제도 지원한다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이를 통해 장애 시에도 유연하게 대처할 수 있는 </a:t>
            </a:r>
            <a:r>
              <a:rPr kumimoji="1" lang="ko-KR" altLang="en-US" err="1"/>
              <a:t>고가용성을</a:t>
            </a:r>
            <a:r>
              <a:rPr kumimoji="1" lang="ko-KR" altLang="en-US"/>
              <a:t> 제공한다</a:t>
            </a:r>
            <a:r>
              <a:rPr kumimoji="1" lang="en-US" altLang="ko-KR"/>
              <a:t>.</a:t>
            </a:r>
            <a:endParaRPr lang="en-US" altLang="ko-KR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E1210-8C0F-7E42-A808-5C2F23A0F6C7}"/>
              </a:ext>
            </a:extLst>
          </p:cNvPr>
          <p:cNvSpPr/>
          <p:nvPr/>
        </p:nvSpPr>
        <p:spPr>
          <a:xfrm>
            <a:off x="4428146" y="2941249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(Primary)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1E21D-2C02-5A42-953C-6432E66C87D3}"/>
              </a:ext>
            </a:extLst>
          </p:cNvPr>
          <p:cNvSpPr/>
          <p:nvPr/>
        </p:nvSpPr>
        <p:spPr>
          <a:xfrm>
            <a:off x="4428146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B97A6-903D-1F42-AC80-E899B63E6B66}"/>
              </a:ext>
            </a:extLst>
          </p:cNvPr>
          <p:cNvSpPr/>
          <p:nvPr/>
        </p:nvSpPr>
        <p:spPr>
          <a:xfrm>
            <a:off x="6489682" y="1997571"/>
            <a:ext cx="1274174" cy="544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Shard</a:t>
            </a:r>
          </a:p>
          <a:p>
            <a:pPr algn="ctr"/>
            <a:r>
              <a:rPr kumimoji="1" lang="en-US" altLang="ko-KR"/>
              <a:t>(Replica)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E5B1C-F346-A346-99DE-78C3DFC57299}"/>
              </a:ext>
            </a:extLst>
          </p:cNvPr>
          <p:cNvCxnSpPr>
            <a:stCxn id="22" idx="0"/>
          </p:cNvCxnSpPr>
          <p:nvPr/>
        </p:nvCxnSpPr>
        <p:spPr>
          <a:xfrm flipV="1">
            <a:off x="5065233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D51988-E6C7-374F-BE7A-DB6F4FF6B66C}"/>
              </a:ext>
            </a:extLst>
          </p:cNvPr>
          <p:cNvCxnSpPr>
            <a:cxnSpLocks/>
            <a:stCxn id="40" idx="0"/>
            <a:endCxn id="21" idx="2"/>
          </p:cNvCxnSpPr>
          <p:nvPr/>
        </p:nvCxnSpPr>
        <p:spPr>
          <a:xfrm flipV="1">
            <a:off x="7126769" y="2541893"/>
            <a:ext cx="0" cy="3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80480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/>
              <a:t>Distributed In-memory Database - Redis Cluster</a:t>
            </a:r>
            <a:endParaRPr kumimoji="1"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Redis Cluster</a:t>
            </a:r>
            <a:r>
              <a:rPr kumimoji="1" lang="ko-KR" altLang="en-US" err="1"/>
              <a:t>를</a:t>
            </a:r>
            <a:r>
              <a:rPr kumimoji="1" lang="ko-KR" altLang="en-US"/>
              <a:t> 직접 구축 하진 않지만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이러한 기능을 제공해주는</a:t>
            </a:r>
            <a:r>
              <a:rPr kumimoji="1" lang="en-US" altLang="ko-KR"/>
              <a:t> Redis Cluster</a:t>
            </a:r>
            <a:r>
              <a:rPr kumimoji="1" lang="ko-KR" altLang="en-US"/>
              <a:t>가 구축되어 있다고 가정한다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실제로는 </a:t>
            </a:r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이용하여 단일 </a:t>
            </a:r>
            <a:r>
              <a:rPr kumimoji="1" lang="en-US" altLang="ko-KR"/>
              <a:t>Redis</a:t>
            </a:r>
            <a:r>
              <a:rPr kumimoji="1" lang="ko-KR" altLang="en-US" err="1"/>
              <a:t>를</a:t>
            </a:r>
            <a:r>
              <a:rPr kumimoji="1" lang="ko-KR" altLang="en-US"/>
              <a:t> 띄워본다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892969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이로써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조회수를 위한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데이터베이스는 </a:t>
            </a: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>
                <a:ea typeface="맑은 고딕"/>
              </a:rPr>
              <a:t>로 채택되었다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In-memory Database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하지만 메모리는 휘발성이라고 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조회수의 데이터 일관성이 비교적 덜 중요하다고는 하나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완전히 유실되어서는 안되는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/>
              <a:t>어느 정도 데이터의 영속성은 필요한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89376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>
                <a:ea typeface="맑은 고딕"/>
              </a:rPr>
              <a:t>에는 디스크로의 데이터 백업을 위해</a:t>
            </a:r>
            <a:r>
              <a:rPr kumimoji="1" lang="en-US" altLang="ko-KR">
                <a:ea typeface="맑은 고딕"/>
              </a:rPr>
              <a:t>, AOF</a:t>
            </a:r>
            <a:r>
              <a:rPr kumimoji="1" lang="ko-KR" altLang="en-US">
                <a:ea typeface="맑은 고딕"/>
              </a:rPr>
              <a:t>와</a:t>
            </a:r>
            <a:r>
              <a:rPr kumimoji="1" lang="en-US" altLang="ko-KR">
                <a:ea typeface="맑은 고딕"/>
              </a:rPr>
              <a:t> RDB </a:t>
            </a:r>
            <a:r>
              <a:rPr kumimoji="1" lang="ko-KR" altLang="en-US">
                <a:ea typeface="맑은 고딕"/>
              </a:rPr>
              <a:t>기능을 제공한다.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AOF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Append Only File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수행된 명령어를 로그 파일에 기록하고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데이터 복구를 위해 로그를 재실행한다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RDB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Snapshot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저장된 데이터를 주기적으로 파일에 저장한다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조회수는 위 기능을 이용하면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데이터 영속성 관리에 대해 충분할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107477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하지만 우리는 자체적인 백업 시스템도 간단히 직접 구축해본다.</a:t>
            </a:r>
            <a:endParaRPr lang="ko-KR"/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주 데이터베이스로 사용하던 </a:t>
            </a:r>
            <a:r>
              <a:rPr kumimoji="1" lang="en-US" altLang="ko-KR">
                <a:ea typeface="맑은 고딕"/>
              </a:rPr>
              <a:t>MySQL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데이터를 백업해볼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애플리케이션에서 </a:t>
            </a: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저장된 데이터를 </a:t>
            </a:r>
            <a:r>
              <a:rPr kumimoji="1" lang="en-US" altLang="ko-KR">
                <a:ea typeface="맑은 고딕"/>
              </a:rPr>
              <a:t>MySQL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직접 백업해본다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348551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어떻게 백업할 수 있을까</a:t>
            </a:r>
            <a:r>
              <a:rPr kumimoji="1" lang="en-US" altLang="ko-KR">
                <a:ea typeface="맑은 고딕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약간의 데이터 유실은 허용한다는 관점이기 때문에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실시간으로 모든 데이터를 백업할 필요는 없다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시간 단위 백업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N</a:t>
            </a:r>
            <a:r>
              <a:rPr kumimoji="1" lang="ko-KR" altLang="en-US">
                <a:ea typeface="맑은 고딕"/>
              </a:rPr>
              <a:t>분 단위로 </a:t>
            </a: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>
                <a:ea typeface="맑은 고딕"/>
              </a:rPr>
              <a:t>의 데이터를 </a:t>
            </a:r>
            <a:r>
              <a:rPr kumimoji="1" lang="en-US" altLang="ko-KR">
                <a:ea typeface="맑은 고딕"/>
              </a:rPr>
              <a:t>MySQL</a:t>
            </a:r>
            <a:r>
              <a:rPr kumimoji="1" lang="ko-KR" altLang="en-US">
                <a:ea typeface="맑은 고딕"/>
              </a:rPr>
              <a:t>로 백업한다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배치 또는 스케줄링 시스템 구축 필요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백업 전 장애 시에 유실될 수 있음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개수 단위 백업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N</a:t>
            </a:r>
            <a:r>
              <a:rPr kumimoji="1" lang="ko-KR" altLang="en-US">
                <a:ea typeface="맑은 고딕"/>
              </a:rPr>
              <a:t>개 단위로 </a:t>
            </a: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>
                <a:ea typeface="맑은 고딕"/>
              </a:rPr>
              <a:t>의 데이터를 </a:t>
            </a:r>
            <a:r>
              <a:rPr kumimoji="1" lang="en-US" altLang="ko-KR">
                <a:ea typeface="맑은 고딕"/>
              </a:rPr>
              <a:t>MySQL</a:t>
            </a:r>
            <a:r>
              <a:rPr kumimoji="1" lang="ko-KR" altLang="en-US">
                <a:ea typeface="맑은 고딕"/>
              </a:rPr>
              <a:t>로 백업한다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조회 시점에 간단히 처리 가능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백업 전 장애 시에 유실될 수 있음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개수 단위 안 채워지면 유실될 수 있음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두 방식을 적절히 조합해볼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1028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1CC55-D11A-104B-93F1-15FF61A3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프로젝트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E21A4-F2B8-D947-9445-7806C97D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게시글 조회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생성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수정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삭제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목록 조회</a:t>
            </a:r>
            <a:endParaRPr kumimoji="1" lang="en-US" altLang="ko-KR" sz="240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댓글 조회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생성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삭제</a:t>
            </a:r>
            <a:r>
              <a:rPr kumimoji="1" lang="en-US" altLang="ko-KR" sz="2400">
                <a:ea typeface="맑은 고딕"/>
              </a:rPr>
              <a:t>,</a:t>
            </a:r>
            <a:r>
              <a:rPr kumimoji="1" lang="ko-KR" altLang="en-US" sz="2400">
                <a:ea typeface="맑은 고딕"/>
              </a:rPr>
              <a:t> 목록 조회</a:t>
            </a:r>
            <a:endParaRPr kumimoji="1" lang="en-US" altLang="ko-KR" sz="240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2000">
                <a:ea typeface="맑은 고딕"/>
              </a:rPr>
              <a:t>계층형</a:t>
            </a:r>
            <a:endParaRPr lang="en-US" altLang="ko-KR" sz="2000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 sz="1800">
                <a:ea typeface="맑은 고딕"/>
              </a:rPr>
              <a:t>최대 </a:t>
            </a:r>
            <a:r>
              <a:rPr kumimoji="1" lang="en-US" altLang="ko-KR" sz="1800">
                <a:ea typeface="맑은 고딕"/>
              </a:rPr>
              <a:t>2 depth</a:t>
            </a:r>
            <a:endParaRPr lang="en-US" altLang="ko-KR" sz="1800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 sz="1800">
                <a:ea typeface="맑은 고딕"/>
              </a:rPr>
              <a:t>무한 </a:t>
            </a:r>
            <a:r>
              <a:rPr kumimoji="1" lang="en-US" altLang="ko-KR" sz="1800">
                <a:ea typeface="맑은 고딕"/>
              </a:rPr>
              <a:t>depth</a:t>
            </a:r>
            <a:endParaRPr lang="en-US" altLang="ko-KR" sz="180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게시글 좋아요</a:t>
            </a:r>
            <a:endParaRPr kumimoji="1" lang="en-US" altLang="ko-KR" sz="200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2000">
                <a:ea typeface="맑은 고딕"/>
              </a:rPr>
              <a:t>좋아요 수</a:t>
            </a:r>
            <a:endParaRPr kumimoji="1" lang="en-US" altLang="ko-KR" sz="200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>
                <a:ea typeface="맑은 고딕"/>
              </a:rPr>
              <a:t>게시글 조회수</a:t>
            </a:r>
            <a:endParaRPr kumimoji="1" lang="en-US" altLang="ko-KR" sz="240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2000">
                <a:ea typeface="맑은 고딕"/>
              </a:rPr>
              <a:t>사용자 별 </a:t>
            </a:r>
            <a:r>
              <a:rPr kumimoji="1" lang="en-US" altLang="ko-KR" sz="2000">
                <a:ea typeface="맑은 고딕"/>
              </a:rPr>
              <a:t>10</a:t>
            </a:r>
            <a:r>
              <a:rPr kumimoji="1" lang="ko-KR" altLang="en-US" sz="2000">
                <a:ea typeface="맑은 고딕"/>
              </a:rPr>
              <a:t>분에 </a:t>
            </a:r>
            <a:r>
              <a:rPr kumimoji="1" lang="en-US" altLang="ko-KR" sz="2000">
                <a:ea typeface="맑은 고딕"/>
              </a:rPr>
              <a:t>1</a:t>
            </a:r>
            <a:r>
              <a:rPr kumimoji="1" lang="ko-KR" altLang="en-US" sz="2000">
                <a:ea typeface="맑은 고딕"/>
              </a:rPr>
              <a:t>회 집계</a:t>
            </a:r>
            <a:endParaRPr kumimoji="1"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16488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코드와 </a:t>
            </a:r>
            <a:r>
              <a:rPr kumimoji="1" lang="ko-KR" altLang="en-US" err="1"/>
              <a:t>인기글</a:t>
            </a:r>
            <a:r>
              <a:rPr kumimoji="1" lang="ko-KR" altLang="en-US"/>
              <a:t> 개발 편의를 위해 사용하던 공통 코드에 변경이 생겼다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코드에서는 </a:t>
            </a:r>
            <a:r>
              <a:rPr kumimoji="1" lang="ko-KR" altLang="en-US" err="1"/>
              <a:t>인기글과</a:t>
            </a:r>
            <a:r>
              <a:rPr kumimoji="1" lang="ko-KR" altLang="en-US"/>
              <a:t> 공통 코드만 변경이 있었고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기능에 문제가 없음을 확인했다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그리고 개발자는 변경 사항을 반영하기 위해 재배포를 진행한다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</p:spTree>
    <p:extLst>
      <p:ext uri="{BB962C8B-B14F-4D97-AF65-F5344CB8AC3E}">
        <p14:creationId xmlns:p14="http://schemas.microsoft.com/office/powerpoint/2010/main" val="2637313344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우리는</a:t>
            </a:r>
            <a:r>
              <a:rPr kumimoji="1" lang="en-US" altLang="ko-KR"/>
              <a:t>, </a:t>
            </a:r>
            <a:r>
              <a:rPr kumimoji="1" lang="ko-KR" altLang="en-US"/>
              <a:t>간단하게 개수 단위로 백업해본다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어느 정도의 유실은 허용하고</a:t>
            </a:r>
            <a:r>
              <a:rPr kumimoji="1" lang="en-US" altLang="ko-KR"/>
              <a:t>, </a:t>
            </a:r>
            <a:r>
              <a:rPr kumimoji="1" lang="ko-KR" altLang="en-US"/>
              <a:t>간단하게 구현할 수 있기 때문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백업하는 시점의 집계 데이터는 </a:t>
            </a:r>
            <a:r>
              <a:rPr kumimoji="1" lang="ko-KR" altLang="en-US" b="1"/>
              <a:t>인기글</a:t>
            </a:r>
            <a:r>
              <a:rPr kumimoji="1" lang="ko-KR" altLang="en-US"/>
              <a:t>에서도 사용한다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183991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Redis</a:t>
            </a:r>
            <a:r>
              <a:rPr kumimoji="1" lang="ko-KR" altLang="en-US"/>
              <a:t> 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$ docker run --name </a:t>
            </a:r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redis</a:t>
            </a:r>
            <a:r>
              <a:rPr kumimoji="1" lang="en-US" altLang="ko-KR"/>
              <a:t> -d -p 6379:6379 redis:7.4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run : redis:7.4 </a:t>
            </a:r>
            <a:r>
              <a:rPr kumimoji="1" lang="ko-KR" altLang="en-US"/>
              <a:t>이미지를 컨테이너로 실행하는 명령어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로컬에 이미지가 없으면 </a:t>
            </a:r>
            <a:r>
              <a:rPr kumimoji="1" lang="en-US" altLang="ko-KR"/>
              <a:t>docker image registry</a:t>
            </a:r>
            <a:r>
              <a:rPr kumimoji="1" lang="ko-KR" altLang="en-US"/>
              <a:t>에서 자동으로 </a:t>
            </a:r>
            <a:r>
              <a:rPr kumimoji="1" lang="en-US" altLang="ko-KR"/>
              <a:t>pull </a:t>
            </a:r>
            <a:r>
              <a:rPr kumimoji="1" lang="ko-KR" altLang="en-US"/>
              <a:t>해온다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--name </a:t>
            </a:r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redis</a:t>
            </a:r>
            <a:r>
              <a:rPr kumimoji="1" lang="en-US" altLang="ko-KR"/>
              <a:t> : </a:t>
            </a:r>
            <a:r>
              <a:rPr kumimoji="1" lang="ko-KR" altLang="en-US"/>
              <a:t>컨테이너의 이름 지정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-d :</a:t>
            </a:r>
            <a:r>
              <a:rPr kumimoji="1" lang="ko-KR" altLang="en-US"/>
              <a:t> 컨테이너를 백그라운드에서 실행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-p</a:t>
            </a:r>
            <a:r>
              <a:rPr kumimoji="1" lang="ko-KR" altLang="en-US"/>
              <a:t> </a:t>
            </a:r>
            <a:r>
              <a:rPr kumimoji="1" lang="en-US" altLang="ko-KR"/>
              <a:t>6379:6379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호스트 포트와 </a:t>
            </a:r>
            <a:r>
              <a:rPr kumimoji="1" lang="en-US" altLang="ko-KR" err="1"/>
              <a:t>redis</a:t>
            </a:r>
            <a:r>
              <a:rPr kumimoji="1" lang="en-US" altLang="ko-KR"/>
              <a:t> </a:t>
            </a:r>
            <a:r>
              <a:rPr kumimoji="1" lang="ko-KR" altLang="en-US"/>
              <a:t>컨테이너 포트 </a:t>
            </a:r>
            <a:r>
              <a:rPr kumimoji="1" lang="en-US" altLang="ko-KR"/>
              <a:t>6379</a:t>
            </a:r>
            <a:r>
              <a:rPr kumimoji="1" lang="ko-KR" altLang="en-US"/>
              <a:t>로 매핑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6379</a:t>
            </a:r>
            <a:r>
              <a:rPr kumimoji="1" lang="ko-KR" altLang="en-US"/>
              <a:t> </a:t>
            </a:r>
            <a:r>
              <a:rPr kumimoji="1" lang="en-US" altLang="ko-KR"/>
              <a:t>= </a:t>
            </a:r>
            <a:r>
              <a:rPr kumimoji="1" lang="en-US" altLang="ko-KR" err="1"/>
              <a:t>redis</a:t>
            </a:r>
            <a:r>
              <a:rPr kumimoji="1" lang="en-US" altLang="ko-KR"/>
              <a:t> </a:t>
            </a:r>
            <a:r>
              <a:rPr kumimoji="1" lang="ko-KR" altLang="en-US"/>
              <a:t>서버가 사용하는 포트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호스트의 </a:t>
            </a:r>
            <a:r>
              <a:rPr kumimoji="1" lang="en-US" altLang="ko-KR"/>
              <a:t>6379 </a:t>
            </a:r>
            <a:r>
              <a:rPr kumimoji="1" lang="ko-KR" altLang="en-US"/>
              <a:t>포트로 컨테이너의 </a:t>
            </a:r>
            <a:r>
              <a:rPr kumimoji="1" lang="en-US" altLang="ko-KR"/>
              <a:t>6379 </a:t>
            </a:r>
            <a:r>
              <a:rPr kumimoji="1" lang="ko-KR" altLang="en-US"/>
              <a:t>포트에 접근한다</a:t>
            </a:r>
            <a:r>
              <a:rPr kumimoji="1" lang="en-US" altLang="ko-KR"/>
              <a:t>.</a:t>
            </a:r>
            <a:endParaRPr kumimoji="1" lang="ko-KR" altLang="en-US"/>
          </a:p>
          <a:p>
            <a:pPr>
              <a:lnSpc>
                <a:spcPct val="120000"/>
              </a:lnSpc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6512169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이용한 </a:t>
            </a:r>
            <a:r>
              <a:rPr kumimoji="1" lang="en-US" altLang="ko-KR"/>
              <a:t>Redis</a:t>
            </a:r>
            <a:r>
              <a:rPr kumimoji="1" lang="ko-KR" altLang="en-US"/>
              <a:t> 환경 세팅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DB592-66A8-A344-AA85-589BEC07BBA0}"/>
              </a:ext>
            </a:extLst>
          </p:cNvPr>
          <p:cNvSpPr txBox="1"/>
          <p:nvPr/>
        </p:nvSpPr>
        <p:spPr>
          <a:xfrm>
            <a:off x="5181421" y="2189275"/>
            <a:ext cx="18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$ docker </a:t>
            </a:r>
            <a:r>
              <a:rPr kumimoji="1" lang="en-US" altLang="ko-KR" sz="2400" err="1"/>
              <a:t>ps</a:t>
            </a:r>
            <a:endParaRPr kumimoji="1"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CD2F-DAAB-974A-B5E1-4BFDE73AD846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kuke</a:t>
            </a:r>
            <a:r>
              <a:rPr kumimoji="1" lang="en-US" altLang="ko-KR"/>
              <a:t>-board-</a:t>
            </a:r>
            <a:r>
              <a:rPr kumimoji="1" lang="en-US" altLang="ko-KR" err="1"/>
              <a:t>redis</a:t>
            </a:r>
            <a:r>
              <a:rPr kumimoji="1" lang="en-US" altLang="ko-KR"/>
              <a:t> </a:t>
            </a:r>
            <a:r>
              <a:rPr kumimoji="1" lang="ko-KR" altLang="en-US"/>
              <a:t>컨테이너가 추가 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Redis</a:t>
            </a:r>
            <a:r>
              <a:rPr kumimoji="1" lang="ko-KR" altLang="en-US"/>
              <a:t>는 </a:t>
            </a:r>
            <a:r>
              <a:rPr kumimoji="1" lang="en-US" altLang="ko-KR"/>
              <a:t>NoSQL</a:t>
            </a:r>
            <a:r>
              <a:rPr kumimoji="1" lang="ko-KR" altLang="en-US"/>
              <a:t>이기 때문에 데이터베이스에서 테이블 스키마를 직접 만들 필요가 없다</a:t>
            </a:r>
            <a:r>
              <a:rPr kumimoji="1"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97FD4-F37F-F744-8BBF-84D1096C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71" y="2855191"/>
            <a:ext cx="10706100" cy="1854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C816766-CAE6-D94D-89FC-9E01EDD26E7E}"/>
              </a:ext>
            </a:extLst>
          </p:cNvPr>
          <p:cNvSpPr/>
          <p:nvPr/>
        </p:nvSpPr>
        <p:spPr>
          <a:xfrm flipH="1">
            <a:off x="8503980" y="3782291"/>
            <a:ext cx="2036268" cy="370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42217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조회수 테이블 설계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2AAD408-2C06-1D40-9FE0-616D72CB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921221"/>
              </p:ext>
            </p:extLst>
          </p:nvPr>
        </p:nvGraphicFramePr>
        <p:xfrm>
          <a:off x="2032000" y="2215523"/>
          <a:ext cx="8127999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article_view_count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article_id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Key(Shard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view_count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9773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588702-EF49-534A-9EB5-703EB99C1BAE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조회수 백업 용도 테이블</a:t>
            </a:r>
            <a:endParaRPr kumimoji="1" lang="en-US" altLang="ko-KR"/>
          </a:p>
          <a:p>
            <a:pPr algn="ctr"/>
            <a:endParaRPr kumimoji="1" lang="en-US" altLang="ko-KR"/>
          </a:p>
          <a:p>
            <a:pPr algn="ctr"/>
            <a:r>
              <a:rPr kumimoji="1" lang="en-US" altLang="ko-KR"/>
              <a:t>Shard Key</a:t>
            </a:r>
            <a:r>
              <a:rPr kumimoji="1" lang="ko-KR" altLang="en-US"/>
              <a:t> </a:t>
            </a:r>
            <a:r>
              <a:rPr kumimoji="1" lang="en-US" altLang="ko-KR"/>
              <a:t>= </a:t>
            </a:r>
            <a:r>
              <a:rPr kumimoji="1" lang="en-US" altLang="ko-KR" err="1"/>
              <a:t>article_id</a:t>
            </a:r>
            <a:r>
              <a:rPr kumimoji="1" lang="en-US" altLang="ko-KR"/>
              <a:t>(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ID)</a:t>
            </a:r>
          </a:p>
          <a:p>
            <a:pPr algn="ctr"/>
            <a:r>
              <a:rPr kumimoji="1" lang="ko-KR" altLang="en-US"/>
              <a:t>쿼리 패턴에 대한 요구 사항은 없지만</a:t>
            </a:r>
            <a:r>
              <a:rPr kumimoji="1" lang="en-US" altLang="ko-KR"/>
              <a:t>, </a:t>
            </a:r>
            <a:r>
              <a:rPr kumimoji="1" lang="ko-KR" altLang="en-US"/>
              <a:t>적절한 분산의 단위로서 선정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537684635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조회수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7" y="17316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 sz="2400"/>
              <a:t>create table </a:t>
            </a:r>
            <a:r>
              <a:rPr lang="en" altLang="ko-KR" sz="2400" err="1"/>
              <a:t>article_view_count</a:t>
            </a:r>
            <a:r>
              <a:rPr lang="en" altLang="ko-KR" sz="2400"/>
              <a:t> (</a:t>
            </a:r>
            <a:br>
              <a:rPr lang="en" altLang="ko-KR" sz="2400"/>
            </a:br>
            <a:r>
              <a:rPr lang="en" altLang="ko-KR" sz="2400"/>
              <a:t>    </a:t>
            </a:r>
            <a:r>
              <a:rPr lang="en" altLang="ko-KR" sz="2400" err="1"/>
              <a:t>article_id</a:t>
            </a:r>
            <a:r>
              <a:rPr lang="en" altLang="ko-KR" sz="2400"/>
              <a:t> </a:t>
            </a:r>
            <a:r>
              <a:rPr lang="en" altLang="ko-KR" sz="2400" err="1"/>
              <a:t>bigint</a:t>
            </a:r>
            <a:r>
              <a:rPr lang="en" altLang="ko-KR" sz="2400"/>
              <a:t> not null primary key,</a:t>
            </a:r>
            <a:br>
              <a:rPr lang="en" altLang="ko-KR" sz="2400"/>
            </a:br>
            <a:r>
              <a:rPr lang="en" altLang="ko-KR" sz="2400"/>
              <a:t>    </a:t>
            </a:r>
            <a:r>
              <a:rPr lang="en" altLang="ko-KR" sz="2400" err="1"/>
              <a:t>view_count</a:t>
            </a:r>
            <a:r>
              <a:rPr lang="en" altLang="ko-KR" sz="2400"/>
              <a:t> </a:t>
            </a:r>
            <a:r>
              <a:rPr lang="en" altLang="ko-KR" sz="2400" err="1"/>
              <a:t>bigint</a:t>
            </a:r>
            <a:r>
              <a:rPr lang="en" altLang="ko-KR" sz="2400"/>
              <a:t> not null</a:t>
            </a:r>
            <a:br>
              <a:rPr lang="en" altLang="ko-KR" sz="2400"/>
            </a:br>
            <a:r>
              <a:rPr lang="en" altLang="ko-KR" sz="2400"/>
              <a:t>);</a:t>
            </a:r>
          </a:p>
          <a:p>
            <a:pPr marL="0" indent="0">
              <a:lnSpc>
                <a:spcPct val="120000"/>
              </a:lnSpc>
              <a:buNone/>
            </a:pPr>
            <a:endParaRPr lang="en" altLang="ko-KR" sz="2400"/>
          </a:p>
          <a:p>
            <a:pPr marL="0" indent="0">
              <a:lnSpc>
                <a:spcPct val="120000"/>
              </a:lnSpc>
              <a:buNone/>
            </a:pPr>
            <a:r>
              <a:rPr lang="en" altLang="ko-KR" sz="2400"/>
              <a:t>service &gt; view &gt; </a:t>
            </a:r>
            <a:r>
              <a:rPr lang="en" altLang="ko-KR" sz="2400" err="1"/>
              <a:t>src</a:t>
            </a:r>
            <a:r>
              <a:rPr lang="en" altLang="ko-KR" sz="2400"/>
              <a:t> &gt; main &gt; resources &gt; </a:t>
            </a:r>
            <a:r>
              <a:rPr lang="en" altLang="ko-KR" sz="2400" err="1"/>
              <a:t>db</a:t>
            </a:r>
            <a:r>
              <a:rPr lang="en" altLang="ko-KR" sz="2400"/>
              <a:t> &gt; </a:t>
            </a:r>
            <a:r>
              <a:rPr lang="en" altLang="ko-KR" sz="2400" err="1"/>
              <a:t>rdb-schema.sql</a:t>
            </a:r>
            <a:endParaRPr lang="en" altLang="ko-KR" sz="2400"/>
          </a:p>
        </p:txBody>
      </p:sp>
    </p:spTree>
    <p:extLst>
      <p:ext uri="{BB962C8B-B14F-4D97-AF65-F5344CB8AC3E}">
        <p14:creationId xmlns:p14="http://schemas.microsoft.com/office/powerpoint/2010/main" val="2176107057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조회수 테이블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92295-BABA-764D-893A-87949B67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43" y="3942434"/>
            <a:ext cx="8371513" cy="2056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B2EDA6-7E06-294A-96AF-9E72FB1A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49" y="1779154"/>
            <a:ext cx="4711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8206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311564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err="1"/>
              <a:t>어뷰징</a:t>
            </a:r>
            <a:r>
              <a:rPr kumimoji="1" lang="ko-KR" altLang="en-US"/>
              <a:t> 방지의 필요성</a:t>
            </a:r>
            <a:endParaRPr kumimoji="1" lang="en-US" altLang="ko-KR"/>
          </a:p>
          <a:p>
            <a:pPr lvl="1">
              <a:lnSpc>
                <a:spcPct val="130000"/>
              </a:lnSpc>
            </a:pPr>
            <a:r>
              <a:rPr kumimoji="1" lang="ko-KR" altLang="en-US" err="1"/>
              <a:t>게시글을</a:t>
            </a:r>
            <a:r>
              <a:rPr kumimoji="1" lang="ko-KR" altLang="en-US"/>
              <a:t> 조회하면 조회수가 올라간다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 err="1"/>
              <a:t>어뷰저는</a:t>
            </a:r>
            <a:r>
              <a:rPr kumimoji="1" lang="ko-KR" altLang="en-US"/>
              <a:t> 특정 </a:t>
            </a:r>
            <a:r>
              <a:rPr kumimoji="1" lang="ko-KR" altLang="en-US" err="1"/>
              <a:t>게시글을</a:t>
            </a:r>
            <a:r>
              <a:rPr kumimoji="1" lang="ko-KR" altLang="en-US"/>
              <a:t> 여러 번 조회해서 데이터를 조작할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조회수 기반으로 </a:t>
            </a:r>
            <a:r>
              <a:rPr kumimoji="1" lang="ko-KR" altLang="en-US" err="1"/>
              <a:t>인기글이</a:t>
            </a:r>
            <a:r>
              <a:rPr kumimoji="1" lang="ko-KR" altLang="en-US"/>
              <a:t> 산정되는 경우</a:t>
            </a:r>
            <a:r>
              <a:rPr kumimoji="1" lang="en-US" altLang="ko-KR"/>
              <a:t>,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올바르지 않은 </a:t>
            </a:r>
            <a:r>
              <a:rPr kumimoji="1" lang="ko-KR" altLang="en-US" err="1"/>
              <a:t>어뷰징</a:t>
            </a:r>
            <a:r>
              <a:rPr kumimoji="1" lang="ko-KR" altLang="en-US"/>
              <a:t> 데이터로 </a:t>
            </a:r>
            <a:r>
              <a:rPr kumimoji="1" lang="ko-KR" altLang="en-US" err="1"/>
              <a:t>인기글이</a:t>
            </a:r>
            <a:r>
              <a:rPr kumimoji="1" lang="ko-KR" altLang="en-US"/>
              <a:t> 선정될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869278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err="1"/>
              <a:t>어뷰징을</a:t>
            </a:r>
            <a:r>
              <a:rPr kumimoji="1" lang="ko-KR" altLang="en-US"/>
              <a:t> 방지하기 위한 조회 여부는 어떻게 식별할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로그인 사용자</a:t>
            </a:r>
            <a:endParaRPr kumimoji="1" lang="en-US" altLang="ko-KR"/>
          </a:p>
          <a:p>
            <a:pPr lvl="2">
              <a:lnSpc>
                <a:spcPct val="130000"/>
              </a:lnSpc>
            </a:pPr>
            <a:r>
              <a:rPr kumimoji="1" lang="ko-KR" altLang="en-US"/>
              <a:t>사용자 별로 식별할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 err="1"/>
              <a:t>비로그인</a:t>
            </a:r>
            <a:r>
              <a:rPr kumimoji="1" lang="ko-KR" altLang="en-US"/>
              <a:t> 사용자</a:t>
            </a:r>
            <a:endParaRPr kumimoji="1" lang="en-US" altLang="ko-KR"/>
          </a:p>
          <a:p>
            <a:pPr lvl="2">
              <a:lnSpc>
                <a:spcPct val="130000"/>
              </a:lnSpc>
            </a:pPr>
            <a:r>
              <a:rPr kumimoji="1" lang="en-US" altLang="ko-KR"/>
              <a:t>IP, User-Agent, </a:t>
            </a:r>
            <a:r>
              <a:rPr kumimoji="1" lang="ko-KR" altLang="en-US"/>
              <a:t>브라우저 쿠키</a:t>
            </a:r>
            <a:r>
              <a:rPr kumimoji="1" lang="en-US" altLang="ko-KR"/>
              <a:t>, </a:t>
            </a:r>
            <a:r>
              <a:rPr kumimoji="1" lang="ko-KR" altLang="en-US"/>
              <a:t>토큰 등 다양한 방법으로 식별할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endParaRPr kumimoji="1" lang="en-US" altLang="ko-KR"/>
          </a:p>
          <a:p>
            <a:pPr>
              <a:lnSpc>
                <a:spcPct val="130000"/>
              </a:lnSpc>
            </a:pPr>
            <a:r>
              <a:rPr kumimoji="1" lang="ko-KR" altLang="en-US"/>
              <a:t>우리는 정책을 간소화하기 위해</a:t>
            </a:r>
            <a:r>
              <a:rPr kumimoji="1" lang="en-US" altLang="ko-KR"/>
              <a:t>,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로그인 사용자에 대해서만 식별한다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en-US" altLang="ko-KR" err="1"/>
              <a:t>userId</a:t>
            </a:r>
            <a:r>
              <a:rPr kumimoji="1" lang="ko-KR" altLang="en-US" err="1"/>
              <a:t>를</a:t>
            </a:r>
            <a:r>
              <a:rPr kumimoji="1" lang="ko-KR" altLang="en-US"/>
              <a:t> 이용하여 사용자 별로 식별한다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구체적인 정책 보단</a:t>
            </a:r>
            <a:r>
              <a:rPr kumimoji="1" lang="en-US" altLang="ko-KR"/>
              <a:t>, </a:t>
            </a:r>
            <a:r>
              <a:rPr kumimoji="1" lang="ko-KR" altLang="en-US" err="1"/>
              <a:t>어뷰징을</a:t>
            </a:r>
            <a:r>
              <a:rPr kumimoji="1" lang="ko-KR" altLang="en-US"/>
              <a:t> 방지하기 위한 구현 방법에 초점을 맞춘 것</a:t>
            </a:r>
            <a:endParaRPr kumimoji="1" lang="en-US" altLang="ko-KR"/>
          </a:p>
          <a:p>
            <a:pPr lvl="1">
              <a:lnSpc>
                <a:spcPct val="130000"/>
              </a:lnSpc>
            </a:pPr>
            <a:endParaRPr kumimoji="1" lang="en-US" altLang="ko-KR"/>
          </a:p>
          <a:p>
            <a:pPr>
              <a:lnSpc>
                <a:spcPct val="130000"/>
              </a:lnSpc>
            </a:pPr>
            <a:endParaRPr kumimoji="1" lang="en-US" altLang="ko-KR"/>
          </a:p>
          <a:p>
            <a:pPr lvl="1">
              <a:lnSpc>
                <a:spcPct val="13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276463655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각 사용자는 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개당 </a:t>
            </a:r>
            <a:r>
              <a:rPr kumimoji="1" lang="en-US" altLang="ko-KR"/>
              <a:t>10</a:t>
            </a:r>
            <a:r>
              <a:rPr kumimoji="1" lang="ko-KR" altLang="en-US"/>
              <a:t>분에 </a:t>
            </a:r>
            <a:r>
              <a:rPr kumimoji="1" lang="en-US" altLang="ko-KR"/>
              <a:t>1</a:t>
            </a:r>
            <a:r>
              <a:rPr kumimoji="1" lang="ko-KR" altLang="en-US"/>
              <a:t>번 조회수 증가</a:t>
            </a:r>
            <a:endParaRPr kumimoji="1" lang="en-US" altLang="ko-KR"/>
          </a:p>
          <a:p>
            <a:pPr lvl="1">
              <a:lnSpc>
                <a:spcPct val="130000"/>
              </a:lnSpc>
            </a:pPr>
            <a:r>
              <a:rPr kumimoji="1" lang="en-US" altLang="ko-KR"/>
              <a:t>10</a:t>
            </a:r>
            <a:r>
              <a:rPr kumimoji="1" lang="ko-KR" altLang="en-US"/>
              <a:t>분 동안 </a:t>
            </a:r>
            <a:r>
              <a:rPr kumimoji="1" lang="en-US" altLang="ko-KR"/>
              <a:t>100</a:t>
            </a:r>
            <a:r>
              <a:rPr kumimoji="1" lang="ko-KR" altLang="en-US"/>
              <a:t>번 조회하더라도 조회수는 </a:t>
            </a:r>
            <a:r>
              <a:rPr kumimoji="1" lang="en-US" altLang="ko-KR"/>
              <a:t>1</a:t>
            </a:r>
            <a:r>
              <a:rPr kumimoji="1" lang="ko-KR" altLang="en-US"/>
              <a:t>회만 집계된다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en-US" altLang="ko-KR"/>
              <a:t>10</a:t>
            </a:r>
            <a:r>
              <a:rPr kumimoji="1" lang="ko-KR" altLang="en-US"/>
              <a:t>분에 </a:t>
            </a:r>
            <a:r>
              <a:rPr kumimoji="1" lang="en-US" altLang="ko-KR"/>
              <a:t>2</a:t>
            </a:r>
            <a:r>
              <a:rPr kumimoji="1" lang="ko-KR" altLang="en-US"/>
              <a:t>회 이상 조회하는 것은 </a:t>
            </a:r>
            <a:r>
              <a:rPr kumimoji="1" lang="ko-KR" altLang="en-US" err="1"/>
              <a:t>어뷰징으로</a:t>
            </a:r>
            <a:r>
              <a:rPr kumimoji="1" lang="ko-KR" altLang="en-US"/>
              <a:t> 판단하고 집계하지 않는 것이다</a:t>
            </a:r>
            <a:r>
              <a:rPr kumimoji="1" lang="en-US" altLang="ko-KR"/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각 사용자가 최근 </a:t>
            </a:r>
            <a:r>
              <a:rPr kumimoji="1" lang="en-US" altLang="ko-KR"/>
              <a:t>10</a:t>
            </a:r>
            <a:r>
              <a:rPr kumimoji="1" lang="ko-KR" altLang="en-US"/>
              <a:t>분 내에 </a:t>
            </a:r>
            <a:r>
              <a:rPr kumimoji="1" lang="ko-KR" altLang="en-US" err="1"/>
              <a:t>게시글을</a:t>
            </a:r>
            <a:r>
              <a:rPr kumimoji="1" lang="ko-KR" altLang="en-US"/>
              <a:t> 조회 했었다는 사실을 어떻게 알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스프링부트는 </a:t>
            </a:r>
            <a:r>
              <a:rPr kumimoji="1" lang="ko-KR" altLang="en-US" err="1"/>
              <a:t>무상태</a:t>
            </a:r>
            <a:r>
              <a:rPr kumimoji="1" lang="en-US" altLang="ko-KR"/>
              <a:t>(stateless) </a:t>
            </a:r>
            <a:r>
              <a:rPr kumimoji="1" lang="ko-KR" altLang="en-US"/>
              <a:t>애플리케이션이다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하지만 우리는 이러한 상태를 관리해야 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상태 저장소로 데이터베이스를 활용할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646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재배포는 정상적으로 완료되었다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그런데 문제가 발생한다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갑자기 건드린 적도 없던 게시글과 댓글 기능이 동작하지 않는 것이다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3840661-D445-344F-A8A3-63AFE6A90B9F}"/>
              </a:ext>
            </a:extLst>
          </p:cNvPr>
          <p:cNvCxnSpPr>
            <a:cxnSpLocks/>
          </p:cNvCxnSpPr>
          <p:nvPr/>
        </p:nvCxnSpPr>
        <p:spPr>
          <a:xfrm flipH="1">
            <a:off x="4504910" y="241938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172F22B-D3E2-BD4F-879C-6DFD870B74DC}"/>
              </a:ext>
            </a:extLst>
          </p:cNvPr>
          <p:cNvCxnSpPr>
            <a:cxnSpLocks/>
          </p:cNvCxnSpPr>
          <p:nvPr/>
        </p:nvCxnSpPr>
        <p:spPr>
          <a:xfrm>
            <a:off x="4486292" y="241938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2C823F0-75E0-9147-828D-FF708A7D2514}"/>
              </a:ext>
            </a:extLst>
          </p:cNvPr>
          <p:cNvCxnSpPr>
            <a:cxnSpLocks/>
          </p:cNvCxnSpPr>
          <p:nvPr/>
        </p:nvCxnSpPr>
        <p:spPr>
          <a:xfrm flipH="1">
            <a:off x="5666366" y="240711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190D053-BC2F-3647-8560-1FA0E54DA717}"/>
              </a:ext>
            </a:extLst>
          </p:cNvPr>
          <p:cNvCxnSpPr>
            <a:cxnSpLocks/>
          </p:cNvCxnSpPr>
          <p:nvPr/>
        </p:nvCxnSpPr>
        <p:spPr>
          <a:xfrm>
            <a:off x="5647748" y="240711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96339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익숙한 </a:t>
            </a:r>
            <a:r>
              <a:rPr kumimoji="1" lang="en-US" altLang="ko-KR"/>
              <a:t>MySQL</a:t>
            </a:r>
            <a:r>
              <a:rPr kumimoji="1" lang="ko-KR" altLang="en-US"/>
              <a:t>을 활용할 수 있다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/>
              <a:t>조회수 증가 요청이 오면</a:t>
            </a:r>
            <a:r>
              <a:rPr kumimoji="1" lang="en-US" altLang="ko-KR"/>
              <a:t>, </a:t>
            </a:r>
            <a:r>
              <a:rPr kumimoji="1" lang="ko-KR" altLang="en-US"/>
              <a:t>마지막 조회 시점을 조회한다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en-US" altLang="ko-KR"/>
              <a:t>10</a:t>
            </a:r>
            <a:r>
              <a:rPr kumimoji="1" lang="ko-KR" altLang="en-US"/>
              <a:t>분 이내의 조회 내역이 있는지 확인한다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/>
              <a:t>조회 내역에 따라서</a:t>
            </a:r>
            <a:r>
              <a:rPr kumimoji="1" lang="en-US" altLang="ko-KR"/>
              <a:t>,</a:t>
            </a:r>
          </a:p>
          <a:p>
            <a:pPr marL="1371600" lvl="2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/>
              <a:t>조회 내역이 없다면</a:t>
            </a:r>
            <a:r>
              <a:rPr kumimoji="1" lang="en-US" altLang="ko-KR"/>
              <a:t>, </a:t>
            </a:r>
            <a:r>
              <a:rPr kumimoji="1" lang="ko-KR" altLang="en-US"/>
              <a:t>조회수를 증가한다</a:t>
            </a:r>
            <a:r>
              <a:rPr kumimoji="1" lang="en-US" altLang="ko-KR"/>
              <a:t>. </a:t>
            </a:r>
            <a:r>
              <a:rPr kumimoji="1" lang="ko-KR" altLang="en-US"/>
              <a:t>그리고 현재 시간으로 마지막 조회 시점을 업데이트한다</a:t>
            </a:r>
            <a:r>
              <a:rPr kumimoji="1" lang="en-US" altLang="ko-KR"/>
              <a:t>.</a:t>
            </a:r>
          </a:p>
          <a:p>
            <a:pPr marL="1371600" lvl="2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/>
              <a:t>조회 내역이 있다면</a:t>
            </a:r>
            <a:r>
              <a:rPr kumimoji="1" lang="en-US" altLang="ko-KR"/>
              <a:t>, </a:t>
            </a:r>
            <a:r>
              <a:rPr kumimoji="1" lang="ko-KR" altLang="en-US"/>
              <a:t>조회수를 증가하지 않는다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610433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하지만 </a:t>
            </a:r>
            <a:r>
              <a:rPr kumimoji="1" lang="ko-KR" altLang="en-US" err="1"/>
              <a:t>게시글</a:t>
            </a:r>
            <a:r>
              <a:rPr kumimoji="1" lang="ko-KR" altLang="en-US"/>
              <a:t> 조회 트래픽은 많을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조회수 집계는 성능을 위해 </a:t>
            </a:r>
            <a:r>
              <a:rPr kumimoji="1" lang="en-US" altLang="ko-KR"/>
              <a:t>MySQL </a:t>
            </a:r>
            <a:r>
              <a:rPr kumimoji="1" lang="ko-KR" altLang="en-US"/>
              <a:t>대신 </a:t>
            </a:r>
            <a:r>
              <a:rPr kumimoji="1" lang="en-US" altLang="ko-KR"/>
              <a:t>Redis</a:t>
            </a:r>
            <a:r>
              <a:rPr kumimoji="1" lang="ko-KR" altLang="en-US" err="1"/>
              <a:t>를</a:t>
            </a:r>
            <a:r>
              <a:rPr kumimoji="1" lang="ko-KR" altLang="en-US"/>
              <a:t> 선정하였다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여기서 다시 </a:t>
            </a:r>
            <a:r>
              <a:rPr kumimoji="1" lang="en-US" altLang="ko-KR"/>
              <a:t>MySQL</a:t>
            </a:r>
            <a:r>
              <a:rPr kumimoji="1" lang="ko-KR" altLang="en-US"/>
              <a:t>을 사용한다면</a:t>
            </a:r>
            <a:r>
              <a:rPr kumimoji="1" lang="en-US" altLang="ko-KR"/>
              <a:t>, </a:t>
            </a:r>
            <a:r>
              <a:rPr kumimoji="1" lang="ko-KR" altLang="en-US"/>
              <a:t>원점으로 돌아가는 것이다</a:t>
            </a:r>
            <a:r>
              <a:rPr kumimoji="1" lang="en-US" altLang="ko-KR"/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/>
              <a:t>동시성 문제가 발생할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조회수 동시 요청이 들어온다면</a:t>
            </a:r>
            <a:r>
              <a:rPr kumimoji="1" lang="en-US" altLang="ko-KR"/>
              <a:t>, MySQL</a:t>
            </a:r>
            <a:r>
              <a:rPr kumimoji="1" lang="ko-KR" altLang="en-US"/>
              <a:t>에서는</a:t>
            </a:r>
            <a:r>
              <a:rPr kumimoji="1" lang="en-US" altLang="ko-KR"/>
              <a:t> </a:t>
            </a:r>
            <a:r>
              <a:rPr kumimoji="1" lang="ko-KR" altLang="en-US" err="1"/>
              <a:t>락을</a:t>
            </a:r>
            <a:r>
              <a:rPr kumimoji="1" lang="ko-KR" altLang="en-US"/>
              <a:t> 점유해야 하는 상황이 필요할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en-US" altLang="ko-KR"/>
              <a:t>Redis</a:t>
            </a:r>
            <a:r>
              <a:rPr kumimoji="1" lang="ko-KR" altLang="en-US"/>
              <a:t>는 </a:t>
            </a:r>
            <a:r>
              <a:rPr kumimoji="1" lang="en-US" altLang="ko-KR"/>
              <a:t>Single Thread</a:t>
            </a:r>
            <a:r>
              <a:rPr kumimoji="1" lang="ko-KR" altLang="en-US"/>
              <a:t>로 동작하기 때문에</a:t>
            </a:r>
            <a:r>
              <a:rPr kumimoji="1" lang="en-US" altLang="ko-KR"/>
              <a:t>, </a:t>
            </a:r>
            <a:r>
              <a:rPr kumimoji="1" lang="ko-KR" altLang="en-US"/>
              <a:t>하나의 명령어는 원자적으로 처리된다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동시성 문제를 다루는데 유리하다</a:t>
            </a:r>
            <a:r>
              <a:rPr kumimoji="1" lang="en-US" altLang="ko-KR"/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/>
              <a:t>또</a:t>
            </a:r>
            <a:r>
              <a:rPr kumimoji="1" lang="en-US" altLang="ko-KR"/>
              <a:t>, MySQL</a:t>
            </a:r>
            <a:r>
              <a:rPr kumimoji="1" lang="ko-KR" altLang="en-US"/>
              <a:t>은 데이터 자동 삭제를 지원하지 않는다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 err="1"/>
              <a:t>게시글이</a:t>
            </a:r>
            <a:r>
              <a:rPr kumimoji="1" lang="ko-KR" altLang="en-US"/>
              <a:t> 삭제되거나 더 이상 갱신될 일이 없다면</a:t>
            </a:r>
            <a:r>
              <a:rPr kumimoji="1" lang="en-US" altLang="ko-KR"/>
              <a:t>,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직접 삭제를 위한 배치 등의 시스템을 구축하지 않는 이상 데이터는 영구히 남아있다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en-US" altLang="ko-KR"/>
              <a:t>Redis</a:t>
            </a:r>
            <a:r>
              <a:rPr kumimoji="1" lang="ko-KR" altLang="en-US"/>
              <a:t>는 </a:t>
            </a:r>
            <a:r>
              <a:rPr kumimoji="1" lang="en-US" altLang="ko-KR"/>
              <a:t>TTL(Time To Live)</a:t>
            </a:r>
            <a:r>
              <a:rPr kumimoji="1" lang="ko-KR" altLang="en-US"/>
              <a:t>을 지원한다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별도 삭제 시스템을 구축하지 않아도</a:t>
            </a:r>
            <a:r>
              <a:rPr kumimoji="1" lang="en-US" altLang="ko-KR"/>
              <a:t>, </a:t>
            </a:r>
            <a:r>
              <a:rPr kumimoji="1" lang="ko-KR" altLang="en-US"/>
              <a:t>데이터는 자동으로 삭제될 수 있는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374591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Redis</a:t>
            </a:r>
            <a:r>
              <a:rPr kumimoji="1" lang="ko-KR" altLang="en-US" err="1"/>
              <a:t>를</a:t>
            </a:r>
            <a:r>
              <a:rPr kumimoji="1" lang="ko-KR" altLang="en-US"/>
              <a:t> 활용한다</a:t>
            </a:r>
            <a:r>
              <a:rPr kumimoji="1" lang="en-US" altLang="ko-KR"/>
              <a:t>.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/>
              <a:t>조회수 증가 요청이 오면</a:t>
            </a:r>
            <a:r>
              <a:rPr kumimoji="1" lang="en-US" altLang="ko-KR"/>
              <a:t>, Redis</a:t>
            </a:r>
            <a:r>
              <a:rPr kumimoji="1" lang="ko-KR" altLang="en-US"/>
              <a:t>에</a:t>
            </a:r>
            <a:r>
              <a:rPr kumimoji="1" lang="en-US" altLang="ko-KR"/>
              <a:t> TTL=10</a:t>
            </a:r>
            <a:r>
              <a:rPr kumimoji="1" lang="ko-KR" altLang="en-US"/>
              <a:t>분으로 데이터를 저장한다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조회는 사용자 단위로 식별되므로</a:t>
            </a:r>
            <a:r>
              <a:rPr kumimoji="1" lang="en-US" altLang="ko-KR"/>
              <a:t>, key=(</a:t>
            </a:r>
            <a:r>
              <a:rPr kumimoji="1" lang="en-US" altLang="ko-KR" err="1"/>
              <a:t>articleId+userId</a:t>
            </a:r>
            <a:r>
              <a:rPr kumimoji="1" lang="en-US" altLang="ko-KR"/>
              <a:t>)</a:t>
            </a:r>
            <a:r>
              <a:rPr kumimoji="1" lang="ko-KR" altLang="en-US"/>
              <a:t>가 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이미 저장된 데이터가 있으면 저장에 실패하는 명령어를 사용한다</a:t>
            </a:r>
            <a:r>
              <a:rPr kumimoji="1" lang="en-US" altLang="ko-KR"/>
              <a:t>.</a:t>
            </a:r>
          </a:p>
          <a:p>
            <a:pPr lvl="3">
              <a:lnSpc>
                <a:spcPct val="130000"/>
              </a:lnSpc>
            </a:pPr>
            <a:r>
              <a:rPr kumimoji="1" lang="en-US" altLang="ko-KR" err="1"/>
              <a:t>setIfAbsent</a:t>
            </a:r>
            <a:r>
              <a:rPr kumimoji="1" lang="en-US" altLang="ko-KR"/>
              <a:t> (</a:t>
            </a:r>
            <a:r>
              <a:rPr kumimoji="1" lang="ko-KR" altLang="en-US"/>
              <a:t>데이터가</a:t>
            </a:r>
            <a:r>
              <a:rPr kumimoji="1" lang="en-US" altLang="ko-KR"/>
              <a:t> </a:t>
            </a:r>
            <a:r>
              <a:rPr kumimoji="1" lang="ko-KR" altLang="en-US"/>
              <a:t>없을 때에만 저장</a:t>
            </a:r>
            <a:r>
              <a:rPr kumimoji="1" lang="en-US" altLang="ko-KR"/>
              <a:t>)</a:t>
            </a:r>
          </a:p>
          <a:p>
            <a:pPr lvl="4">
              <a:lnSpc>
                <a:spcPct val="130000"/>
              </a:lnSpc>
            </a:pPr>
            <a:r>
              <a:rPr kumimoji="1" lang="ko-KR" altLang="en-US"/>
              <a:t>성공하면 </a:t>
            </a:r>
            <a:r>
              <a:rPr kumimoji="1" lang="en-US" altLang="ko-KR"/>
              <a:t>True, </a:t>
            </a:r>
            <a:r>
              <a:rPr kumimoji="1" lang="ko-KR" altLang="en-US"/>
              <a:t>실패하면 </a:t>
            </a:r>
            <a:r>
              <a:rPr kumimoji="1" lang="en-US" altLang="ko-KR"/>
              <a:t>False </a:t>
            </a:r>
            <a:r>
              <a:rPr kumimoji="1" lang="ko-KR" altLang="en-US"/>
              <a:t>반환</a:t>
            </a:r>
            <a:endParaRPr kumimoji="1" lang="en-US" altLang="ko-KR"/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/>
              <a:t>데이터 저장 성공 여부에 따라</a:t>
            </a:r>
            <a:r>
              <a:rPr kumimoji="1" lang="en-US" altLang="ko-KR"/>
              <a:t>,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성공 했으면</a:t>
            </a:r>
            <a:r>
              <a:rPr kumimoji="1" lang="en-US" altLang="ko-KR"/>
              <a:t>, </a:t>
            </a:r>
            <a:r>
              <a:rPr kumimoji="1" lang="ko-KR" altLang="en-US"/>
              <a:t>조회 내역이 없었음을 의미한다</a:t>
            </a:r>
            <a:r>
              <a:rPr kumimoji="1" lang="en-US" altLang="ko-KR"/>
              <a:t>. </a:t>
            </a:r>
            <a:r>
              <a:rPr kumimoji="1" lang="ko-KR" altLang="en-US"/>
              <a:t>조회수를 증가한다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실패 했으면</a:t>
            </a:r>
            <a:r>
              <a:rPr kumimoji="1" lang="en-US" altLang="ko-KR"/>
              <a:t>, </a:t>
            </a:r>
            <a:r>
              <a:rPr kumimoji="1" lang="ko-KR" altLang="en-US"/>
              <a:t>조회 내역이 있었음을 의미한다</a:t>
            </a:r>
            <a:r>
              <a:rPr kumimoji="1" lang="en-US" altLang="ko-KR"/>
              <a:t>. </a:t>
            </a:r>
            <a:r>
              <a:rPr kumimoji="1" lang="ko-KR" altLang="en-US"/>
              <a:t>조회수를 증가하지 않는다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endParaRPr kumimoji="1" lang="en-US" altLang="ko-KR"/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endParaRPr kumimoji="1" lang="en-US" altLang="ko-KR"/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71375362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kumimoji="1" lang="ko-KR" altLang="en-US"/>
              <a:t>이러한 과정은</a:t>
            </a:r>
            <a:r>
              <a:rPr kumimoji="1" lang="en-US" altLang="ko-KR"/>
              <a:t>,</a:t>
            </a:r>
          </a:p>
          <a:p>
            <a:pPr lvl="1">
              <a:lnSpc>
                <a:spcPct val="140000"/>
              </a:lnSpc>
            </a:pPr>
            <a:r>
              <a:rPr kumimoji="1" lang="ko-KR" altLang="en-US"/>
              <a:t>사용자의 </a:t>
            </a:r>
            <a:r>
              <a:rPr kumimoji="1" lang="ko-KR" altLang="en-US" err="1"/>
              <a:t>게시글</a:t>
            </a:r>
            <a:r>
              <a:rPr kumimoji="1" lang="ko-KR" altLang="en-US"/>
              <a:t> 조회수 증가에 대해서 </a:t>
            </a:r>
            <a:r>
              <a:rPr kumimoji="1" lang="en-US" altLang="ko-KR"/>
              <a:t>Lock</a:t>
            </a:r>
            <a:r>
              <a:rPr kumimoji="1" lang="ko-KR" altLang="en-US"/>
              <a:t>을 획득한다고 볼 수 있다</a:t>
            </a:r>
            <a:r>
              <a:rPr kumimoji="1" lang="en-US" altLang="ko-KR"/>
              <a:t>.</a:t>
            </a:r>
          </a:p>
          <a:p>
            <a:pPr>
              <a:lnSpc>
                <a:spcPct val="140000"/>
              </a:lnSpc>
            </a:pPr>
            <a:r>
              <a:rPr kumimoji="1" lang="ko-KR" altLang="en-US"/>
              <a:t>우리의 시스템은</a:t>
            </a:r>
            <a:r>
              <a:rPr kumimoji="1" lang="en-US" altLang="ko-KR"/>
              <a:t> </a:t>
            </a:r>
            <a:r>
              <a:rPr kumimoji="1" lang="ko-KR" altLang="en-US"/>
              <a:t>확장성이 고려된 분산 시스템이다</a:t>
            </a:r>
            <a:r>
              <a:rPr kumimoji="1" lang="en-US" altLang="ko-KR"/>
              <a:t>.</a:t>
            </a:r>
          </a:p>
          <a:p>
            <a:pPr lvl="1">
              <a:lnSpc>
                <a:spcPct val="140000"/>
              </a:lnSpc>
            </a:pPr>
            <a:r>
              <a:rPr kumimoji="1" lang="en-US" altLang="ko-KR"/>
              <a:t>Scale-Out</a:t>
            </a:r>
            <a:r>
              <a:rPr kumimoji="1" lang="ko-KR" altLang="en-US"/>
              <a:t>을 고려한 환경이다</a:t>
            </a:r>
            <a:r>
              <a:rPr kumimoji="1" lang="en-US" altLang="ko-KR"/>
              <a:t>.</a:t>
            </a:r>
          </a:p>
          <a:p>
            <a:pPr lvl="1">
              <a:lnSpc>
                <a:spcPct val="140000"/>
              </a:lnSpc>
            </a:pPr>
            <a:r>
              <a:rPr kumimoji="1" lang="ko-KR" altLang="en-US"/>
              <a:t>조회수 서비스는 여러 개의 서버 애플리케이션으로 구성된다</a:t>
            </a:r>
            <a:r>
              <a:rPr kumimoji="1" lang="en-US" altLang="ko-KR"/>
              <a:t>.</a:t>
            </a:r>
          </a:p>
          <a:p>
            <a:pPr>
              <a:lnSpc>
                <a:spcPct val="140000"/>
              </a:lnSpc>
            </a:pPr>
            <a:r>
              <a:rPr kumimoji="1" lang="ko-KR" altLang="en-US"/>
              <a:t>이렇게 분산 시스템에서 </a:t>
            </a:r>
            <a:r>
              <a:rPr kumimoji="1" lang="ko-KR" altLang="en-US" err="1"/>
              <a:t>락을</a:t>
            </a:r>
            <a:r>
              <a:rPr kumimoji="1" lang="ko-KR" altLang="en-US"/>
              <a:t> 획득하는 것을</a:t>
            </a:r>
            <a:r>
              <a:rPr kumimoji="1" lang="en-US" altLang="ko-KR"/>
              <a:t>, </a:t>
            </a:r>
            <a:r>
              <a:rPr kumimoji="1" lang="ko-KR" altLang="en-US" b="1"/>
              <a:t>분산 </a:t>
            </a:r>
            <a:r>
              <a:rPr kumimoji="1" lang="ko-KR" altLang="en-US" b="1" err="1"/>
              <a:t>락</a:t>
            </a:r>
            <a:r>
              <a:rPr kumimoji="1" lang="ko-KR" altLang="en-US" err="1"/>
              <a:t>이라고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</a:p>
          <a:p>
            <a:pPr lvl="1">
              <a:lnSpc>
                <a:spcPct val="140000"/>
              </a:lnSpc>
            </a:pPr>
            <a:r>
              <a:rPr kumimoji="1" lang="en-US" altLang="ko-KR"/>
              <a:t>Distributed Lock</a:t>
            </a:r>
          </a:p>
        </p:txBody>
      </p:sp>
    </p:spTree>
    <p:extLst>
      <p:ext uri="{BB962C8B-B14F-4D97-AF65-F5344CB8AC3E}">
        <p14:creationId xmlns:p14="http://schemas.microsoft.com/office/powerpoint/2010/main" val="85040155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조회수 서비스의 여러 서버 애플리케이션들은</a:t>
            </a:r>
            <a:r>
              <a:rPr kumimoji="1" lang="en-US" altLang="ko-KR"/>
              <a:t>,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사용자의 </a:t>
            </a:r>
            <a:r>
              <a:rPr kumimoji="1" lang="ko-KR" altLang="en-US" err="1"/>
              <a:t>게시글</a:t>
            </a:r>
            <a:r>
              <a:rPr kumimoji="1" lang="ko-KR" altLang="en-US"/>
              <a:t> 조회수 증가에 대해서 </a:t>
            </a:r>
            <a:r>
              <a:rPr kumimoji="1" lang="en-US" altLang="ko-KR"/>
              <a:t>10</a:t>
            </a:r>
            <a:r>
              <a:rPr kumimoji="1" lang="ko-KR" altLang="en-US"/>
              <a:t>분 간 분산 </a:t>
            </a:r>
            <a:r>
              <a:rPr kumimoji="1" lang="ko-KR" altLang="en-US" err="1"/>
              <a:t>락을</a:t>
            </a:r>
            <a:r>
              <a:rPr kumimoji="1" lang="ko-KR" altLang="en-US"/>
              <a:t> 획득한다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분산 </a:t>
            </a:r>
            <a:r>
              <a:rPr kumimoji="1" lang="ko-KR" altLang="en-US" err="1"/>
              <a:t>락이</a:t>
            </a:r>
            <a:r>
              <a:rPr kumimoji="1" lang="ko-KR" altLang="en-US"/>
              <a:t> 점유되면</a:t>
            </a:r>
            <a:r>
              <a:rPr kumimoji="1" lang="en-US" altLang="ko-KR"/>
              <a:t>, </a:t>
            </a:r>
            <a:r>
              <a:rPr kumimoji="1" lang="ko-KR" altLang="en-US"/>
              <a:t>다른 요청은 </a:t>
            </a:r>
            <a:r>
              <a:rPr kumimoji="1" lang="ko-KR" altLang="en-US" err="1"/>
              <a:t>락이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분 후에 해제되기 까지</a:t>
            </a:r>
            <a:r>
              <a:rPr kumimoji="1" lang="en-US" altLang="ko-KR"/>
              <a:t>, </a:t>
            </a:r>
            <a:r>
              <a:rPr kumimoji="1" lang="ko-KR" altLang="en-US" err="1"/>
              <a:t>락을</a:t>
            </a:r>
            <a:r>
              <a:rPr kumimoji="1" lang="ko-KR" altLang="en-US"/>
              <a:t> 추가로 점유할 수 없다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91269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A969E1-3319-A34E-ABE8-01BA4A78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36784"/>
              </p:ext>
            </p:extLst>
          </p:nvPr>
        </p:nvGraphicFramePr>
        <p:xfrm>
          <a:off x="1139283" y="1399889"/>
          <a:ext cx="9913434" cy="37318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04478">
                  <a:extLst>
                    <a:ext uri="{9D8B030D-6E8A-4147-A177-3AD203B41FA5}">
                      <a16:colId xmlns:a16="http://schemas.microsoft.com/office/drawing/2014/main" val="2740910994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605246171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1076490255"/>
                    </a:ext>
                  </a:extLst>
                </a:gridCol>
              </a:tblGrid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</a:t>
                      </a:r>
                      <a:r>
                        <a:rPr lang="en-US" altLang="ko-KR" sz="1400"/>
                        <a:t> 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Redis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26443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86625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40354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91941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927639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70217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9485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B32EB3-A2F4-FA40-8C38-0481824F3B46}"/>
              </a:ext>
            </a:extLst>
          </p:cNvPr>
          <p:cNvSpPr txBox="1"/>
          <p:nvPr/>
        </p:nvSpPr>
        <p:spPr>
          <a:xfrm>
            <a:off x="0" y="5356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다음과 같이 </a:t>
            </a:r>
            <a:r>
              <a:rPr kumimoji="1" lang="en-US" altLang="ko-KR"/>
              <a:t>Redis</a:t>
            </a:r>
            <a:r>
              <a:rPr kumimoji="1" lang="ko-KR" altLang="en-US"/>
              <a:t>에 조회수</a:t>
            </a:r>
            <a:r>
              <a:rPr kumimoji="1" lang="en-US" altLang="ko-KR"/>
              <a:t>=3</a:t>
            </a:r>
            <a:r>
              <a:rPr kumimoji="1" lang="ko-KR" altLang="en-US"/>
              <a:t>이 저장되어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동일 </a:t>
            </a:r>
            <a:r>
              <a:rPr kumimoji="1" lang="ko-KR" altLang="en-US" err="1"/>
              <a:t>게시글에</a:t>
            </a:r>
            <a:r>
              <a:rPr kumimoji="1" lang="ko-KR" altLang="en-US"/>
              <a:t> 동일한 사용자가 </a:t>
            </a:r>
            <a:r>
              <a:rPr kumimoji="1" lang="en-US" altLang="ko-KR"/>
              <a:t>2</a:t>
            </a:r>
            <a:r>
              <a:rPr kumimoji="1" lang="ko-KR" altLang="en-US"/>
              <a:t>개의 조회수 증가 요청을 동시에 호출한다고 가정해보자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19181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A969E1-3319-A34E-ABE8-01BA4A78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0421"/>
              </p:ext>
            </p:extLst>
          </p:nvPr>
        </p:nvGraphicFramePr>
        <p:xfrm>
          <a:off x="1139283" y="1399889"/>
          <a:ext cx="9913434" cy="37318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04478">
                  <a:extLst>
                    <a:ext uri="{9D8B030D-6E8A-4147-A177-3AD203B41FA5}">
                      <a16:colId xmlns:a16="http://schemas.microsoft.com/office/drawing/2014/main" val="2740910994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605246171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1076490255"/>
                    </a:ext>
                  </a:extLst>
                </a:gridCol>
              </a:tblGrid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</a:t>
                      </a:r>
                      <a:r>
                        <a:rPr lang="en-US" altLang="ko-KR" sz="1400"/>
                        <a:t> 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Redis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26443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86625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40354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91941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927639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70217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9485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71E75A-E46D-0741-8089-D721C8ECB760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요청 </a:t>
            </a:r>
            <a:r>
              <a:rPr kumimoji="1" lang="en-US" altLang="ko-KR"/>
              <a:t>1</a:t>
            </a:r>
            <a:r>
              <a:rPr kumimoji="1" lang="ko-KR" altLang="en-US"/>
              <a:t>은 조회수 증가를 처리 하기 위해 분산 </a:t>
            </a:r>
            <a:r>
              <a:rPr kumimoji="1" lang="ko-KR" altLang="en-US" err="1"/>
              <a:t>락을</a:t>
            </a:r>
            <a:r>
              <a:rPr kumimoji="1" lang="ko-KR" altLang="en-US"/>
              <a:t> 요청한다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과정은 </a:t>
            </a:r>
            <a:r>
              <a:rPr kumimoji="1" lang="en-US" altLang="ko-KR" err="1"/>
              <a:t>setIfAbsent</a:t>
            </a:r>
            <a:r>
              <a:rPr kumimoji="1" lang="en-US" altLang="ko-KR"/>
              <a:t> </a:t>
            </a:r>
            <a:r>
              <a:rPr kumimoji="1" lang="ko-KR" altLang="en-US"/>
              <a:t>연산으로 수행될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게시글에</a:t>
            </a:r>
            <a:r>
              <a:rPr kumimoji="1" lang="ko-KR" altLang="en-US"/>
              <a:t> 대해서 사용자 별로 </a:t>
            </a:r>
            <a:r>
              <a:rPr kumimoji="1" lang="en-US" altLang="ko-KR"/>
              <a:t>10</a:t>
            </a:r>
            <a:r>
              <a:rPr kumimoji="1" lang="ko-KR" altLang="en-US"/>
              <a:t>분간 제한해야 하므로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key = </a:t>
            </a:r>
            <a:r>
              <a:rPr kumimoji="1" lang="en-US" altLang="ko-KR" err="1"/>
              <a:t>articleId</a:t>
            </a:r>
            <a:r>
              <a:rPr kumimoji="1" lang="en-US" altLang="ko-KR"/>
              <a:t> + </a:t>
            </a:r>
            <a:r>
              <a:rPr kumimoji="1" lang="en-US" altLang="ko-KR" err="1"/>
              <a:t>userId</a:t>
            </a:r>
            <a:r>
              <a:rPr kumimoji="1" lang="en-US" altLang="ko-KR"/>
              <a:t>, TTL = 10</a:t>
            </a:r>
            <a:r>
              <a:rPr kumimoji="1" lang="ko-KR" altLang="en-US"/>
              <a:t>분이 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5786232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A969E1-3319-A34E-ABE8-01BA4A78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13032"/>
              </p:ext>
            </p:extLst>
          </p:nvPr>
        </p:nvGraphicFramePr>
        <p:xfrm>
          <a:off x="1139283" y="1399889"/>
          <a:ext cx="9913434" cy="37318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04478">
                  <a:extLst>
                    <a:ext uri="{9D8B030D-6E8A-4147-A177-3AD203B41FA5}">
                      <a16:colId xmlns:a16="http://schemas.microsoft.com/office/drawing/2014/main" val="2740910994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605246171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1076490255"/>
                    </a:ext>
                  </a:extLst>
                </a:gridCol>
              </a:tblGrid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</a:t>
                      </a:r>
                      <a:r>
                        <a:rPr lang="en-US" altLang="ko-KR" sz="1400"/>
                        <a:t> 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Redis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26443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86625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40354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setIfAbsent</a:t>
                      </a:r>
                      <a:r>
                        <a:rPr lang="en-US" altLang="ko-KR" sz="1400"/>
                        <a:t> -&gt;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True </a:t>
                      </a:r>
                      <a:r>
                        <a:rPr lang="ko-KR" altLang="en-US" sz="1400"/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91941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927639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70217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9485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71E75A-E46D-0741-8089-D721C8ECB760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요청 </a:t>
            </a:r>
            <a:r>
              <a:rPr kumimoji="1" lang="en-US" altLang="ko-KR"/>
              <a:t>1</a:t>
            </a:r>
            <a:r>
              <a:rPr kumimoji="1" lang="ko-KR" altLang="en-US"/>
              <a:t>은 분산 </a:t>
            </a:r>
            <a:r>
              <a:rPr kumimoji="1" lang="ko-KR" altLang="en-US" err="1"/>
              <a:t>락이</a:t>
            </a:r>
            <a:r>
              <a:rPr kumimoji="1" lang="ko-KR" altLang="en-US"/>
              <a:t> 이미 점유된 게 없었기 때문에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분산 </a:t>
            </a:r>
            <a:r>
              <a:rPr kumimoji="1" lang="ko-KR" altLang="en-US" err="1"/>
              <a:t>락</a:t>
            </a:r>
            <a:r>
              <a:rPr kumimoji="1" lang="ko-KR" altLang="en-US"/>
              <a:t> 획득에 성공한다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setIfAbsent</a:t>
            </a:r>
            <a:r>
              <a:rPr kumimoji="1" lang="en-US" altLang="ko-KR"/>
              <a:t> </a:t>
            </a:r>
            <a:r>
              <a:rPr kumimoji="1" lang="ko-KR" altLang="en-US"/>
              <a:t>연산은 </a:t>
            </a:r>
            <a:r>
              <a:rPr kumimoji="1" lang="en-US" altLang="ko-KR"/>
              <a:t>True </a:t>
            </a:r>
            <a:r>
              <a:rPr kumimoji="1" lang="ko-KR" altLang="en-US"/>
              <a:t>응답을 받은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12781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A969E1-3319-A34E-ABE8-01BA4A78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13184"/>
              </p:ext>
            </p:extLst>
          </p:nvPr>
        </p:nvGraphicFramePr>
        <p:xfrm>
          <a:off x="1139283" y="1399889"/>
          <a:ext cx="9913434" cy="37318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04478">
                  <a:extLst>
                    <a:ext uri="{9D8B030D-6E8A-4147-A177-3AD203B41FA5}">
                      <a16:colId xmlns:a16="http://schemas.microsoft.com/office/drawing/2014/main" val="2740910994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605246171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1076490255"/>
                    </a:ext>
                  </a:extLst>
                </a:gridCol>
              </a:tblGrid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</a:t>
                      </a:r>
                      <a:r>
                        <a:rPr lang="en-US" altLang="ko-KR" sz="1400"/>
                        <a:t> 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Redis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26443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86625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40354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setIfAbsent</a:t>
                      </a:r>
                      <a:r>
                        <a:rPr lang="en-US" altLang="ko-KR" sz="1400"/>
                        <a:t> -&gt;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True </a:t>
                      </a:r>
                      <a:r>
                        <a:rPr lang="ko-KR" altLang="en-US" sz="1400"/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91941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927639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70217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9485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71E75A-E46D-0741-8089-D721C8ECB760}"/>
              </a:ext>
            </a:extLst>
          </p:cNvPr>
          <p:cNvSpPr txBox="1"/>
          <p:nvPr/>
        </p:nvSpPr>
        <p:spPr>
          <a:xfrm>
            <a:off x="0" y="53569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이어서 동일 </a:t>
            </a:r>
            <a:r>
              <a:rPr kumimoji="1" lang="ko-KR" altLang="en-US" err="1"/>
              <a:t>게시글에</a:t>
            </a:r>
            <a:r>
              <a:rPr kumimoji="1" lang="ko-KR" altLang="en-US"/>
              <a:t> 동일 사용자가 분산 </a:t>
            </a:r>
            <a:r>
              <a:rPr kumimoji="1" lang="ko-KR" altLang="en-US" err="1"/>
              <a:t>락을</a:t>
            </a:r>
            <a:r>
              <a:rPr kumimoji="1" lang="ko-KR" altLang="en-US"/>
              <a:t> 다시 요청한다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1943345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A969E1-3319-A34E-ABE8-01BA4A78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41579"/>
              </p:ext>
            </p:extLst>
          </p:nvPr>
        </p:nvGraphicFramePr>
        <p:xfrm>
          <a:off x="1139283" y="1399889"/>
          <a:ext cx="9913434" cy="37318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04478">
                  <a:extLst>
                    <a:ext uri="{9D8B030D-6E8A-4147-A177-3AD203B41FA5}">
                      <a16:colId xmlns:a16="http://schemas.microsoft.com/office/drawing/2014/main" val="2740910994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605246171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1076490255"/>
                    </a:ext>
                  </a:extLst>
                </a:gridCol>
              </a:tblGrid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</a:t>
                      </a:r>
                      <a:r>
                        <a:rPr lang="en-US" altLang="ko-KR" sz="1400"/>
                        <a:t> 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Redis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26443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86625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40354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setIfAbsent</a:t>
                      </a:r>
                      <a:r>
                        <a:rPr lang="en-US" altLang="ko-KR" sz="1400"/>
                        <a:t> -&gt;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True </a:t>
                      </a:r>
                      <a:r>
                        <a:rPr lang="ko-KR" altLang="en-US" sz="1400"/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91941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927639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setIfAbsent</a:t>
                      </a:r>
                      <a:r>
                        <a:rPr lang="en-US" altLang="ko-KR" sz="1400"/>
                        <a:t> -&gt; False </a:t>
                      </a:r>
                      <a:r>
                        <a:rPr lang="ko-KR" altLang="en-US" sz="1400"/>
                        <a:t>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70217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9485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71E75A-E46D-0741-8089-D721C8ECB760}"/>
              </a:ext>
            </a:extLst>
          </p:cNvPr>
          <p:cNvSpPr txBox="1"/>
          <p:nvPr/>
        </p:nvSpPr>
        <p:spPr>
          <a:xfrm>
            <a:off x="0" y="53569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하지만 요청 </a:t>
            </a:r>
            <a:r>
              <a:rPr kumimoji="1" lang="en-US" altLang="ko-KR"/>
              <a:t>1</a:t>
            </a:r>
            <a:r>
              <a:rPr kumimoji="1" lang="ko-KR" altLang="en-US"/>
              <a:t>에서 이미 분산 </a:t>
            </a:r>
            <a:r>
              <a:rPr kumimoji="1" lang="ko-KR" altLang="en-US" err="1"/>
              <a:t>락을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분 간 점유 했으므로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요청 </a:t>
            </a:r>
            <a:r>
              <a:rPr kumimoji="1" lang="en-US" altLang="ko-KR"/>
              <a:t>2</a:t>
            </a:r>
            <a:r>
              <a:rPr kumimoji="1" lang="ko-KR" altLang="en-US"/>
              <a:t>는 분산 </a:t>
            </a:r>
            <a:r>
              <a:rPr kumimoji="1" lang="ko-KR" altLang="en-US" err="1"/>
              <a:t>락</a:t>
            </a:r>
            <a:r>
              <a:rPr kumimoji="1" lang="ko-KR" altLang="en-US"/>
              <a:t> 획득에 실패한다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setIfAbsent</a:t>
            </a:r>
            <a:r>
              <a:rPr kumimoji="1" lang="ko-KR" altLang="en-US"/>
              <a:t>는 </a:t>
            </a:r>
            <a:r>
              <a:rPr kumimoji="1" lang="en-US" altLang="ko-KR"/>
              <a:t>False </a:t>
            </a:r>
            <a:r>
              <a:rPr kumimoji="1" lang="ko-KR" altLang="en-US"/>
              <a:t>응답을 받는다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790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공통 코드의 사용처를 살펴보니</a:t>
            </a:r>
            <a:r>
              <a:rPr kumimoji="1" lang="en-US" altLang="ko-KR"/>
              <a:t>, </a:t>
            </a:r>
            <a:r>
              <a:rPr kumimoji="1" lang="ko-KR" altLang="en-US"/>
              <a:t>게시글과 댓글 기능에서도 함께 사용되고 있었다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/>
              <a:t>인기글을</a:t>
            </a:r>
            <a:r>
              <a:rPr kumimoji="1" lang="ko-KR" altLang="en-US"/>
              <a:t> 위한 변경 사항이 게시글과 댓글 기능에선 호환되지 않던 것이다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3840661-D445-344F-A8A3-63AFE6A90B9F}"/>
              </a:ext>
            </a:extLst>
          </p:cNvPr>
          <p:cNvCxnSpPr>
            <a:cxnSpLocks/>
          </p:cNvCxnSpPr>
          <p:nvPr/>
        </p:nvCxnSpPr>
        <p:spPr>
          <a:xfrm flipH="1">
            <a:off x="4504910" y="241938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172F22B-D3E2-BD4F-879C-6DFD870B74DC}"/>
              </a:ext>
            </a:extLst>
          </p:cNvPr>
          <p:cNvCxnSpPr>
            <a:cxnSpLocks/>
          </p:cNvCxnSpPr>
          <p:nvPr/>
        </p:nvCxnSpPr>
        <p:spPr>
          <a:xfrm>
            <a:off x="4486292" y="241938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2C823F0-75E0-9147-828D-FF708A7D2514}"/>
              </a:ext>
            </a:extLst>
          </p:cNvPr>
          <p:cNvCxnSpPr>
            <a:cxnSpLocks/>
          </p:cNvCxnSpPr>
          <p:nvPr/>
        </p:nvCxnSpPr>
        <p:spPr>
          <a:xfrm flipH="1">
            <a:off x="5666366" y="240711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190D053-BC2F-3647-8560-1FA0E54DA717}"/>
              </a:ext>
            </a:extLst>
          </p:cNvPr>
          <p:cNvCxnSpPr>
            <a:cxnSpLocks/>
          </p:cNvCxnSpPr>
          <p:nvPr/>
        </p:nvCxnSpPr>
        <p:spPr>
          <a:xfrm>
            <a:off x="5647748" y="240711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</p:spTree>
    <p:extLst>
      <p:ext uri="{BB962C8B-B14F-4D97-AF65-F5344CB8AC3E}">
        <p14:creationId xmlns:p14="http://schemas.microsoft.com/office/powerpoint/2010/main" val="691778346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설계</a:t>
            </a:r>
            <a:endParaRPr kumimoji="1" lang="en-US" altLang="ko-KR" sz="40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1A969E1-3319-A34E-ABE8-01BA4A78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78290"/>
              </p:ext>
            </p:extLst>
          </p:nvPr>
        </p:nvGraphicFramePr>
        <p:xfrm>
          <a:off x="1139283" y="1399889"/>
          <a:ext cx="9913434" cy="37318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04478">
                  <a:extLst>
                    <a:ext uri="{9D8B030D-6E8A-4147-A177-3AD203B41FA5}">
                      <a16:colId xmlns:a16="http://schemas.microsoft.com/office/drawing/2014/main" val="2740910994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605246171"/>
                    </a:ext>
                  </a:extLst>
                </a:gridCol>
                <a:gridCol w="3304478">
                  <a:extLst>
                    <a:ext uri="{9D8B030D-6E8A-4147-A177-3AD203B41FA5}">
                      <a16:colId xmlns:a16="http://schemas.microsoft.com/office/drawing/2014/main" val="1076490255"/>
                    </a:ext>
                  </a:extLst>
                </a:gridCol>
              </a:tblGrid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</a:t>
                      </a:r>
                      <a:r>
                        <a:rPr lang="en-US" altLang="ko-KR" sz="1400"/>
                        <a:t> 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Redis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요청 </a:t>
                      </a: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126443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86625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40354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setIfAbsent</a:t>
                      </a:r>
                      <a:r>
                        <a:rPr lang="en-US" altLang="ko-KR" sz="1400"/>
                        <a:t> -&gt;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True </a:t>
                      </a:r>
                      <a:r>
                        <a:rPr lang="ko-KR" altLang="en-US" sz="1400"/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191941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 분산 </a:t>
                      </a:r>
                      <a:r>
                        <a:rPr lang="ko-KR" altLang="en-US" sz="1400" err="1"/>
                        <a:t>락</a:t>
                      </a:r>
                      <a:r>
                        <a:rPr lang="ko-KR" altLang="en-US" sz="1400"/>
                        <a:t> 요청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927639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setIfAbsent</a:t>
                      </a:r>
                      <a:r>
                        <a:rPr lang="en-US" altLang="ko-KR" sz="1400"/>
                        <a:t> -&gt; False </a:t>
                      </a:r>
                      <a:r>
                        <a:rPr lang="ko-KR" altLang="en-US" sz="1400"/>
                        <a:t>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702170"/>
                  </a:ext>
                </a:extLst>
              </a:tr>
              <a:tr h="53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조회수</a:t>
                      </a:r>
                      <a:r>
                        <a:rPr lang="en-US" altLang="ko-KR" sz="1400"/>
                        <a:t>=4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lock=(key=</a:t>
                      </a:r>
                      <a:r>
                        <a:rPr lang="en-US" altLang="ko-KR" sz="1400" err="1"/>
                        <a:t>articleId+userId</a:t>
                      </a:r>
                      <a:r>
                        <a:rPr lang="en-US" altLang="ko-KR" sz="1400"/>
                        <a:t>, TTL=10</a:t>
                      </a:r>
                      <a:r>
                        <a:rPr lang="ko-KR" altLang="en-US" sz="1400"/>
                        <a:t>분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9485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71E75A-E46D-0741-8089-D721C8ECB760}"/>
              </a:ext>
            </a:extLst>
          </p:cNvPr>
          <p:cNvSpPr txBox="1"/>
          <p:nvPr/>
        </p:nvSpPr>
        <p:spPr>
          <a:xfrm>
            <a:off x="0" y="5356900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요청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에서는 조회 수 증가를 처리하고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요청 </a:t>
            </a:r>
            <a:r>
              <a:rPr kumimoji="1" lang="en-US" altLang="ko-KR">
                <a:ea typeface="맑은 고딕"/>
              </a:rPr>
              <a:t>2</a:t>
            </a:r>
            <a:r>
              <a:rPr kumimoji="1" lang="ko-KR" altLang="en-US">
                <a:ea typeface="맑은 고딕"/>
              </a:rPr>
              <a:t>는 그냥 종료 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분산 </a:t>
            </a:r>
            <a:r>
              <a:rPr kumimoji="1" lang="ko-KR" altLang="en-US" err="1">
                <a:ea typeface="맑은 고딕"/>
              </a:rPr>
              <a:t>락이</a:t>
            </a:r>
            <a:r>
              <a:rPr kumimoji="1" lang="ko-KR" altLang="en-US">
                <a:ea typeface="맑은 고딕"/>
              </a:rPr>
              <a:t> 점유되고 있는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분 동안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동일 </a:t>
            </a:r>
            <a:r>
              <a:rPr kumimoji="1" lang="ko-KR" altLang="en-US" err="1">
                <a:ea typeface="맑은 고딕"/>
              </a:rPr>
              <a:t>게시글에</a:t>
            </a:r>
            <a:r>
              <a:rPr kumimoji="1" lang="ko-KR" altLang="en-US">
                <a:ea typeface="맑은 고딕"/>
              </a:rPr>
              <a:t> 동일 사용자에 대한 모든 조회수 증가 요청은 무시된다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>
                <a:ea typeface="맑은 고딕"/>
              </a:rPr>
              <a:t>는 </a:t>
            </a:r>
            <a:r>
              <a:rPr kumimoji="1" lang="en-US" altLang="ko-KR">
                <a:ea typeface="맑은 고딕"/>
              </a:rPr>
              <a:t>Single Thread</a:t>
            </a:r>
            <a:r>
              <a:rPr kumimoji="1" lang="ko-KR" altLang="en-US">
                <a:ea typeface="맑은 고딕"/>
              </a:rPr>
              <a:t>로 동작하고</a:t>
            </a:r>
            <a:r>
              <a:rPr kumimoji="1" lang="en-US" altLang="ko-KR">
                <a:ea typeface="맑은 고딕"/>
              </a:rPr>
              <a:t>, setIfAbsent</a:t>
            </a:r>
            <a:r>
              <a:rPr kumimoji="1" lang="ko-KR" altLang="en-US">
                <a:ea typeface="맑은 고딕"/>
              </a:rPr>
              <a:t>는 원자적으로 처리되기 때문에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동시성 고려는 필요 없었다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4507570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조회수 </a:t>
            </a:r>
            <a:r>
              <a:rPr kumimoji="1" lang="ko-KR" altLang="en-US" sz="4000" err="1"/>
              <a:t>어뷰징</a:t>
            </a:r>
            <a:r>
              <a:rPr kumimoji="1" lang="ko-KR" altLang="en-US" sz="4000"/>
              <a:t> 방지 정책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75160671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Kafka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이벤트 스트리밍 플랫폼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대규모 데이터를 실시간으로 처리하기 위해 사용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고성능</a:t>
            </a:r>
            <a:r>
              <a:rPr kumimoji="1" lang="en-US" altLang="ko-KR"/>
              <a:t>, </a:t>
            </a:r>
            <a:r>
              <a:rPr kumimoji="1" lang="ko-KR" altLang="en-US"/>
              <a:t>확장성</a:t>
            </a:r>
            <a:r>
              <a:rPr kumimoji="1" lang="en-US" altLang="ko-KR"/>
              <a:t>, </a:t>
            </a:r>
            <a:r>
              <a:rPr kumimoji="1" lang="ko-KR" altLang="en-US"/>
              <a:t>내구성</a:t>
            </a:r>
            <a:r>
              <a:rPr kumimoji="1" lang="en-US" altLang="ko-KR"/>
              <a:t>, </a:t>
            </a:r>
            <a:r>
              <a:rPr kumimoji="1" lang="ko-KR" altLang="en-US"/>
              <a:t>가용성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우리의 프로젝트에서는</a:t>
            </a:r>
            <a:r>
              <a:rPr kumimoji="1" lang="en-US" altLang="ko-KR"/>
              <a:t>?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여러 서비스 간에 대규모 이벤트를 생산하고 소비하며 통신하기 위해 사용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대규모 데이터 처리를 위한 </a:t>
            </a:r>
            <a:r>
              <a:rPr kumimoji="1" lang="en-US" altLang="ko-KR"/>
              <a:t>Kafka Cluster </a:t>
            </a:r>
            <a:r>
              <a:rPr kumimoji="1" lang="ko-KR" altLang="en-US"/>
              <a:t>의 구조를 그림으로 먼저 살펴보자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가장 기본적인 구조에서부터</a:t>
            </a:r>
            <a:r>
              <a:rPr kumimoji="1" lang="en-US" altLang="ko-KR"/>
              <a:t>, Kafka</a:t>
            </a:r>
            <a:r>
              <a:rPr kumimoji="1" lang="ko-KR" altLang="en-US"/>
              <a:t>에 이르기까지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437459989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4265486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6815191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570304" y="3179851"/>
            <a:ext cx="1244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데이터 생산자</a:t>
            </a:r>
            <a:endParaRPr kumimoji="1" lang="en-US" altLang="ko-KR"/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데이터 소비자</a:t>
            </a:r>
            <a:endParaRPr kumimoji="1" lang="en-US" altLang="ko-KR"/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가 </a:t>
            </a:r>
            <a:r>
              <a:rPr kumimoji="1" lang="en-US" altLang="ko-KR"/>
              <a:t>Consumer</a:t>
            </a:r>
            <a:r>
              <a:rPr kumimoji="1" lang="ko-KR" altLang="en-US"/>
              <a:t>에 데이터를 전송하는게 목적</a:t>
            </a:r>
            <a:endParaRPr kumimoji="1" lang="en-US" altLang="ko-KR"/>
          </a:p>
          <a:p>
            <a:pPr algn="ctr"/>
            <a:r>
              <a:rPr kumimoji="1" lang="ko-KR" altLang="en-US"/>
              <a:t>어떻게 데이터를 전송할 수 있을까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496925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4265486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6815191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570304" y="3179851"/>
            <a:ext cx="1244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136C68-44DF-2745-82DC-96ED7F52CB89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API : </a:t>
            </a:r>
            <a:r>
              <a:rPr kumimoji="1" lang="ko-KR" altLang="en-US"/>
              <a:t>직접 통신</a:t>
            </a:r>
            <a:r>
              <a:rPr kumimoji="1" lang="en-US" altLang="ko-KR"/>
              <a:t>, </a:t>
            </a:r>
            <a:r>
              <a:rPr kumimoji="1" lang="ko-KR" altLang="en-US"/>
              <a:t>단순하고 간단한 방법</a:t>
            </a:r>
            <a:endParaRPr kumimoji="1" lang="en-US" altLang="ko-KR"/>
          </a:p>
          <a:p>
            <a:pPr algn="ctr"/>
            <a:r>
              <a:rPr kumimoji="1" lang="ko-KR" altLang="en-US"/>
              <a:t>기본적으로 요청</a:t>
            </a:r>
            <a:r>
              <a:rPr kumimoji="1" lang="en-US" altLang="ko-KR"/>
              <a:t>/</a:t>
            </a:r>
            <a:r>
              <a:rPr kumimoji="1" lang="ko-KR" altLang="en-US"/>
              <a:t>응답의 구조</a:t>
            </a:r>
            <a:r>
              <a:rPr kumimoji="1" lang="en-US" altLang="ko-KR"/>
              <a:t>(</a:t>
            </a:r>
            <a:r>
              <a:rPr kumimoji="1" lang="ko-KR" altLang="en-US"/>
              <a:t>동기적</a:t>
            </a:r>
            <a:r>
              <a:rPr kumimoji="1" lang="en-US" altLang="ko-KR"/>
              <a:t>)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</a:t>
            </a:r>
            <a:r>
              <a:rPr kumimoji="1" lang="en-US" altLang="ko-KR"/>
              <a:t>Consumer</a:t>
            </a:r>
            <a:r>
              <a:rPr kumimoji="1" lang="ko-KR" altLang="en-US"/>
              <a:t>와 직접적으로 결합된다</a:t>
            </a:r>
            <a:r>
              <a:rPr kumimoji="1" lang="en-US" altLang="ko-KR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19B07-732E-2041-AA05-65043B9D1B7E}"/>
              </a:ext>
            </a:extLst>
          </p:cNvPr>
          <p:cNvSpPr txBox="1"/>
          <p:nvPr/>
        </p:nvSpPr>
        <p:spPr>
          <a:xfrm>
            <a:off x="5877954" y="28105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API?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526007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4265486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6815191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570304" y="3179851"/>
            <a:ext cx="1244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136C68-44DF-2745-82DC-96ED7F52CB89}"/>
              </a:ext>
            </a:extLst>
          </p:cNvPr>
          <p:cNvSpPr txBox="1"/>
          <p:nvPr/>
        </p:nvSpPr>
        <p:spPr>
          <a:xfrm>
            <a:off x="0" y="5301465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에 장애가 발생한다면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</a:t>
            </a:r>
            <a:r>
              <a:rPr kumimoji="1" lang="en-US" altLang="ko-KR"/>
              <a:t>Consumer</a:t>
            </a:r>
            <a:r>
              <a:rPr kumimoji="1" lang="ko-KR" altLang="en-US" err="1"/>
              <a:t>를</a:t>
            </a:r>
            <a:r>
              <a:rPr kumimoji="1" lang="ko-KR" altLang="en-US"/>
              <a:t> 직접 호출하기 때문에 장애가 전파될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에 요청이 전달되지 않는다면</a:t>
            </a:r>
            <a:r>
              <a:rPr kumimoji="1" lang="en-US" altLang="ko-KR"/>
              <a:t>, </a:t>
            </a:r>
            <a:r>
              <a:rPr kumimoji="1" lang="ko-KR" altLang="en-US"/>
              <a:t>데이터 유실 가능성이 있다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  <a:p>
            <a:pPr algn="ctr"/>
            <a:r>
              <a:rPr kumimoji="1" lang="ko-KR" altLang="en-US"/>
              <a:t>대규모 데이터를 안전하게</a:t>
            </a:r>
            <a:r>
              <a:rPr kumimoji="1" lang="en-US" altLang="ko-KR"/>
              <a:t>, </a:t>
            </a:r>
            <a:r>
              <a:rPr kumimoji="1" lang="ko-KR" altLang="en-US"/>
              <a:t>고성능으로 처리하는데</a:t>
            </a:r>
            <a:r>
              <a:rPr kumimoji="1" lang="en-US" altLang="ko-KR"/>
              <a:t> </a:t>
            </a:r>
            <a:r>
              <a:rPr kumimoji="1" lang="ko-KR" altLang="en-US"/>
              <a:t>한계가 있는 것이다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19B07-732E-2041-AA05-65043B9D1B7E}"/>
              </a:ext>
            </a:extLst>
          </p:cNvPr>
          <p:cNvSpPr txBox="1"/>
          <p:nvPr/>
        </p:nvSpPr>
        <p:spPr>
          <a:xfrm>
            <a:off x="5877954" y="28105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API?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55423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4265486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6815191" y="260963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570304" y="3179851"/>
            <a:ext cx="1244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136C68-44DF-2745-82DC-96ED7F52CB89}"/>
              </a:ext>
            </a:extLst>
          </p:cNvPr>
          <p:cNvSpPr txBox="1"/>
          <p:nvPr/>
        </p:nvSpPr>
        <p:spPr>
          <a:xfrm>
            <a:off x="0" y="530146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서로 직접적으로 연결하지 않고</a:t>
            </a:r>
            <a:r>
              <a:rPr kumimoji="1" lang="en-US" altLang="ko-KR"/>
              <a:t>, </a:t>
            </a:r>
            <a:r>
              <a:rPr kumimoji="1" lang="ko-KR" altLang="en-US"/>
              <a:t>간접적으로 연결할 방법은 없을까</a:t>
            </a:r>
            <a:r>
              <a:rPr kumimoji="1" lang="en-US" altLang="ko-KR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19B07-732E-2041-AA05-65043B9D1B7E}"/>
              </a:ext>
            </a:extLst>
          </p:cNvPr>
          <p:cNvSpPr txBox="1"/>
          <p:nvPr/>
        </p:nvSpPr>
        <p:spPr>
          <a:xfrm>
            <a:off x="5877954" y="28105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API?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245788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140503" y="262504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39428" y="2619909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733017" y="2619909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3844246" y="3190125"/>
            <a:ext cx="1296257" cy="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6445321" y="3190125"/>
            <a:ext cx="1287696" cy="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와 </a:t>
            </a:r>
            <a:r>
              <a:rPr kumimoji="1" lang="en-US" altLang="ko-KR"/>
              <a:t>Consumer </a:t>
            </a:r>
            <a:r>
              <a:rPr kumimoji="1" lang="ko-KR" altLang="en-US"/>
              <a:t>사이에 </a:t>
            </a:r>
            <a:r>
              <a:rPr kumimoji="1" lang="en-US" altLang="ko-KR"/>
              <a:t>Message Queue</a:t>
            </a:r>
            <a:r>
              <a:rPr kumimoji="1" lang="ko-KR" altLang="en-US"/>
              <a:t>에 데이터 전송을 위임해볼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와 </a:t>
            </a:r>
            <a:r>
              <a:rPr kumimoji="1" lang="en-US" altLang="ko-KR"/>
              <a:t>Consumer</a:t>
            </a:r>
            <a:r>
              <a:rPr kumimoji="1" lang="ko-KR" altLang="en-US"/>
              <a:t>가 직접적으로 결합되지 않기 때문에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(Message Queue</a:t>
            </a:r>
            <a:r>
              <a:rPr kumimoji="1" lang="ko-KR" altLang="en-US"/>
              <a:t>의 기능 지원 여부에 따라 다르겠지만</a:t>
            </a:r>
            <a:r>
              <a:rPr kumimoji="1" lang="en-US" altLang="ko-KR"/>
              <a:t>)</a:t>
            </a:r>
          </a:p>
          <a:p>
            <a:pPr algn="ctr"/>
            <a:r>
              <a:rPr kumimoji="1" lang="ko-KR" altLang="en-US"/>
              <a:t>장애 전파될 위험은 감소될 수도 있고</a:t>
            </a:r>
            <a:r>
              <a:rPr kumimoji="1" lang="en-US" altLang="ko-KR"/>
              <a:t>, </a:t>
            </a:r>
            <a:r>
              <a:rPr kumimoji="1" lang="ko-KR" altLang="en-US"/>
              <a:t>데이터 유실 위험을 낮출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데이터에 대한 처리가 비동기로 수행될 수도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201540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140503" y="262504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3852807" y="2720082"/>
            <a:ext cx="1287696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6445321" y="2720082"/>
            <a:ext cx="1241465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와 </a:t>
            </a:r>
            <a:r>
              <a:rPr kumimoji="1" lang="en-US" altLang="ko-KR"/>
              <a:t>Consumer</a:t>
            </a:r>
            <a:r>
              <a:rPr kumimoji="1" lang="ko-KR" altLang="en-US"/>
              <a:t>가 많아지면 어떻게 될까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처리해야 할 데이터가 늘어난다면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Message</a:t>
            </a:r>
            <a:r>
              <a:rPr kumimoji="1" lang="ko-KR" altLang="en-US"/>
              <a:t> </a:t>
            </a:r>
            <a:r>
              <a:rPr kumimoji="1" lang="en-US" altLang="ko-KR"/>
              <a:t>Queue</a:t>
            </a:r>
            <a:r>
              <a:rPr kumimoji="1" lang="ko-KR" altLang="en-US"/>
              <a:t>에 장애가 발생한다면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데이터에 대해 복잡한 라우팅이 필요하다면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단일한 </a:t>
            </a:r>
            <a:r>
              <a:rPr kumimoji="1" lang="en-US" altLang="ko-KR"/>
              <a:t>Message Queue</a:t>
            </a:r>
            <a:r>
              <a:rPr kumimoji="1" lang="ko-KR" altLang="en-US"/>
              <a:t>로는 대규모 데이터를 처리하기 어려울 수 있다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3852807" y="3195261"/>
            <a:ext cx="1287696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445321" y="3195261"/>
            <a:ext cx="1241465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38448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728A5-0AEF-584D-B255-D5D1B52BE91A}"/>
              </a:ext>
            </a:extLst>
          </p:cNvPr>
          <p:cNvSpPr/>
          <p:nvPr/>
        </p:nvSpPr>
        <p:spPr>
          <a:xfrm>
            <a:off x="4511035" y="2149866"/>
            <a:ext cx="2429669" cy="248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077430" y="2390023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852807" y="2720082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6940704" y="2720082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여러 </a:t>
            </a:r>
            <a:r>
              <a:rPr kumimoji="1" lang="en-US" altLang="ko-KR"/>
              <a:t>Message Queue</a:t>
            </a:r>
            <a:r>
              <a:rPr kumimoji="1" lang="ko-KR" altLang="en-US" err="1"/>
              <a:t>를</a:t>
            </a:r>
            <a:r>
              <a:rPr kumimoji="1" lang="ko-KR" altLang="en-US"/>
              <a:t> 만들고</a:t>
            </a:r>
            <a:r>
              <a:rPr kumimoji="1" lang="en-US" altLang="ko-KR"/>
              <a:t>, </a:t>
            </a:r>
            <a:r>
              <a:rPr kumimoji="1" lang="ko-KR" altLang="en-US"/>
              <a:t>이를 처리하는 시스템을 고려할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Message Broker(</a:t>
            </a:r>
            <a:r>
              <a:rPr kumimoji="1" lang="ko-KR" altLang="en-US"/>
              <a:t>메시지 중개자</a:t>
            </a:r>
            <a:r>
              <a:rPr kumimoji="1" lang="en-US" altLang="ko-KR"/>
              <a:t>)</a:t>
            </a:r>
            <a:r>
              <a:rPr kumimoji="1" lang="ko-KR" altLang="en-US"/>
              <a:t>가 여러 </a:t>
            </a:r>
            <a:r>
              <a:rPr kumimoji="1" lang="en-US" altLang="ko-KR"/>
              <a:t>Message Queue</a:t>
            </a:r>
            <a:r>
              <a:rPr kumimoji="1" lang="ko-KR" altLang="en-US" err="1"/>
              <a:t>를</a:t>
            </a:r>
            <a:r>
              <a:rPr kumimoji="1" lang="ko-KR" altLang="en-US"/>
              <a:t> 관리함으로써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대규모 데이터를 병렬로 처리하며</a:t>
            </a:r>
            <a:r>
              <a:rPr kumimoji="1" lang="en-US" altLang="ko-KR"/>
              <a:t>, </a:t>
            </a:r>
            <a:r>
              <a:rPr kumimoji="1" lang="ko-KR" altLang="en-US"/>
              <a:t>복잡한 데이터 요구사항을 처리한다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52807" y="3390471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6940704" y="3390471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9F977-4C11-FB4E-ACFA-CCEC7E3402E1}"/>
              </a:ext>
            </a:extLst>
          </p:cNvPr>
          <p:cNvSpPr/>
          <p:nvPr/>
        </p:nvSpPr>
        <p:spPr>
          <a:xfrm>
            <a:off x="4720029" y="1962845"/>
            <a:ext cx="2011679" cy="317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 Broker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A16DBC-9494-A54A-AB11-EAC8CDD8B762}"/>
              </a:ext>
            </a:extLst>
          </p:cNvPr>
          <p:cNvSpPr/>
          <p:nvPr/>
        </p:nvSpPr>
        <p:spPr>
          <a:xfrm>
            <a:off x="5086574" y="3141534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32BBC-30AF-4F42-86A9-73FE1456B358}"/>
              </a:ext>
            </a:extLst>
          </p:cNvPr>
          <p:cNvSpPr/>
          <p:nvPr/>
        </p:nvSpPr>
        <p:spPr>
          <a:xfrm>
            <a:off x="5086574" y="3900298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096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376580"/>
            <a:ext cx="121920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/>
              <a:t>단일 코드베이스에서 통합 </a:t>
            </a:r>
            <a:r>
              <a:rPr kumimoji="1" lang="ko-KR" altLang="en-US" err="1"/>
              <a:t>관리하다보면</a:t>
            </a:r>
            <a:r>
              <a:rPr kumimoji="1" lang="en-US" altLang="ko-KR"/>
              <a:t>, </a:t>
            </a:r>
            <a:r>
              <a:rPr kumimoji="1" lang="ko-KR" altLang="en-US"/>
              <a:t>공통 코드 관리</a:t>
            </a:r>
            <a:r>
              <a:rPr kumimoji="1" lang="en-US" altLang="ko-KR"/>
              <a:t> </a:t>
            </a:r>
            <a:r>
              <a:rPr kumimoji="1" lang="ko-KR" altLang="en-US"/>
              <a:t>등으로 변경 사항이 타 기능에 예기치 않게 전파될</a:t>
            </a:r>
            <a:r>
              <a:rPr kumimoji="1" lang="en-US" altLang="ko-KR"/>
              <a:t> </a:t>
            </a:r>
            <a:r>
              <a:rPr kumimoji="1" lang="ko-KR" altLang="en-US"/>
              <a:t>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전파되는 범위는 시스템이 커질수록 넓어지고 </a:t>
            </a:r>
            <a:r>
              <a:rPr kumimoji="1" lang="ko-KR" altLang="en-US" err="1"/>
              <a:t>복잡해진다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공통 코드가 아니더라도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연관된 기능에 대해 서로의 코드를 침범하며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코드 간 결합도가 높아지고, 각 기능의 응집도가 낮아질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lang="en-US" altLang="ko-KR" err="1">
                <a:ea typeface="맑은 고딕"/>
              </a:rPr>
              <a:t>이는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유지보수를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점점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어렵게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만든다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3840661-D445-344F-A8A3-63AFE6A90B9F}"/>
              </a:ext>
            </a:extLst>
          </p:cNvPr>
          <p:cNvCxnSpPr>
            <a:cxnSpLocks/>
          </p:cNvCxnSpPr>
          <p:nvPr/>
        </p:nvCxnSpPr>
        <p:spPr>
          <a:xfrm flipH="1">
            <a:off x="4504910" y="241938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172F22B-D3E2-BD4F-879C-6DFD870B74DC}"/>
              </a:ext>
            </a:extLst>
          </p:cNvPr>
          <p:cNvCxnSpPr>
            <a:cxnSpLocks/>
          </p:cNvCxnSpPr>
          <p:nvPr/>
        </p:nvCxnSpPr>
        <p:spPr>
          <a:xfrm>
            <a:off x="4486292" y="241938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2C823F0-75E0-9147-828D-FF708A7D2514}"/>
              </a:ext>
            </a:extLst>
          </p:cNvPr>
          <p:cNvCxnSpPr>
            <a:cxnSpLocks/>
          </p:cNvCxnSpPr>
          <p:nvPr/>
        </p:nvCxnSpPr>
        <p:spPr>
          <a:xfrm flipH="1">
            <a:off x="5666366" y="240711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190D053-BC2F-3647-8560-1FA0E54DA717}"/>
              </a:ext>
            </a:extLst>
          </p:cNvPr>
          <p:cNvCxnSpPr>
            <a:cxnSpLocks/>
          </p:cNvCxnSpPr>
          <p:nvPr/>
        </p:nvCxnSpPr>
        <p:spPr>
          <a:xfrm>
            <a:off x="5647748" y="240711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</p:spTree>
    <p:extLst>
      <p:ext uri="{BB962C8B-B14F-4D97-AF65-F5344CB8AC3E}">
        <p14:creationId xmlns:p14="http://schemas.microsoft.com/office/powerpoint/2010/main" val="3953616235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728A5-0AEF-584D-B255-D5D1B52BE91A}"/>
              </a:ext>
            </a:extLst>
          </p:cNvPr>
          <p:cNvSpPr/>
          <p:nvPr/>
        </p:nvSpPr>
        <p:spPr>
          <a:xfrm>
            <a:off x="4511035" y="2149866"/>
            <a:ext cx="2429669" cy="248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077430" y="2390023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852807" y="2720082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6940704" y="2720082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 위 구조는 과연 안전할까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Message Broker</a:t>
            </a:r>
            <a:r>
              <a:rPr kumimoji="1" lang="ko-KR" altLang="en-US"/>
              <a:t>가 </a:t>
            </a:r>
            <a:r>
              <a:rPr kumimoji="1" lang="en-US" altLang="ko-KR"/>
              <a:t>Consumer</a:t>
            </a:r>
            <a:r>
              <a:rPr kumimoji="1" lang="ko-KR" altLang="en-US"/>
              <a:t>에 데이터를 </a:t>
            </a:r>
            <a:r>
              <a:rPr kumimoji="1" lang="en-US" altLang="ko-KR"/>
              <a:t>push </a:t>
            </a:r>
            <a:r>
              <a:rPr kumimoji="1" lang="ko-KR" altLang="en-US"/>
              <a:t>해주고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 생산량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  <a:r>
              <a:rPr kumimoji="1" lang="en-US" altLang="ko-KR"/>
              <a:t>Consumer</a:t>
            </a:r>
            <a:r>
              <a:rPr kumimoji="1" lang="ko-KR" altLang="en-US"/>
              <a:t>의 처리량이라면</a:t>
            </a:r>
            <a:r>
              <a:rPr kumimoji="1" lang="en-US" altLang="ko-KR"/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52807" y="3390471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6940704" y="3390471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9F977-4C11-FB4E-ACFA-CCEC7E3402E1}"/>
              </a:ext>
            </a:extLst>
          </p:cNvPr>
          <p:cNvSpPr/>
          <p:nvPr/>
        </p:nvSpPr>
        <p:spPr>
          <a:xfrm>
            <a:off x="4720029" y="1962845"/>
            <a:ext cx="2011679" cy="317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 Broker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A16DBC-9494-A54A-AB11-EAC8CDD8B762}"/>
              </a:ext>
            </a:extLst>
          </p:cNvPr>
          <p:cNvSpPr/>
          <p:nvPr/>
        </p:nvSpPr>
        <p:spPr>
          <a:xfrm>
            <a:off x="5086574" y="3141534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32BBC-30AF-4F42-86A9-73FE1456B358}"/>
              </a:ext>
            </a:extLst>
          </p:cNvPr>
          <p:cNvSpPr/>
          <p:nvPr/>
        </p:nvSpPr>
        <p:spPr>
          <a:xfrm>
            <a:off x="5086574" y="3900298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3172316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728A5-0AEF-584D-B255-D5D1B52BE91A}"/>
              </a:ext>
            </a:extLst>
          </p:cNvPr>
          <p:cNvSpPr/>
          <p:nvPr/>
        </p:nvSpPr>
        <p:spPr>
          <a:xfrm>
            <a:off x="4511035" y="2149866"/>
            <a:ext cx="2429669" cy="248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077430" y="2390023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852807" y="2720082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6940704" y="2720082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가 생산하는 데이터가 </a:t>
            </a:r>
            <a:r>
              <a:rPr kumimoji="1" lang="en-US" altLang="ko-KR"/>
              <a:t>Broker</a:t>
            </a:r>
            <a:r>
              <a:rPr kumimoji="1" lang="ko-KR" altLang="en-US"/>
              <a:t>나 </a:t>
            </a:r>
            <a:r>
              <a:rPr kumimoji="1" lang="en-US" altLang="ko-KR"/>
              <a:t>Consumer</a:t>
            </a:r>
            <a:r>
              <a:rPr kumimoji="1" lang="ko-KR" altLang="en-US"/>
              <a:t>의 처리량을 넘어가면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리소스 부족으로 인해 장애가 전파될 수도 있고</a:t>
            </a:r>
            <a:r>
              <a:rPr kumimoji="1" lang="en-US" altLang="ko-KR"/>
              <a:t>, </a:t>
            </a:r>
            <a:r>
              <a:rPr kumimoji="1" lang="ko-KR" altLang="en-US"/>
              <a:t>데이터가 유실될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어떻게 해결할 수 있을까</a:t>
            </a:r>
            <a:r>
              <a:rPr kumimoji="1" lang="en-US" altLang="ko-KR"/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52807" y="3390471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6940704" y="3390471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9F977-4C11-FB4E-ACFA-CCEC7E3402E1}"/>
              </a:ext>
            </a:extLst>
          </p:cNvPr>
          <p:cNvSpPr/>
          <p:nvPr/>
        </p:nvSpPr>
        <p:spPr>
          <a:xfrm>
            <a:off x="4720029" y="1962845"/>
            <a:ext cx="2011679" cy="317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 Broker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A16DBC-9494-A54A-AB11-EAC8CDD8B762}"/>
              </a:ext>
            </a:extLst>
          </p:cNvPr>
          <p:cNvSpPr/>
          <p:nvPr/>
        </p:nvSpPr>
        <p:spPr>
          <a:xfrm>
            <a:off x="5086574" y="3141534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32BBC-30AF-4F42-86A9-73FE1456B358}"/>
              </a:ext>
            </a:extLst>
          </p:cNvPr>
          <p:cNvSpPr/>
          <p:nvPr/>
        </p:nvSpPr>
        <p:spPr>
          <a:xfrm>
            <a:off x="5086574" y="3900298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869261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728A5-0AEF-584D-B255-D5D1B52BE91A}"/>
              </a:ext>
            </a:extLst>
          </p:cNvPr>
          <p:cNvSpPr/>
          <p:nvPr/>
        </p:nvSpPr>
        <p:spPr>
          <a:xfrm>
            <a:off x="4511035" y="2149866"/>
            <a:ext cx="2429669" cy="248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077430" y="2390023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852807" y="2720082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flipH="1">
            <a:off x="6940704" y="2720082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가 </a:t>
            </a:r>
            <a:r>
              <a:rPr kumimoji="1" lang="en-US" altLang="ko-KR"/>
              <a:t>Message Broker</a:t>
            </a:r>
            <a:r>
              <a:rPr kumimoji="1" lang="ko-KR" altLang="en-US"/>
              <a:t>에서 데이터를 </a:t>
            </a:r>
            <a:r>
              <a:rPr kumimoji="1" lang="en-US" altLang="ko-KR"/>
              <a:t>push </a:t>
            </a:r>
            <a:r>
              <a:rPr kumimoji="1" lang="ko-KR" altLang="en-US"/>
              <a:t>받는게 아니라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가 </a:t>
            </a:r>
            <a:r>
              <a:rPr kumimoji="1" lang="en-US" altLang="ko-KR"/>
              <a:t>Message Broker</a:t>
            </a:r>
            <a:r>
              <a:rPr kumimoji="1" lang="ko-KR" altLang="en-US"/>
              <a:t>에서 데이터를 </a:t>
            </a:r>
            <a:r>
              <a:rPr kumimoji="1" lang="en-US" altLang="ko-KR"/>
              <a:t>pull </a:t>
            </a:r>
            <a:r>
              <a:rPr kumimoji="1" lang="ko-KR" altLang="en-US"/>
              <a:t>해온다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는 자신의 처리량에 따라서 조절할 수 있다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52807" y="3390471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 flipV="1">
            <a:off x="6940704" y="3390471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9F977-4C11-FB4E-ACFA-CCEC7E3402E1}"/>
              </a:ext>
            </a:extLst>
          </p:cNvPr>
          <p:cNvSpPr/>
          <p:nvPr/>
        </p:nvSpPr>
        <p:spPr>
          <a:xfrm>
            <a:off x="4720029" y="1962845"/>
            <a:ext cx="2011679" cy="317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 Broker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A16DBC-9494-A54A-AB11-EAC8CDD8B762}"/>
              </a:ext>
            </a:extLst>
          </p:cNvPr>
          <p:cNvSpPr/>
          <p:nvPr/>
        </p:nvSpPr>
        <p:spPr>
          <a:xfrm>
            <a:off x="5086574" y="3141534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32BBC-30AF-4F42-86A9-73FE1456B358}"/>
              </a:ext>
            </a:extLst>
          </p:cNvPr>
          <p:cNvSpPr/>
          <p:nvPr/>
        </p:nvSpPr>
        <p:spPr>
          <a:xfrm>
            <a:off x="5086574" y="3900298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9306899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728A5-0AEF-584D-B255-D5D1B52BE91A}"/>
              </a:ext>
            </a:extLst>
          </p:cNvPr>
          <p:cNvSpPr/>
          <p:nvPr/>
        </p:nvSpPr>
        <p:spPr>
          <a:xfrm>
            <a:off x="4511035" y="2149866"/>
            <a:ext cx="2429669" cy="248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077430" y="2390023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852807" y="2720082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flipH="1">
            <a:off x="6940704" y="2720082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즉</a:t>
            </a:r>
            <a:r>
              <a:rPr kumimoji="1" lang="en-US" altLang="ko-KR"/>
              <a:t>, Producer</a:t>
            </a:r>
            <a:r>
              <a:rPr kumimoji="1" lang="ko-KR" altLang="en-US"/>
              <a:t>가 데이터를 생산</a:t>
            </a:r>
            <a:r>
              <a:rPr kumimoji="1" lang="en-US" altLang="ko-KR"/>
              <a:t>(publish)</a:t>
            </a:r>
            <a:r>
              <a:rPr kumimoji="1" lang="ko-KR" altLang="en-US"/>
              <a:t>하면</a:t>
            </a:r>
            <a:r>
              <a:rPr kumimoji="1" lang="en-US" altLang="ko-KR"/>
              <a:t>, Consumer</a:t>
            </a:r>
            <a:r>
              <a:rPr kumimoji="1" lang="ko-KR" altLang="en-US"/>
              <a:t>는 데이터를 구독</a:t>
            </a:r>
            <a:r>
              <a:rPr kumimoji="1" lang="en-US" altLang="ko-KR"/>
              <a:t>(subscribe)</a:t>
            </a:r>
            <a:r>
              <a:rPr kumimoji="1" lang="ko-KR" altLang="en-US"/>
              <a:t>해서 가져오는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pub/sub </a:t>
            </a:r>
            <a:r>
              <a:rPr kumimoji="1" lang="ko-KR" altLang="en-US"/>
              <a:t>패턴</a:t>
            </a:r>
            <a:endParaRPr kumimoji="1"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52807" y="3390471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 flipV="1">
            <a:off x="6940704" y="3390471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9F977-4C11-FB4E-ACFA-CCEC7E3402E1}"/>
              </a:ext>
            </a:extLst>
          </p:cNvPr>
          <p:cNvSpPr/>
          <p:nvPr/>
        </p:nvSpPr>
        <p:spPr>
          <a:xfrm>
            <a:off x="4720029" y="1962845"/>
            <a:ext cx="2011679" cy="317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 Broker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A16DBC-9494-A54A-AB11-EAC8CDD8B762}"/>
              </a:ext>
            </a:extLst>
          </p:cNvPr>
          <p:cNvSpPr/>
          <p:nvPr/>
        </p:nvSpPr>
        <p:spPr>
          <a:xfrm>
            <a:off x="5086574" y="3141534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32BBC-30AF-4F42-86A9-73FE1456B358}"/>
              </a:ext>
            </a:extLst>
          </p:cNvPr>
          <p:cNvSpPr/>
          <p:nvPr/>
        </p:nvSpPr>
        <p:spPr>
          <a:xfrm>
            <a:off x="5086574" y="3900298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5117502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728A5-0AEF-584D-B255-D5D1B52BE91A}"/>
              </a:ext>
            </a:extLst>
          </p:cNvPr>
          <p:cNvSpPr/>
          <p:nvPr/>
        </p:nvSpPr>
        <p:spPr>
          <a:xfrm>
            <a:off x="4511035" y="2149866"/>
            <a:ext cx="2429669" cy="248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D2E1E-58BA-C64F-A2E4-D2DE2C38568C}"/>
              </a:ext>
            </a:extLst>
          </p:cNvPr>
          <p:cNvSpPr/>
          <p:nvPr/>
        </p:nvSpPr>
        <p:spPr>
          <a:xfrm>
            <a:off x="5077430" y="2390023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852807" y="2720082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4" idx="3"/>
          </p:cNvCxnSpPr>
          <p:nvPr/>
        </p:nvCxnSpPr>
        <p:spPr>
          <a:xfrm flipH="1">
            <a:off x="6940704" y="2720082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시스템을 직접 </a:t>
            </a:r>
            <a:r>
              <a:rPr kumimoji="1" lang="ko-KR" altLang="en-US" err="1"/>
              <a:t>구축해야할까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고성능</a:t>
            </a:r>
            <a:r>
              <a:rPr kumimoji="1" lang="en-US" altLang="ko-KR"/>
              <a:t>, </a:t>
            </a:r>
            <a:r>
              <a:rPr kumimoji="1" lang="ko-KR" altLang="en-US"/>
              <a:t>안전성</a:t>
            </a:r>
            <a:r>
              <a:rPr kumimoji="1" lang="en-US" altLang="ko-KR"/>
              <a:t>, </a:t>
            </a:r>
            <a:r>
              <a:rPr kumimoji="1" lang="ko-KR" altLang="en-US"/>
              <a:t>가용성을 위한 분산 시스템을 구축하는 것은 쉽지 않다</a:t>
            </a:r>
            <a:r>
              <a:rPr kumimoji="1" lang="en-US" altLang="ko-KR"/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52807" y="3390471"/>
            <a:ext cx="658228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 flipV="1">
            <a:off x="6940704" y="3390471"/>
            <a:ext cx="746082" cy="6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9F977-4C11-FB4E-ACFA-CCEC7E3402E1}"/>
              </a:ext>
            </a:extLst>
          </p:cNvPr>
          <p:cNvSpPr/>
          <p:nvPr/>
        </p:nvSpPr>
        <p:spPr>
          <a:xfrm>
            <a:off x="4720029" y="1962845"/>
            <a:ext cx="2011679" cy="317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 Broker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A16DBC-9494-A54A-AB11-EAC8CDD8B762}"/>
              </a:ext>
            </a:extLst>
          </p:cNvPr>
          <p:cNvSpPr/>
          <p:nvPr/>
        </p:nvSpPr>
        <p:spPr>
          <a:xfrm>
            <a:off x="5086574" y="3141534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32BBC-30AF-4F42-86A9-73FE1456B358}"/>
              </a:ext>
            </a:extLst>
          </p:cNvPr>
          <p:cNvSpPr/>
          <p:nvPr/>
        </p:nvSpPr>
        <p:spPr>
          <a:xfrm>
            <a:off x="5086574" y="3900298"/>
            <a:ext cx="1296873" cy="66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Queue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499486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>
            <a:off x="3852807" y="2720082"/>
            <a:ext cx="1287696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8" idx="3"/>
          </p:cNvCxnSpPr>
          <p:nvPr/>
        </p:nvCxnSpPr>
        <p:spPr>
          <a:xfrm flipH="1">
            <a:off x="6445321" y="2720082"/>
            <a:ext cx="1241465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바퀴를 </a:t>
            </a:r>
            <a:r>
              <a:rPr kumimoji="1" lang="ko-KR" altLang="en-US" err="1"/>
              <a:t>재발명할</a:t>
            </a:r>
            <a:r>
              <a:rPr kumimoji="1" lang="ko-KR" altLang="en-US"/>
              <a:t> 필요는 없다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우리는 </a:t>
            </a:r>
            <a:r>
              <a:rPr kumimoji="1" lang="en-US" altLang="ko-KR"/>
              <a:t>Kafka</a:t>
            </a:r>
            <a:r>
              <a:rPr kumimoji="1" lang="ko-KR" altLang="en-US" err="1"/>
              <a:t>를</a:t>
            </a:r>
            <a:r>
              <a:rPr kumimoji="1" lang="ko-KR" altLang="en-US"/>
              <a:t> 사용해보자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  <a:p>
            <a:pPr algn="ctr"/>
            <a:r>
              <a:rPr kumimoji="1" lang="en-US" altLang="ko-KR"/>
              <a:t>Kafka</a:t>
            </a:r>
            <a:r>
              <a:rPr kumimoji="1" lang="ko-KR" altLang="en-US"/>
              <a:t>가 무엇인지 알아본다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3852807" y="3195261"/>
            <a:ext cx="1287696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 flipV="1">
            <a:off x="6445321" y="3195261"/>
            <a:ext cx="1241465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C9F885-5285-DD49-96B9-BDB6487B1BE1}"/>
              </a:ext>
            </a:extLst>
          </p:cNvPr>
          <p:cNvSpPr/>
          <p:nvPr/>
        </p:nvSpPr>
        <p:spPr>
          <a:xfrm>
            <a:off x="5140503" y="262504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2804358567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>
            <a:off x="3852807" y="2720082"/>
            <a:ext cx="1287696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8" idx="3"/>
          </p:cNvCxnSpPr>
          <p:nvPr/>
        </p:nvCxnSpPr>
        <p:spPr>
          <a:xfrm flipH="1">
            <a:off x="6445321" y="2720082"/>
            <a:ext cx="1241465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Kafka Broker : Kafka</a:t>
            </a:r>
            <a:r>
              <a:rPr kumimoji="1" lang="ko-KR" altLang="en-US"/>
              <a:t>에서 데이터를 중개 및 처리해주는 애플리케이션 실행 단위</a:t>
            </a:r>
            <a:endParaRPr kumimoji="1" lang="en-US" altLang="ko-KR"/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</a:t>
            </a:r>
            <a:r>
              <a:rPr kumimoji="1" lang="en-US" altLang="ko-KR"/>
              <a:t>Broker</a:t>
            </a:r>
            <a:r>
              <a:rPr kumimoji="1" lang="ko-KR" altLang="en-US"/>
              <a:t>에 데이터를 생산하고</a:t>
            </a:r>
            <a:r>
              <a:rPr kumimoji="1" lang="en-US" altLang="ko-KR"/>
              <a:t>, Consumer</a:t>
            </a:r>
            <a:r>
              <a:rPr kumimoji="1" lang="ko-KR" altLang="en-US"/>
              <a:t>는 </a:t>
            </a:r>
            <a:r>
              <a:rPr kumimoji="1" lang="en-US" altLang="ko-KR"/>
              <a:t>Broker</a:t>
            </a:r>
            <a:r>
              <a:rPr kumimoji="1" lang="ko-KR" altLang="en-US"/>
              <a:t>에서 데이터를 소비한다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3852807" y="3195261"/>
            <a:ext cx="1287696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 flipV="1">
            <a:off x="6445321" y="3195261"/>
            <a:ext cx="1241465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C9F885-5285-DD49-96B9-BDB6487B1BE1}"/>
              </a:ext>
            </a:extLst>
          </p:cNvPr>
          <p:cNvSpPr/>
          <p:nvPr/>
        </p:nvSpPr>
        <p:spPr>
          <a:xfrm>
            <a:off x="5140503" y="262504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  <a:p>
            <a:pPr algn="ctr"/>
            <a:r>
              <a:rPr kumimoji="1" lang="en-US" altLang="ko-KR"/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3722780003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>
            <a:off x="3852807" y="2720082"/>
            <a:ext cx="1287696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8" idx="3"/>
          </p:cNvCxnSpPr>
          <p:nvPr/>
        </p:nvCxnSpPr>
        <p:spPr>
          <a:xfrm flipH="1">
            <a:off x="6445321" y="2720082"/>
            <a:ext cx="1241465" cy="47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와 </a:t>
            </a:r>
            <a:r>
              <a:rPr kumimoji="1" lang="en-US" altLang="ko-KR"/>
              <a:t>Consumer</a:t>
            </a:r>
            <a:r>
              <a:rPr kumimoji="1" lang="ko-KR" altLang="en-US"/>
              <a:t>는 다양한 형태의 데이터를 처리해야할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Kafka</a:t>
            </a:r>
            <a:r>
              <a:rPr kumimoji="1" lang="ko-KR" altLang="en-US"/>
              <a:t>에서 생산 및 소비되는</a:t>
            </a:r>
            <a:r>
              <a:rPr kumimoji="1" lang="en-US" altLang="ko-KR"/>
              <a:t> </a:t>
            </a:r>
            <a:r>
              <a:rPr kumimoji="1" lang="ko-KR" altLang="en-US"/>
              <a:t>데이터들을 어떻게 구분할 수 있을까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3852807" y="3195261"/>
            <a:ext cx="1287696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 flipV="1">
            <a:off x="6445321" y="3195261"/>
            <a:ext cx="1241465" cy="8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C9F885-5285-DD49-96B9-BDB6487B1BE1}"/>
              </a:ext>
            </a:extLst>
          </p:cNvPr>
          <p:cNvSpPr/>
          <p:nvPr/>
        </p:nvSpPr>
        <p:spPr>
          <a:xfrm>
            <a:off x="5140503" y="2625045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  <a:p>
            <a:pPr algn="ctr"/>
            <a:r>
              <a:rPr kumimoji="1" lang="en-US" altLang="ko-KR"/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2838812254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Kafka</a:t>
            </a:r>
            <a:r>
              <a:rPr kumimoji="1" lang="ko-KR" altLang="en-US"/>
              <a:t>는 데이터를 구분하기 위해 </a:t>
            </a:r>
            <a:r>
              <a:rPr kumimoji="1" lang="en-US" altLang="ko-KR"/>
              <a:t>topic</a:t>
            </a:r>
            <a:r>
              <a:rPr kumimoji="1" lang="ko-KR" altLang="en-US"/>
              <a:t>이라는 단위를 사용한다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</a:t>
            </a:r>
            <a:r>
              <a:rPr kumimoji="1" lang="en-US" altLang="ko-KR"/>
              <a:t>topic </a:t>
            </a:r>
            <a:r>
              <a:rPr kumimoji="1" lang="ko-KR" altLang="en-US"/>
              <a:t>단위로 이벤트를 생산 및 전송하고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는 </a:t>
            </a:r>
            <a:r>
              <a:rPr kumimoji="1" lang="en-US" altLang="ko-KR"/>
              <a:t>topic </a:t>
            </a:r>
            <a:r>
              <a:rPr kumimoji="1" lang="ko-KR" altLang="en-US"/>
              <a:t>단위로 이벤트를 구독 및 소비한다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  <a:p>
            <a:pPr algn="ctr"/>
            <a:r>
              <a:rPr kumimoji="1" lang="en-US" altLang="ko-KR" b="1"/>
              <a:t>topic : Kafka</a:t>
            </a:r>
            <a:r>
              <a:rPr kumimoji="1" lang="ko-KR" altLang="en-US" b="1"/>
              <a:t>에서 생산 및 소비되는 데이터를 논리적으로 구분하는 단위</a:t>
            </a:r>
            <a:endParaRPr kumimoji="1" lang="en-US" altLang="ko-KR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C9216-0DE5-614B-A583-BA321EEAB852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F2E151-E9F2-3B49-BD45-8A8F6700D54E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C884338-5445-7D4A-966B-99A88DB1B7A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852807" y="2720082"/>
            <a:ext cx="1422496" cy="5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1B7BF9-DD1A-FB49-AEC9-EFB32BD828AB}"/>
              </a:ext>
            </a:extLst>
          </p:cNvPr>
          <p:cNvCxnSpPr>
            <a:cxnSpLocks/>
            <a:stCxn id="19" idx="1"/>
            <a:endCxn id="27" idx="3"/>
          </p:cNvCxnSpPr>
          <p:nvPr/>
        </p:nvCxnSpPr>
        <p:spPr>
          <a:xfrm flipH="1">
            <a:off x="6430195" y="2720082"/>
            <a:ext cx="1256591" cy="5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7B4912-8BC4-884D-8040-8F4B9B565F8D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A33E09F-E63F-3441-86AE-398E27F91CE2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 flipV="1">
            <a:off x="3852807" y="3303264"/>
            <a:ext cx="1422496" cy="75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748824-539D-634E-B9F4-085FAB946DD1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B1843FE-4EE9-DC43-AFFB-029E621150BE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H="1" flipV="1">
            <a:off x="6430195" y="3303264"/>
            <a:ext cx="1256591" cy="75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999F64D9-196E-AD40-B641-4B76A5ABE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213708"/>
              </p:ext>
            </p:extLst>
          </p:nvPr>
        </p:nvGraphicFramePr>
        <p:xfrm>
          <a:off x="5275303" y="2643568"/>
          <a:ext cx="1154892" cy="1319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92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1319392">
                <a:tc>
                  <a:txBody>
                    <a:bodyPr/>
                    <a:lstStyle/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ABBB01-B812-7D4A-B33F-13B5271FE858}"/>
              </a:ext>
            </a:extLst>
          </p:cNvPr>
          <p:cNvSpPr/>
          <p:nvPr/>
        </p:nvSpPr>
        <p:spPr>
          <a:xfrm>
            <a:off x="5339647" y="2851983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F28106-51A5-1548-A125-9AC46C4ED5E1}"/>
              </a:ext>
            </a:extLst>
          </p:cNvPr>
          <p:cNvSpPr/>
          <p:nvPr/>
        </p:nvSpPr>
        <p:spPr>
          <a:xfrm>
            <a:off x="5318491" y="3429000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3A48C4-A273-894A-81D6-A9CD76EF8208}"/>
              </a:ext>
            </a:extLst>
          </p:cNvPr>
          <p:cNvSpPr/>
          <p:nvPr/>
        </p:nvSpPr>
        <p:spPr>
          <a:xfrm>
            <a:off x="4973108" y="2380245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Broker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882944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4A5D-5C63-3043-BB8D-4A70330AB948}"/>
              </a:ext>
            </a:extLst>
          </p:cNvPr>
          <p:cNvSpPr/>
          <p:nvPr/>
        </p:nvSpPr>
        <p:spPr>
          <a:xfrm>
            <a:off x="2547989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AACEE1-4FA0-EE4D-8EEE-38D96936328A}"/>
              </a:ext>
            </a:extLst>
          </p:cNvPr>
          <p:cNvSpPr/>
          <p:nvPr/>
        </p:nvSpPr>
        <p:spPr>
          <a:xfrm>
            <a:off x="7686786" y="214986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2F1F3A-BA03-6C45-8643-7AA3C1A37F38}"/>
              </a:ext>
            </a:extLst>
          </p:cNvPr>
          <p:cNvCxnSpPr>
            <a:cxnSpLocks/>
            <a:stCxn id="26" idx="3"/>
            <a:endCxn id="15" idx="1"/>
          </p:cNvCxnSpPr>
          <p:nvPr/>
        </p:nvCxnSpPr>
        <p:spPr>
          <a:xfrm>
            <a:off x="3852807" y="2720082"/>
            <a:ext cx="1422496" cy="5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EEA194-9EAC-774A-882D-489CCF5F0137}"/>
              </a:ext>
            </a:extLst>
          </p:cNvPr>
          <p:cNvCxnSpPr>
            <a:cxnSpLocks/>
            <a:stCxn id="28" idx="1"/>
            <a:endCxn id="15" idx="3"/>
          </p:cNvCxnSpPr>
          <p:nvPr/>
        </p:nvCxnSpPr>
        <p:spPr>
          <a:xfrm flipH="1">
            <a:off x="6430195" y="2720082"/>
            <a:ext cx="1256591" cy="5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3417D1-6985-AD40-8200-0CDC005CD306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처리해야 할 데이터가 많아진다면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대의 </a:t>
            </a:r>
            <a:r>
              <a:rPr kumimoji="1" lang="en-US" altLang="ko-KR"/>
              <a:t>Broker</a:t>
            </a:r>
            <a:r>
              <a:rPr kumimoji="1" lang="ko-KR" altLang="en-US"/>
              <a:t>가 모든 것을 처리할 수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처리량을 늘릴 수 있는 방법은 없을까</a:t>
            </a:r>
            <a:r>
              <a:rPr kumimoji="1" lang="en-US" altLang="ko-KR"/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CEFE0-34DF-1048-9AA1-1798F2DD55B5}"/>
              </a:ext>
            </a:extLst>
          </p:cNvPr>
          <p:cNvSpPr/>
          <p:nvPr/>
        </p:nvSpPr>
        <p:spPr>
          <a:xfrm>
            <a:off x="2547989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88EA29-6291-B74E-ABD7-B5AB8C0C6302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3852807" y="3303264"/>
            <a:ext cx="1422496" cy="75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6AB7E-BE91-9F46-AF33-9BCAC6186FB8}"/>
              </a:ext>
            </a:extLst>
          </p:cNvPr>
          <p:cNvSpPr/>
          <p:nvPr/>
        </p:nvSpPr>
        <p:spPr>
          <a:xfrm>
            <a:off x="7686786" y="349064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83D0F9-9A2C-C442-BC23-E2EF22DEB643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6430195" y="3303264"/>
            <a:ext cx="1256591" cy="75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F1201C4-DF34-994E-BDF0-CE6FBCD8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98738"/>
              </p:ext>
            </p:extLst>
          </p:nvPr>
        </p:nvGraphicFramePr>
        <p:xfrm>
          <a:off x="5275303" y="2643568"/>
          <a:ext cx="1154892" cy="1319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92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1319392">
                <a:tc>
                  <a:txBody>
                    <a:bodyPr/>
                    <a:lstStyle/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F4D34B-FBA4-F448-93D9-6C62B6C715CC}"/>
              </a:ext>
            </a:extLst>
          </p:cNvPr>
          <p:cNvSpPr/>
          <p:nvPr/>
        </p:nvSpPr>
        <p:spPr>
          <a:xfrm>
            <a:off x="5339647" y="2851983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730A6C-B45E-8448-A6D7-61737D866134}"/>
              </a:ext>
            </a:extLst>
          </p:cNvPr>
          <p:cNvSpPr/>
          <p:nvPr/>
        </p:nvSpPr>
        <p:spPr>
          <a:xfrm>
            <a:off x="5318491" y="3429000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FCC430-DA64-2A45-A79C-5A20BBE0D171}"/>
              </a:ext>
            </a:extLst>
          </p:cNvPr>
          <p:cNvSpPr/>
          <p:nvPr/>
        </p:nvSpPr>
        <p:spPr>
          <a:xfrm>
            <a:off x="4973108" y="2380245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Broker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4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또한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기능만 변경하려고 했음에도</a:t>
            </a:r>
            <a:r>
              <a:rPr kumimoji="1" lang="en-US" altLang="ko-KR"/>
              <a:t> </a:t>
            </a:r>
            <a:r>
              <a:rPr kumimoji="1" lang="ko-KR" altLang="en-US"/>
              <a:t>모든 기능이 다시 배포되어야 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모든 기능이 단일 애플리케이션에서 함께 관리되기 때문이다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애플리케이션이 무거워질수록</a:t>
            </a:r>
            <a:r>
              <a:rPr kumimoji="1" lang="en-US" altLang="ko-KR"/>
              <a:t>, </a:t>
            </a:r>
            <a:r>
              <a:rPr kumimoji="1" lang="ko-KR" altLang="en-US"/>
              <a:t>빌드 및 배포 시간은 늘어난다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</p:spTree>
    <p:extLst>
      <p:ext uri="{BB962C8B-B14F-4D97-AF65-F5344CB8AC3E}">
        <p14:creationId xmlns:p14="http://schemas.microsoft.com/office/powerpoint/2010/main" val="1676557579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F57ABA-AEB4-5D47-959D-0FF48AE8D00E}"/>
              </a:ext>
            </a:extLst>
          </p:cNvPr>
          <p:cNvSpPr txBox="1"/>
          <p:nvPr/>
        </p:nvSpPr>
        <p:spPr>
          <a:xfrm>
            <a:off x="0" y="530146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여러 대의 </a:t>
            </a:r>
            <a:r>
              <a:rPr kumimoji="1" lang="en-US" altLang="ko-KR"/>
              <a:t>Kafka Broker</a:t>
            </a:r>
            <a:r>
              <a:rPr kumimoji="1" lang="ko-KR" altLang="en-US" err="1"/>
              <a:t>를</a:t>
            </a:r>
            <a:r>
              <a:rPr kumimoji="1" lang="ko-KR" altLang="en-US"/>
              <a:t> 연결하여 </a:t>
            </a:r>
            <a:r>
              <a:rPr kumimoji="1" lang="en-US" altLang="ko-KR"/>
              <a:t>Cluster</a:t>
            </a:r>
            <a:r>
              <a:rPr kumimoji="1" lang="ko-KR" altLang="en-US" err="1"/>
              <a:t>를</a:t>
            </a:r>
            <a:r>
              <a:rPr kumimoji="1" lang="ko-KR" altLang="en-US"/>
              <a:t> 이루게 하고</a:t>
            </a:r>
            <a:r>
              <a:rPr kumimoji="1" lang="en-US" altLang="ko-KR"/>
              <a:t>,</a:t>
            </a:r>
            <a:r>
              <a:rPr kumimoji="1" lang="ko-KR" altLang="en-US"/>
              <a:t> 처리량을 늘려볼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4186941" y="2331720"/>
          <a:ext cx="3464676" cy="170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92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154892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154892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1704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4234410" y="2842006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46785-A257-EC42-8887-3A337A43119E}"/>
              </a:ext>
            </a:extLst>
          </p:cNvPr>
          <p:cNvSpPr/>
          <p:nvPr/>
        </p:nvSpPr>
        <p:spPr>
          <a:xfrm>
            <a:off x="4234410" y="3334288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68E924-6F72-2140-B8D7-1B6FD669F16F}"/>
              </a:ext>
            </a:extLst>
          </p:cNvPr>
          <p:cNvSpPr/>
          <p:nvPr/>
        </p:nvSpPr>
        <p:spPr>
          <a:xfrm>
            <a:off x="5385021" y="2842006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4E80E1-2867-3647-8539-D1FB2D81DECB}"/>
              </a:ext>
            </a:extLst>
          </p:cNvPr>
          <p:cNvSpPr/>
          <p:nvPr/>
        </p:nvSpPr>
        <p:spPr>
          <a:xfrm>
            <a:off x="5385021" y="3347670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B10AAF-3EAE-214A-8241-1EB4AD4E6B1A}"/>
              </a:ext>
            </a:extLst>
          </p:cNvPr>
          <p:cNvSpPr/>
          <p:nvPr/>
        </p:nvSpPr>
        <p:spPr>
          <a:xfrm>
            <a:off x="6535632" y="2852490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92CF9E-2A42-FF41-85AE-D7F68627F424}"/>
              </a:ext>
            </a:extLst>
          </p:cNvPr>
          <p:cNvSpPr/>
          <p:nvPr/>
        </p:nvSpPr>
        <p:spPr>
          <a:xfrm>
            <a:off x="6535632" y="3358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120640" y="200253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2039904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344722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2039904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3344722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8579385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639176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8579385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7639176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1212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F57ABA-AEB4-5D47-959D-0FF48AE8D00E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topic</a:t>
            </a:r>
            <a:r>
              <a:rPr kumimoji="1" lang="ko-KR" altLang="en-US"/>
              <a:t>은 논리적인 구분 단위이기 때문에</a:t>
            </a:r>
            <a:r>
              <a:rPr kumimoji="1" lang="en-US" altLang="ko-KR"/>
              <a:t>, </a:t>
            </a:r>
            <a:r>
              <a:rPr kumimoji="1" lang="ko-KR" altLang="en-US"/>
              <a:t>여러 </a:t>
            </a:r>
            <a:r>
              <a:rPr kumimoji="1" lang="en-US" altLang="ko-KR"/>
              <a:t>Broker</a:t>
            </a:r>
            <a:r>
              <a:rPr kumimoji="1" lang="ko-KR" altLang="en-US"/>
              <a:t>에서 병렬 처리 함으로써 처리량을 늘릴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</a:t>
            </a:r>
            <a:r>
              <a:rPr kumimoji="1" lang="en-US" altLang="ko-KR"/>
              <a:t>topic</a:t>
            </a:r>
            <a:r>
              <a:rPr kumimoji="1" lang="ko-KR" altLang="en-US"/>
              <a:t>은 여러 </a:t>
            </a:r>
            <a:r>
              <a:rPr kumimoji="1" lang="en-US" altLang="ko-KR"/>
              <a:t>Broker</a:t>
            </a:r>
            <a:r>
              <a:rPr kumimoji="1" lang="ko-KR" altLang="en-US"/>
              <a:t>로 어떻게 분산되어 처리될 수 있는 것일까</a:t>
            </a:r>
            <a:r>
              <a:rPr kumimoji="1" lang="en-US" altLang="ko-KR"/>
              <a:t>?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4186941" y="2331720"/>
          <a:ext cx="3464676" cy="170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92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154892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154892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1704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4234410" y="2842006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46785-A257-EC42-8887-3A337A43119E}"/>
              </a:ext>
            </a:extLst>
          </p:cNvPr>
          <p:cNvSpPr/>
          <p:nvPr/>
        </p:nvSpPr>
        <p:spPr>
          <a:xfrm>
            <a:off x="4234410" y="3334288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68E924-6F72-2140-B8D7-1B6FD669F16F}"/>
              </a:ext>
            </a:extLst>
          </p:cNvPr>
          <p:cNvSpPr/>
          <p:nvPr/>
        </p:nvSpPr>
        <p:spPr>
          <a:xfrm>
            <a:off x="5385021" y="2842006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4E80E1-2867-3647-8539-D1FB2D81DECB}"/>
              </a:ext>
            </a:extLst>
          </p:cNvPr>
          <p:cNvSpPr/>
          <p:nvPr/>
        </p:nvSpPr>
        <p:spPr>
          <a:xfrm>
            <a:off x="5385021" y="3347670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B10AAF-3EAE-214A-8241-1EB4AD4E6B1A}"/>
              </a:ext>
            </a:extLst>
          </p:cNvPr>
          <p:cNvSpPr/>
          <p:nvPr/>
        </p:nvSpPr>
        <p:spPr>
          <a:xfrm>
            <a:off x="6535632" y="2852490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92CF9E-2A42-FF41-85AE-D7F68627F424}"/>
              </a:ext>
            </a:extLst>
          </p:cNvPr>
          <p:cNvSpPr/>
          <p:nvPr/>
        </p:nvSpPr>
        <p:spPr>
          <a:xfrm>
            <a:off x="6535632" y="3358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120640" y="200253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2039904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344722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2039904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3344722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8579385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639176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8579385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7639176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588990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46785-A257-EC42-8887-3A337A43119E}"/>
              </a:ext>
            </a:extLst>
          </p:cNvPr>
          <p:cNvSpPr/>
          <p:nvPr/>
        </p:nvSpPr>
        <p:spPr>
          <a:xfrm>
            <a:off x="3533972" y="3814797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68E924-6F72-2140-B8D7-1B6FD669F16F}"/>
              </a:ext>
            </a:extLst>
          </p:cNvPr>
          <p:cNvSpPr/>
          <p:nvPr/>
        </p:nvSpPr>
        <p:spPr>
          <a:xfrm>
            <a:off x="5456840" y="2237778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B10AAF-3EAE-214A-8241-1EB4AD4E6B1A}"/>
              </a:ext>
            </a:extLst>
          </p:cNvPr>
          <p:cNvSpPr/>
          <p:nvPr/>
        </p:nvSpPr>
        <p:spPr>
          <a:xfrm>
            <a:off x="7367736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92CF9E-2A42-FF41-85AE-D7F68627F424}"/>
              </a:ext>
            </a:extLst>
          </p:cNvPr>
          <p:cNvSpPr/>
          <p:nvPr/>
        </p:nvSpPr>
        <p:spPr>
          <a:xfrm>
            <a:off x="7367736" y="265401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117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92363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935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A0CDF2CA-40EC-324F-A130-4D4844C2359B}"/>
              </a:ext>
            </a:extLst>
          </p:cNvPr>
          <p:cNvGraphicFramePr>
            <a:graphicFrameLocks noGrp="1"/>
          </p:cNvGraphicFramePr>
          <p:nvPr/>
        </p:nvGraphicFramePr>
        <p:xfrm>
          <a:off x="5078847" y="2991411"/>
          <a:ext cx="1845056" cy="117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92363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935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B8E00-FB78-7941-826E-C40051E79B92}"/>
              </a:ext>
            </a:extLst>
          </p:cNvPr>
          <p:cNvSpPr/>
          <p:nvPr/>
        </p:nvSpPr>
        <p:spPr>
          <a:xfrm>
            <a:off x="5467117" y="2700515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</a:t>
            </a:r>
            <a:r>
              <a:rPr kumimoji="1" lang="en-US" altLang="ko-KR"/>
              <a:t>topic</a:t>
            </a:r>
            <a:r>
              <a:rPr kumimoji="1" lang="ko-KR" altLang="en-US"/>
              <a:t>은 </a:t>
            </a:r>
            <a:r>
              <a:rPr kumimoji="1" lang="en-US" altLang="ko-KR"/>
              <a:t>partition </a:t>
            </a:r>
            <a:r>
              <a:rPr kumimoji="1" lang="ko-KR" altLang="en-US"/>
              <a:t>단위로 물리적으로 분산될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topic 1</a:t>
            </a:r>
            <a:r>
              <a:rPr kumimoji="1" lang="ko-KR" altLang="en-US"/>
              <a:t>과 </a:t>
            </a:r>
            <a:r>
              <a:rPr kumimoji="1" lang="en-US" altLang="ko-KR"/>
              <a:t>topic 2</a:t>
            </a:r>
            <a:r>
              <a:rPr kumimoji="1" lang="ko-KR" altLang="en-US"/>
              <a:t>의 </a:t>
            </a:r>
            <a:r>
              <a:rPr kumimoji="1" lang="en-US" altLang="ko-KR"/>
              <a:t>partition=3</a:t>
            </a:r>
            <a:r>
              <a:rPr kumimoji="1" lang="ko-KR" altLang="en-US"/>
              <a:t>이라면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en-US" altLang="ko-KR"/>
              <a:t>topic</a:t>
            </a:r>
            <a:r>
              <a:rPr kumimoji="1" lang="ko-KR" altLang="en-US"/>
              <a:t>은 </a:t>
            </a:r>
            <a:r>
              <a:rPr kumimoji="1" lang="en-US" altLang="ko-KR"/>
              <a:t>3</a:t>
            </a:r>
            <a:r>
              <a:rPr kumimoji="1" lang="ko-KR" altLang="en-US"/>
              <a:t>개의 </a:t>
            </a:r>
            <a:r>
              <a:rPr kumimoji="1" lang="en-US" altLang="ko-KR"/>
              <a:t>partition</a:t>
            </a:r>
            <a:r>
              <a:rPr kumimoji="1" lang="ko-KR" altLang="en-US" err="1"/>
              <a:t>으로</a:t>
            </a:r>
            <a:r>
              <a:rPr kumimoji="1" lang="ko-KR" altLang="en-US"/>
              <a:t> 분산하여 데이터를 처리한다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</a:t>
            </a:r>
            <a:r>
              <a:rPr kumimoji="1" lang="en-US" altLang="ko-KR"/>
              <a:t>topic</a:t>
            </a:r>
            <a:r>
              <a:rPr kumimoji="1" lang="ko-KR" altLang="en-US"/>
              <a:t>의 </a:t>
            </a:r>
            <a:r>
              <a:rPr kumimoji="1" lang="en-US" altLang="ko-KR"/>
              <a:t>partition</a:t>
            </a:r>
            <a:r>
              <a:rPr kumimoji="1" lang="ko-KR" altLang="en-US"/>
              <a:t> 단위로 데이터를 생산하고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는</a:t>
            </a:r>
            <a:r>
              <a:rPr kumimoji="1" lang="en-US" altLang="ko-KR"/>
              <a:t> topic</a:t>
            </a:r>
            <a:r>
              <a:rPr kumimoji="1" lang="ko-KR" altLang="en-US"/>
              <a:t>의 </a:t>
            </a:r>
            <a:r>
              <a:rPr kumimoji="1" lang="en-US" altLang="ko-KR"/>
              <a:t>partition </a:t>
            </a:r>
            <a:r>
              <a:rPr kumimoji="1" lang="ko-KR" altLang="en-US"/>
              <a:t>단위로 데이터를 처리하는 것이다</a:t>
            </a:r>
            <a:r>
              <a:rPr kumimoji="1" lang="en-US" altLang="ko-KR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46CF8D-AA33-4D43-A368-06D3E06211FE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098831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46785-A257-EC42-8887-3A337A43119E}"/>
              </a:ext>
            </a:extLst>
          </p:cNvPr>
          <p:cNvSpPr/>
          <p:nvPr/>
        </p:nvSpPr>
        <p:spPr>
          <a:xfrm>
            <a:off x="3533972" y="3814797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68E924-6F72-2140-B8D7-1B6FD669F16F}"/>
              </a:ext>
            </a:extLst>
          </p:cNvPr>
          <p:cNvSpPr/>
          <p:nvPr/>
        </p:nvSpPr>
        <p:spPr>
          <a:xfrm>
            <a:off x="5456840" y="2237778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B10AAF-3EAE-214A-8241-1EB4AD4E6B1A}"/>
              </a:ext>
            </a:extLst>
          </p:cNvPr>
          <p:cNvSpPr/>
          <p:nvPr/>
        </p:nvSpPr>
        <p:spPr>
          <a:xfrm>
            <a:off x="7367736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92CF9E-2A42-FF41-85AE-D7F68627F424}"/>
              </a:ext>
            </a:extLst>
          </p:cNvPr>
          <p:cNvSpPr/>
          <p:nvPr/>
        </p:nvSpPr>
        <p:spPr>
          <a:xfrm>
            <a:off x="7367736" y="265401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117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92363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935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A0CDF2CA-40EC-324F-A130-4D4844C2359B}"/>
              </a:ext>
            </a:extLst>
          </p:cNvPr>
          <p:cNvGraphicFramePr>
            <a:graphicFrameLocks noGrp="1"/>
          </p:cNvGraphicFramePr>
          <p:nvPr/>
        </p:nvGraphicFramePr>
        <p:xfrm>
          <a:off x="5078847" y="2991411"/>
          <a:ext cx="1845056" cy="117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92363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935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B8E00-FB78-7941-826E-C40051E79B92}"/>
              </a:ext>
            </a:extLst>
          </p:cNvPr>
          <p:cNvSpPr/>
          <p:nvPr/>
        </p:nvSpPr>
        <p:spPr>
          <a:xfrm>
            <a:off x="5467117" y="2700515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3</a:t>
            </a:r>
            <a:r>
              <a:rPr kumimoji="1" lang="ko-KR" altLang="en-US"/>
              <a:t>대의 </a:t>
            </a:r>
            <a:r>
              <a:rPr kumimoji="1" lang="en-US" altLang="ko-KR"/>
              <a:t>Broker</a:t>
            </a:r>
            <a:r>
              <a:rPr kumimoji="1" lang="ko-KR" altLang="en-US"/>
              <a:t>가 있는데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topic</a:t>
            </a:r>
            <a:r>
              <a:rPr kumimoji="1" lang="ko-KR" altLang="en-US"/>
              <a:t>의 모든 </a:t>
            </a:r>
            <a:r>
              <a:rPr kumimoji="1" lang="en-US" altLang="ko-KR"/>
              <a:t>partition</a:t>
            </a:r>
            <a:r>
              <a:rPr kumimoji="1" lang="ko-KR" altLang="en-US"/>
              <a:t>을 </a:t>
            </a:r>
            <a:r>
              <a:rPr kumimoji="1" lang="en-US" altLang="ko-KR"/>
              <a:t>1</a:t>
            </a:r>
            <a:r>
              <a:rPr kumimoji="1" lang="ko-KR" altLang="en-US"/>
              <a:t>대의 </a:t>
            </a:r>
            <a:r>
              <a:rPr kumimoji="1" lang="en-US" altLang="ko-KR"/>
              <a:t>Broker</a:t>
            </a:r>
            <a:r>
              <a:rPr kumimoji="1" lang="ko-KR" altLang="en-US"/>
              <a:t>에서 처리할 필요가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en-US" altLang="ko-KR"/>
              <a:t>topic</a:t>
            </a:r>
            <a:r>
              <a:rPr kumimoji="1" lang="ko-KR" altLang="en-US"/>
              <a:t>의 모든 </a:t>
            </a:r>
            <a:r>
              <a:rPr kumimoji="1" lang="en-US" altLang="ko-KR"/>
              <a:t>partition</a:t>
            </a:r>
            <a:r>
              <a:rPr kumimoji="1" lang="ko-KR" altLang="en-US"/>
              <a:t>에 대한 부하를 </a:t>
            </a:r>
            <a:r>
              <a:rPr kumimoji="1" lang="en-US" altLang="ko-KR"/>
              <a:t>1</a:t>
            </a:r>
            <a:r>
              <a:rPr kumimoji="1" lang="ko-KR" altLang="en-US"/>
              <a:t>대의 </a:t>
            </a:r>
            <a:r>
              <a:rPr kumimoji="1" lang="en-US" altLang="ko-KR"/>
              <a:t>Broker</a:t>
            </a:r>
            <a:r>
              <a:rPr kumimoji="1" lang="ko-KR" altLang="en-US"/>
              <a:t>가 처리할 필요는 없다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위 그림에서 </a:t>
            </a:r>
            <a:r>
              <a:rPr kumimoji="1" lang="en-US" altLang="ko-KR"/>
              <a:t>Broker 3</a:t>
            </a:r>
            <a:r>
              <a:rPr kumimoji="1" lang="ko-KR" altLang="en-US"/>
              <a:t>은 처리할 파티션이 없다</a:t>
            </a:r>
            <a:r>
              <a:rPr kumimoji="1" lang="en-US" altLang="ko-KR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1AABF-65BB-5845-AB73-F84FF9352903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091411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>
                <a:ea typeface="맑은 고딕"/>
              </a:rPr>
              <a:t>에서 각 </a:t>
            </a:r>
            <a:r>
              <a:rPr kumimoji="1" lang="en-US" altLang="ko-KR">
                <a:ea typeface="맑은 고딕"/>
              </a:rPr>
              <a:t>topic</a:t>
            </a:r>
            <a:r>
              <a:rPr kumimoji="1" lang="ko-KR" altLang="en-US">
                <a:ea typeface="맑은 고딕"/>
              </a:rPr>
              <a:t>의 </a:t>
            </a:r>
            <a:r>
              <a:rPr kumimoji="1" lang="en-US" altLang="ko-KR">
                <a:ea typeface="맑은 고딕"/>
              </a:rPr>
              <a:t>partition</a:t>
            </a:r>
            <a:r>
              <a:rPr kumimoji="1" lang="ko-KR" altLang="en-US">
                <a:ea typeface="맑은 고딕"/>
              </a:rPr>
              <a:t>은 여러 </a:t>
            </a:r>
            <a:r>
              <a:rPr kumimoji="1" lang="en-US" altLang="ko-KR">
                <a:ea typeface="맑은 고딕"/>
              </a:rPr>
              <a:t>Broker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균등하게 분산될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물리적으로 분산된 여러 개의 </a:t>
            </a:r>
            <a:r>
              <a:rPr kumimoji="1" lang="en-US" altLang="ko-KR">
                <a:ea typeface="맑은 고딕"/>
              </a:rPr>
              <a:t>partition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대해 각 </a:t>
            </a:r>
            <a:r>
              <a:rPr kumimoji="1" lang="en-US" altLang="ko-KR">
                <a:ea typeface="맑은 고딕"/>
              </a:rPr>
              <a:t>Broker</a:t>
            </a:r>
            <a:r>
              <a:rPr kumimoji="1" lang="ko-KR" altLang="en-US">
                <a:ea typeface="맑은 고딕"/>
              </a:rPr>
              <a:t>가 분산 처리할 수 있는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 err="1">
                <a:ea typeface="맑은 고딕"/>
              </a:rPr>
              <a:t>Consumer들은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partition</a:t>
            </a:r>
            <a:r>
              <a:rPr kumimoji="1" lang="ko-KR" altLang="en-US">
                <a:ea typeface="맑은 고딕"/>
              </a:rPr>
              <a:t> 단위로 구독하여 데이터를 처리할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1BE519-5C26-0A4B-AC0F-A09B3B689C40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45049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(topic 1, partition 1) -&gt; Broker 1 </a:t>
            </a:r>
            <a:r>
              <a:rPr kumimoji="1" lang="ko-KR" altLang="en-US"/>
              <a:t>처리</a:t>
            </a:r>
            <a:endParaRPr kumimoji="1" lang="en-US" altLang="ko-KR"/>
          </a:p>
          <a:p>
            <a:pPr algn="ctr"/>
            <a:r>
              <a:rPr kumimoji="1" lang="en-US" altLang="ko-KR"/>
              <a:t>(topic 1, partition 2)</a:t>
            </a:r>
            <a:r>
              <a:rPr kumimoji="1" lang="ko-KR" altLang="en-US"/>
              <a:t> </a:t>
            </a:r>
            <a:r>
              <a:rPr kumimoji="1" lang="en-US" altLang="ko-KR"/>
              <a:t>-&gt; Broker 2</a:t>
            </a:r>
            <a:r>
              <a:rPr kumimoji="1" lang="ko-KR" altLang="en-US"/>
              <a:t> 처리</a:t>
            </a:r>
            <a:endParaRPr kumimoji="1" lang="en-US" altLang="ko-KR"/>
          </a:p>
          <a:p>
            <a:pPr algn="ctr"/>
            <a:r>
              <a:rPr kumimoji="1" lang="en-US" altLang="ko-KR"/>
              <a:t>(topic 1, partition 3)</a:t>
            </a:r>
            <a:r>
              <a:rPr kumimoji="1" lang="ko-KR" altLang="en-US"/>
              <a:t> </a:t>
            </a:r>
            <a:r>
              <a:rPr kumimoji="1" lang="en-US" altLang="ko-KR"/>
              <a:t>-&gt;</a:t>
            </a:r>
            <a:r>
              <a:rPr kumimoji="1" lang="ko-KR" altLang="en-US"/>
              <a:t> </a:t>
            </a:r>
            <a:r>
              <a:rPr kumimoji="1" lang="en-US" altLang="ko-KR"/>
              <a:t>Broker 3</a:t>
            </a:r>
            <a:r>
              <a:rPr kumimoji="1" lang="ko-KR" altLang="en-US"/>
              <a:t> 처리</a:t>
            </a:r>
            <a:endParaRPr kumimoji="1" lang="en-US" altLang="ko-KR"/>
          </a:p>
          <a:p>
            <a:pPr algn="ctr"/>
            <a:r>
              <a:rPr kumimoji="1" lang="en-US" altLang="ko-KR"/>
              <a:t>(topic 1, partition 1) -&gt; Consumer 1</a:t>
            </a:r>
            <a:r>
              <a:rPr kumimoji="1" lang="ko-KR" altLang="en-US"/>
              <a:t> 처리</a:t>
            </a:r>
            <a:endParaRPr kumimoji="1" lang="en-US" altLang="ko-KR"/>
          </a:p>
          <a:p>
            <a:pPr algn="ctr"/>
            <a:r>
              <a:rPr kumimoji="1" lang="en-US" altLang="ko-KR"/>
              <a:t>(topic 1, partition 2), (topic 1, partition 3) -&gt; Consumer 2</a:t>
            </a:r>
            <a:r>
              <a:rPr kumimoji="1" lang="ko-KR" altLang="en-US"/>
              <a:t>처리</a:t>
            </a:r>
            <a:endParaRPr kumimoji="1" lang="en-US" altLang="ko-KR"/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1BE519-5C26-0A4B-AC0F-A09B3B689C40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6583357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데이터가 </a:t>
            </a:r>
            <a:r>
              <a:rPr kumimoji="1" lang="en-US" altLang="ko-KR"/>
              <a:t>partition </a:t>
            </a:r>
            <a:r>
              <a:rPr kumimoji="1" lang="ko-KR" altLang="en-US"/>
              <a:t>단위로 분산된 상황에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 순서를 고려한 처리가 필요하다면 어떻게 할 수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partition </a:t>
            </a:r>
            <a:r>
              <a:rPr kumimoji="1" lang="ko-KR" altLang="en-US"/>
              <a:t>단위로 데이터가 처리된다는 점을 이용해볼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7D8D89-7B79-3644-BDB9-F26240646080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266923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</a:t>
            </a:r>
            <a:r>
              <a:rPr kumimoji="1" lang="en-US" altLang="ko-KR"/>
              <a:t>topic</a:t>
            </a:r>
            <a:r>
              <a:rPr kumimoji="1" lang="ko-KR" altLang="en-US"/>
              <a:t>에 생산되는 이벤트에 대해 직접 </a:t>
            </a:r>
            <a:r>
              <a:rPr kumimoji="1" lang="en-US" altLang="ko-KR"/>
              <a:t>partition</a:t>
            </a:r>
            <a:r>
              <a:rPr kumimoji="1" lang="ko-KR" altLang="en-US"/>
              <a:t>을 지정할 수도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partition</a:t>
            </a:r>
            <a:r>
              <a:rPr kumimoji="1" lang="ko-KR" altLang="en-US"/>
              <a:t>을 지정하지 않는다면 라운드 로빈 방식으로 적절히 분산할 수도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순서 보장이 필요한 이벤트들에 대해서는 동일한</a:t>
            </a:r>
            <a:r>
              <a:rPr kumimoji="1" lang="en-US" altLang="ko-KR"/>
              <a:t> partition</a:t>
            </a:r>
            <a:r>
              <a:rPr kumimoji="1" lang="ko-KR" altLang="en-US" err="1"/>
              <a:t>으로</a:t>
            </a:r>
            <a:r>
              <a:rPr kumimoji="1" lang="ko-KR" altLang="en-US"/>
              <a:t> 보내준다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00BEB0-6383-A84F-861C-E84D632F9270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5135948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</a:t>
            </a:r>
            <a:r>
              <a:rPr kumimoji="1" lang="ko-KR" altLang="en-US"/>
              <a:t> 특정 </a:t>
            </a:r>
            <a:r>
              <a:rPr kumimoji="1" lang="en-US" altLang="ko-KR"/>
              <a:t>Kafka</a:t>
            </a:r>
            <a:r>
              <a:rPr kumimoji="1" lang="ko-KR" altLang="en-US"/>
              <a:t>에 대한 장애 상황이 발생하면 어떻게 될까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시스템에서는 언제든 장애가 발생할 수도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4D186D-388F-814D-9BD0-BA3F8D8ECABB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5561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</a:t>
            </a:r>
            <a:r>
              <a:rPr kumimoji="1" lang="ko-KR" altLang="en-US"/>
              <a:t> 위처럼 </a:t>
            </a:r>
            <a:r>
              <a:rPr kumimoji="1" lang="en-US" altLang="ko-KR"/>
              <a:t>Broker</a:t>
            </a:r>
            <a:r>
              <a:rPr kumimoji="1" lang="ko-KR" altLang="en-US"/>
              <a:t> </a:t>
            </a:r>
            <a:r>
              <a:rPr kumimoji="1" lang="en-US" altLang="ko-KR"/>
              <a:t>2</a:t>
            </a:r>
            <a:r>
              <a:rPr kumimoji="1" lang="ko-KR" altLang="en-US"/>
              <a:t>에 장애가 발생한 상황</a:t>
            </a:r>
            <a:r>
              <a:rPr kumimoji="1" lang="en-US" altLang="ko-KR"/>
              <a:t>!</a:t>
            </a:r>
          </a:p>
          <a:p>
            <a:pPr algn="ctr"/>
            <a:r>
              <a:rPr kumimoji="1" lang="en-US" altLang="ko-KR"/>
              <a:t>Broker</a:t>
            </a:r>
            <a:r>
              <a:rPr kumimoji="1" lang="ko-KR" altLang="en-US"/>
              <a:t>의 </a:t>
            </a:r>
            <a:r>
              <a:rPr kumimoji="1" lang="en-US" altLang="ko-KR"/>
              <a:t>(topic 1,</a:t>
            </a:r>
            <a:r>
              <a:rPr kumimoji="1" lang="ko-KR" altLang="en-US"/>
              <a:t> </a:t>
            </a:r>
            <a:r>
              <a:rPr kumimoji="1" lang="en-US" altLang="ko-KR"/>
              <a:t>partition 2), (topic 2, partition 1)</a:t>
            </a:r>
            <a:r>
              <a:rPr kumimoji="1" lang="ko-KR" altLang="en-US"/>
              <a:t>에 대한 데이터는 이미 유실 된 것이고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다음 데이터를 처리해나갈 수도 없는 것일까</a:t>
            </a:r>
            <a:r>
              <a:rPr kumimoji="1" lang="en-US" altLang="ko-KR"/>
              <a:t>?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81D570B-DF1A-DB4D-BBE9-DDD42E45F8CD}"/>
              </a:ext>
            </a:extLst>
          </p:cNvPr>
          <p:cNvCxnSpPr>
            <a:cxnSpLocks/>
          </p:cNvCxnSpPr>
          <p:nvPr/>
        </p:nvCxnSpPr>
        <p:spPr>
          <a:xfrm flipH="1">
            <a:off x="5232650" y="1751264"/>
            <a:ext cx="1530849" cy="27740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ABFB6383-CD29-FA48-95EA-DC19F5FB2350}"/>
              </a:ext>
            </a:extLst>
          </p:cNvPr>
          <p:cNvCxnSpPr>
            <a:cxnSpLocks/>
          </p:cNvCxnSpPr>
          <p:nvPr/>
        </p:nvCxnSpPr>
        <p:spPr>
          <a:xfrm>
            <a:off x="5232650" y="1751264"/>
            <a:ext cx="1530849" cy="27740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A550C2-A598-E743-ADC0-1DCB702AD532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1748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기능 변경 사항에 오류가 남아있어서 장애가 발생했다면</a:t>
            </a:r>
            <a:r>
              <a:rPr kumimoji="1" lang="en-US" altLang="ko-KR"/>
              <a:t>?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72D5B42-2B78-234E-BD2F-F9D45B9702D3}"/>
              </a:ext>
            </a:extLst>
          </p:cNvPr>
          <p:cNvCxnSpPr>
            <a:cxnSpLocks/>
          </p:cNvCxnSpPr>
          <p:nvPr/>
        </p:nvCxnSpPr>
        <p:spPr>
          <a:xfrm flipH="1">
            <a:off x="5641490" y="3245735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0AD0796-4019-4246-B74C-1AD73D2028B7}"/>
              </a:ext>
            </a:extLst>
          </p:cNvPr>
          <p:cNvCxnSpPr>
            <a:cxnSpLocks/>
          </p:cNvCxnSpPr>
          <p:nvPr/>
        </p:nvCxnSpPr>
        <p:spPr>
          <a:xfrm>
            <a:off x="5622872" y="3245735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05522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27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2739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57675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545945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분산 시스템에서 모든 </a:t>
            </a:r>
            <a:r>
              <a:rPr kumimoji="1" lang="en-US" altLang="ko-KR"/>
              <a:t>Broker</a:t>
            </a:r>
            <a:r>
              <a:rPr kumimoji="1" lang="ko-KR" altLang="en-US"/>
              <a:t>에 장애가 발생할 확률은 드물다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장애 상황에도 데이터를 보존하고 처리할 방법은 없을까</a:t>
            </a:r>
            <a:r>
              <a:rPr kumimoji="1" lang="en-US" altLang="ko-KR"/>
              <a:t>?  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5C05EF0-25F3-1243-BFA9-F6FFDF2D146F}"/>
              </a:ext>
            </a:extLst>
          </p:cNvPr>
          <p:cNvGraphicFramePr>
            <a:graphicFrameLocks noGrp="1"/>
          </p:cNvGraphicFramePr>
          <p:nvPr/>
        </p:nvGraphicFramePr>
        <p:xfrm>
          <a:off x="3139387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427A6-B2F1-F14A-8201-3A1247A92EA7}"/>
              </a:ext>
            </a:extLst>
          </p:cNvPr>
          <p:cNvSpPr/>
          <p:nvPr/>
        </p:nvSpPr>
        <p:spPr>
          <a:xfrm>
            <a:off x="3527657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2EF0CCB4-7624-E642-B85F-9E5F47490CA3}"/>
              </a:ext>
            </a:extLst>
          </p:cNvPr>
          <p:cNvGraphicFramePr>
            <a:graphicFrameLocks noGrp="1"/>
          </p:cNvGraphicFramePr>
          <p:nvPr/>
        </p:nvGraphicFramePr>
        <p:xfrm>
          <a:off x="5105347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E50FAA-F938-B847-B659-CE0AF5F40F48}"/>
              </a:ext>
            </a:extLst>
          </p:cNvPr>
          <p:cNvSpPr/>
          <p:nvPr/>
        </p:nvSpPr>
        <p:spPr>
          <a:xfrm>
            <a:off x="5493617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8144B375-2F6D-3D4B-8852-41C4C3E72CCE}"/>
              </a:ext>
            </a:extLst>
          </p:cNvPr>
          <p:cNvGraphicFramePr>
            <a:graphicFrameLocks noGrp="1"/>
          </p:cNvGraphicFramePr>
          <p:nvPr/>
        </p:nvGraphicFramePr>
        <p:xfrm>
          <a:off x="5087059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081329-F66F-2A47-8782-F729FA1638EE}"/>
              </a:ext>
            </a:extLst>
          </p:cNvPr>
          <p:cNvSpPr/>
          <p:nvPr/>
        </p:nvSpPr>
        <p:spPr>
          <a:xfrm>
            <a:off x="5475329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D0852140-04C0-E54A-B945-054165F6CD02}"/>
              </a:ext>
            </a:extLst>
          </p:cNvPr>
          <p:cNvGraphicFramePr>
            <a:graphicFrameLocks noGrp="1"/>
          </p:cNvGraphicFramePr>
          <p:nvPr/>
        </p:nvGraphicFramePr>
        <p:xfrm>
          <a:off x="7062163" y="2486498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8D0826-1445-EF44-B960-12088B17B437}"/>
              </a:ext>
            </a:extLst>
          </p:cNvPr>
          <p:cNvSpPr/>
          <p:nvPr/>
        </p:nvSpPr>
        <p:spPr>
          <a:xfrm>
            <a:off x="7450433" y="2195602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36A81731-7A92-AB44-8B29-FB2C38399934}"/>
              </a:ext>
            </a:extLst>
          </p:cNvPr>
          <p:cNvGraphicFramePr>
            <a:graphicFrameLocks noGrp="1"/>
          </p:cNvGraphicFramePr>
          <p:nvPr/>
        </p:nvGraphicFramePr>
        <p:xfrm>
          <a:off x="7043875" y="3474050"/>
          <a:ext cx="1845056" cy="39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partition 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D86A3-9A84-F24E-ADB4-8EF5FEF11906}"/>
              </a:ext>
            </a:extLst>
          </p:cNvPr>
          <p:cNvSpPr/>
          <p:nvPr/>
        </p:nvSpPr>
        <p:spPr>
          <a:xfrm>
            <a:off x="7432145" y="3183154"/>
            <a:ext cx="1068515" cy="323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topic 3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81D570B-DF1A-DB4D-BBE9-DDD42E45F8CD}"/>
              </a:ext>
            </a:extLst>
          </p:cNvPr>
          <p:cNvCxnSpPr>
            <a:cxnSpLocks/>
          </p:cNvCxnSpPr>
          <p:nvPr/>
        </p:nvCxnSpPr>
        <p:spPr>
          <a:xfrm flipH="1">
            <a:off x="5232650" y="1751264"/>
            <a:ext cx="1530849" cy="27740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ABFB6383-CD29-FA48-95EA-DC19F5FB2350}"/>
              </a:ext>
            </a:extLst>
          </p:cNvPr>
          <p:cNvCxnSpPr>
            <a:cxnSpLocks/>
          </p:cNvCxnSpPr>
          <p:nvPr/>
        </p:nvCxnSpPr>
        <p:spPr>
          <a:xfrm>
            <a:off x="5232650" y="1751264"/>
            <a:ext cx="1530849" cy="277402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A550C2-A598-E743-ADC0-1DCB702AD532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791861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데이터의 </a:t>
            </a:r>
            <a:r>
              <a:rPr kumimoji="1" lang="ko-KR" altLang="en-US" err="1"/>
              <a:t>복제본을</a:t>
            </a:r>
            <a:r>
              <a:rPr kumimoji="1" lang="ko-KR" altLang="en-US"/>
              <a:t> 관리해볼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replication factor=3 </a:t>
            </a:r>
            <a:r>
              <a:rPr kumimoji="1" lang="ko-KR" altLang="en-US"/>
              <a:t>설정을 한다면</a:t>
            </a:r>
            <a:r>
              <a:rPr kumimoji="1" lang="en-US" altLang="ko-KR"/>
              <a:t>, </a:t>
            </a:r>
            <a:r>
              <a:rPr kumimoji="1" lang="ko-KR" altLang="en-US"/>
              <a:t>각 </a:t>
            </a:r>
            <a:r>
              <a:rPr kumimoji="1" lang="en-US" altLang="ko-KR"/>
              <a:t>partition</a:t>
            </a:r>
            <a:r>
              <a:rPr kumimoji="1" lang="ko-KR" altLang="en-US"/>
              <a:t>의 데이터는 </a:t>
            </a:r>
            <a:r>
              <a:rPr kumimoji="1" lang="en-US" altLang="ko-KR"/>
              <a:t>3</a:t>
            </a:r>
            <a:r>
              <a:rPr kumimoji="1" lang="ko-KR" altLang="en-US"/>
              <a:t>개로 복제된다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leader</a:t>
            </a:r>
            <a:r>
              <a:rPr kumimoji="1" lang="ko-KR" altLang="en-US"/>
              <a:t>에 데이터를 쓰면</a:t>
            </a:r>
            <a:r>
              <a:rPr kumimoji="1" lang="en-US" altLang="ko-KR"/>
              <a:t>, follower</a:t>
            </a:r>
            <a:r>
              <a:rPr kumimoji="1" lang="ko-KR" altLang="en-US"/>
              <a:t>로 데이터가 복제된다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복제본은</a:t>
            </a:r>
            <a:r>
              <a:rPr kumimoji="1" lang="ko-KR" altLang="en-US"/>
              <a:t> </a:t>
            </a:r>
            <a:r>
              <a:rPr kumimoji="1" lang="en-US" altLang="ko-KR"/>
              <a:t>Kafka</a:t>
            </a:r>
            <a:r>
              <a:rPr kumimoji="1" lang="ko-KR" altLang="en-US"/>
              <a:t>에서 여러 </a:t>
            </a:r>
            <a:r>
              <a:rPr kumimoji="1" lang="en-US" altLang="ko-KR"/>
              <a:t>Broker </a:t>
            </a:r>
            <a:r>
              <a:rPr kumimoji="1" lang="ko-KR" altLang="en-US"/>
              <a:t>간에 균등하게 분산해준다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A19B6C4-2493-E44E-8E82-A8B5926E2E85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94698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이제 </a:t>
            </a:r>
            <a:r>
              <a:rPr kumimoji="1" lang="en-US" altLang="ko-KR"/>
              <a:t>Broker 2</a:t>
            </a:r>
            <a:r>
              <a:rPr kumimoji="1" lang="ko-KR" altLang="en-US"/>
              <a:t>에 장애가 발생하더라도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partition</a:t>
            </a:r>
            <a:r>
              <a:rPr kumimoji="1" lang="ko-KR" altLang="en-US"/>
              <a:t> </a:t>
            </a:r>
            <a:r>
              <a:rPr kumimoji="1" lang="en-US" altLang="ko-KR"/>
              <a:t>2</a:t>
            </a:r>
            <a:r>
              <a:rPr kumimoji="1" lang="ko-KR" altLang="en-US"/>
              <a:t>의 데이터는 </a:t>
            </a:r>
            <a:r>
              <a:rPr kumimoji="1" lang="en-US" altLang="ko-KR"/>
              <a:t>Broker 1</a:t>
            </a:r>
            <a:r>
              <a:rPr kumimoji="1" lang="ko-KR" altLang="en-US"/>
              <a:t>과 </a:t>
            </a:r>
            <a:r>
              <a:rPr kumimoji="1" lang="en-US" altLang="ko-KR"/>
              <a:t>Broker 3</a:t>
            </a:r>
            <a:r>
              <a:rPr kumimoji="1" lang="ko-KR" altLang="en-US"/>
              <a:t>에 복제되어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topic 1</a:t>
            </a:r>
            <a:r>
              <a:rPr kumimoji="1" lang="ko-KR" altLang="en-US"/>
              <a:t>과 </a:t>
            </a:r>
            <a:r>
              <a:rPr kumimoji="1" lang="en-US" altLang="ko-KR"/>
              <a:t>topic 2</a:t>
            </a:r>
            <a:r>
              <a:rPr kumimoji="1" lang="ko-KR" altLang="en-US"/>
              <a:t>의 </a:t>
            </a:r>
            <a:r>
              <a:rPr kumimoji="1" lang="en-US" altLang="ko-KR"/>
              <a:t>leader</a:t>
            </a:r>
            <a:r>
              <a:rPr kumimoji="1" lang="ko-KR" altLang="en-US" err="1"/>
              <a:t>를</a:t>
            </a:r>
            <a:r>
              <a:rPr kumimoji="1" lang="ko-KR" altLang="en-US"/>
              <a:t> 정상 </a:t>
            </a:r>
            <a:r>
              <a:rPr kumimoji="1" lang="en-US" altLang="ko-KR"/>
              <a:t>Broker</a:t>
            </a:r>
            <a:r>
              <a:rPr kumimoji="1" lang="ko-KR" altLang="en-US"/>
              <a:t>의 </a:t>
            </a:r>
            <a:r>
              <a:rPr kumimoji="1" lang="en-US" altLang="ko-KR"/>
              <a:t>follower</a:t>
            </a:r>
            <a:r>
              <a:rPr kumimoji="1" lang="ko-KR" altLang="en-US"/>
              <a:t>에서 재선출하면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데이터 생산 및 소비를 계속 처리해나갈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Kafka Cluster</a:t>
            </a:r>
            <a:r>
              <a:rPr kumimoji="1" lang="ko-KR" altLang="en-US"/>
              <a:t>에서 특정 </a:t>
            </a:r>
            <a:r>
              <a:rPr kumimoji="1" lang="en-US" altLang="ko-KR"/>
              <a:t>Broker</a:t>
            </a:r>
            <a:r>
              <a:rPr kumimoji="1" lang="ko-KR" altLang="en-US"/>
              <a:t>에 장애가 발생했더라도</a:t>
            </a:r>
            <a:r>
              <a:rPr kumimoji="1" lang="en-US" altLang="ko-KR"/>
              <a:t>, </a:t>
            </a:r>
            <a:r>
              <a:rPr kumimoji="1" lang="ko-KR" altLang="en-US"/>
              <a:t>복구될 때 까지 정상 </a:t>
            </a:r>
            <a:r>
              <a:rPr kumimoji="1" lang="en-US" altLang="ko-KR"/>
              <a:t>Broker</a:t>
            </a:r>
            <a:r>
              <a:rPr kumimoji="1" lang="ko-KR" altLang="en-US" err="1"/>
              <a:t>를</a:t>
            </a:r>
            <a:r>
              <a:rPr kumimoji="1" lang="ko-KR" altLang="en-US"/>
              <a:t> 활용할 수 있는 것이다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A67CF08B-F41B-0D4C-A1FB-C9467970D03A}"/>
              </a:ext>
            </a:extLst>
          </p:cNvPr>
          <p:cNvCxnSpPr>
            <a:cxnSpLocks/>
          </p:cNvCxnSpPr>
          <p:nvPr/>
        </p:nvCxnSpPr>
        <p:spPr>
          <a:xfrm flipH="1">
            <a:off x="5141647" y="1775041"/>
            <a:ext cx="1815236" cy="3464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1A0D1CB-3461-3D4B-ABB2-8566B5FEFD1B}"/>
              </a:ext>
            </a:extLst>
          </p:cNvPr>
          <p:cNvCxnSpPr>
            <a:cxnSpLocks/>
          </p:cNvCxnSpPr>
          <p:nvPr/>
        </p:nvCxnSpPr>
        <p:spPr>
          <a:xfrm>
            <a:off x="5111827" y="1775041"/>
            <a:ext cx="1845056" cy="3464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049D0E-5CB4-5740-91E8-2FCF9B6CF013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896464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0897E-877E-0D4E-A676-47D9EE321467}"/>
              </a:ext>
            </a:extLst>
          </p:cNvPr>
          <p:cNvSpPr txBox="1"/>
          <p:nvPr/>
        </p:nvSpPr>
        <p:spPr>
          <a:xfrm>
            <a:off x="0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이러한 시스템을 위한 데이터 복제 과정에는 추가적인 비용이 생긴다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모든 복제가 완료될 때까지 기다려야할까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이를 제어하는 설정을 살펴보자</a:t>
            </a:r>
            <a:r>
              <a:rPr kumimoji="1" lang="en-US" altLang="ko-KR"/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CC5760-6EF1-904B-B51E-369B6242D996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341140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0897E-877E-0D4E-A676-47D9EE321467}"/>
              </a:ext>
            </a:extLst>
          </p:cNvPr>
          <p:cNvSpPr txBox="1"/>
          <p:nvPr/>
        </p:nvSpPr>
        <p:spPr>
          <a:xfrm>
            <a:off x="0" y="5301465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의 </a:t>
            </a:r>
            <a:r>
              <a:rPr kumimoji="1" lang="en-US" altLang="ko-KR"/>
              <a:t>acks </a:t>
            </a:r>
            <a:r>
              <a:rPr kumimoji="1" lang="ko-KR" altLang="en-US"/>
              <a:t>설정으로 제어해볼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acks=0 : Broker</a:t>
            </a:r>
            <a:r>
              <a:rPr kumimoji="1" lang="ko-KR" altLang="en-US"/>
              <a:t>에 데이터 전달되었는지 확인하지 않음</a:t>
            </a:r>
            <a:r>
              <a:rPr kumimoji="1" lang="en-US" altLang="ko-KR"/>
              <a:t>. </a:t>
            </a:r>
            <a:r>
              <a:rPr kumimoji="1" lang="ko-KR" altLang="en-US"/>
              <a:t>매우 빠르지만</a:t>
            </a:r>
            <a:r>
              <a:rPr kumimoji="1" lang="en-US" altLang="ko-KR"/>
              <a:t>, </a:t>
            </a:r>
            <a:r>
              <a:rPr kumimoji="1" lang="ko-KR" altLang="en-US"/>
              <a:t>데이터 유실 가능성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acks=1 : leader</a:t>
            </a:r>
            <a:r>
              <a:rPr kumimoji="1" lang="ko-KR" altLang="en-US"/>
              <a:t>에 전달되면 성공</a:t>
            </a:r>
            <a:r>
              <a:rPr kumimoji="1" lang="en-US" altLang="ko-KR"/>
              <a:t>. follower </a:t>
            </a:r>
            <a:r>
              <a:rPr kumimoji="1" lang="ko-KR" altLang="en-US"/>
              <a:t>전달 안되면 장애 시에 유실 가능성</a:t>
            </a:r>
            <a:r>
              <a:rPr kumimoji="1" lang="en-US" altLang="ko-KR"/>
              <a:t> </a:t>
            </a:r>
            <a:r>
              <a:rPr kumimoji="1" lang="ko-KR" altLang="en-US"/>
              <a:t>있으나</a:t>
            </a:r>
            <a:r>
              <a:rPr kumimoji="1" lang="en-US" altLang="ko-KR"/>
              <a:t>, acks=0</a:t>
            </a:r>
            <a:r>
              <a:rPr kumimoji="1" lang="ko-KR" altLang="en-US"/>
              <a:t>보다 안전하다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acks=all</a:t>
            </a:r>
            <a:r>
              <a:rPr kumimoji="1" lang="ko-KR" altLang="en-US"/>
              <a:t> </a:t>
            </a:r>
            <a:r>
              <a:rPr kumimoji="1" lang="en-US" altLang="ko-KR"/>
              <a:t>: leader</a:t>
            </a:r>
            <a:r>
              <a:rPr kumimoji="1" lang="ko-KR" altLang="en-US"/>
              <a:t>와 모든 </a:t>
            </a:r>
            <a:r>
              <a:rPr kumimoji="1" lang="en-US" altLang="ko-KR"/>
              <a:t>follower(</a:t>
            </a:r>
            <a:r>
              <a:rPr kumimoji="1" lang="en-US" altLang="ko-KR" err="1"/>
              <a:t>min.insync.replicas</a:t>
            </a:r>
            <a:r>
              <a:rPr kumimoji="1" lang="en-US" altLang="ko-KR"/>
              <a:t> </a:t>
            </a:r>
            <a:r>
              <a:rPr kumimoji="1" lang="ko-KR" altLang="en-US"/>
              <a:t>만큼</a:t>
            </a:r>
            <a:r>
              <a:rPr kumimoji="1" lang="en-US" altLang="ko-KR"/>
              <a:t>)</a:t>
            </a:r>
            <a:r>
              <a:rPr kumimoji="1" lang="ko-KR" altLang="en-US"/>
              <a:t>에 데이터 기록되면 성공</a:t>
            </a:r>
            <a:r>
              <a:rPr kumimoji="1" lang="en-US" altLang="ko-KR"/>
              <a:t>. </a:t>
            </a:r>
            <a:r>
              <a:rPr kumimoji="1" lang="ko-KR" altLang="en-US"/>
              <a:t>가장 안전하지만</a:t>
            </a:r>
            <a:r>
              <a:rPr kumimoji="1" lang="en-US" altLang="ko-KR"/>
              <a:t>, </a:t>
            </a:r>
            <a:r>
              <a:rPr kumimoji="1" lang="ko-KR" altLang="en-US"/>
              <a:t>지연될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는 데이터 특성에 따라서 적절한 설정을 가져갈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algn="ctr"/>
            <a:endParaRPr kumimoji="1" lang="en-US" altLang="ko-KR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5DBB10-15EA-6345-8518-389F5802AB39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76192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0897E-877E-0D4E-A676-47D9EE321467}"/>
              </a:ext>
            </a:extLst>
          </p:cNvPr>
          <p:cNvSpPr txBox="1"/>
          <p:nvPr/>
        </p:nvSpPr>
        <p:spPr>
          <a:xfrm>
            <a:off x="-9144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min.insync.replicas</a:t>
            </a:r>
            <a:r>
              <a:rPr kumimoji="1" lang="en-US" altLang="ko-KR"/>
              <a:t> : </a:t>
            </a:r>
            <a:r>
              <a:rPr kumimoji="1" lang="ko-KR" altLang="en-US"/>
              <a:t>데이터 전송 성공으로 간주하기 위해 최소 몇 개의 </a:t>
            </a:r>
            <a:r>
              <a:rPr kumimoji="1" lang="en-US" altLang="ko-KR"/>
              <a:t>ISR</a:t>
            </a:r>
            <a:r>
              <a:rPr kumimoji="1" lang="ko-KR" altLang="en-US"/>
              <a:t>이 있어야하는지 설정</a:t>
            </a:r>
            <a:endParaRPr kumimoji="1" lang="en-US" altLang="ko-KR"/>
          </a:p>
          <a:p>
            <a:pPr algn="ctr"/>
            <a:r>
              <a:rPr kumimoji="1" lang="en-US" altLang="ko-KR"/>
              <a:t>ISR(In-Sync Replicas) : leader</a:t>
            </a:r>
            <a:r>
              <a:rPr kumimoji="1" lang="ko-KR" altLang="en-US"/>
              <a:t>의 데이터가 </a:t>
            </a:r>
            <a:r>
              <a:rPr kumimoji="1" lang="ko-KR" altLang="en-US" err="1"/>
              <a:t>복제본으로</a:t>
            </a:r>
            <a:r>
              <a:rPr kumimoji="1" lang="ko-KR" altLang="en-US"/>
              <a:t> 동기화되어 있는 </a:t>
            </a:r>
            <a:r>
              <a:rPr kumimoji="1" lang="en-US" altLang="ko-KR"/>
              <a:t>follower</a:t>
            </a:r>
            <a:r>
              <a:rPr kumimoji="1" lang="ko-KR" altLang="en-US"/>
              <a:t>들을 의미</a:t>
            </a:r>
            <a:endParaRPr kumimoji="1" lang="en-US" altLang="ko-KR"/>
          </a:p>
          <a:p>
            <a:pPr algn="ctr"/>
            <a:r>
              <a:rPr kumimoji="1" lang="en-US" altLang="ko-KR"/>
              <a:t>acks=all </a:t>
            </a:r>
            <a:r>
              <a:rPr kumimoji="1" lang="ko-KR" altLang="en-US"/>
              <a:t>설정일 때 함께 동작</a:t>
            </a:r>
            <a:endParaRPr kumimoji="1" lang="en-US" altLang="ko-KR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463C97-5265-8F4F-B60E-90A93920EA73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50088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0897E-877E-0D4E-A676-47D9EE321467}"/>
              </a:ext>
            </a:extLst>
          </p:cNvPr>
          <p:cNvSpPr txBox="1"/>
          <p:nvPr/>
        </p:nvSpPr>
        <p:spPr>
          <a:xfrm>
            <a:off x="-9144" y="530146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만약</a:t>
            </a:r>
            <a:r>
              <a:rPr kumimoji="1" lang="en-US" altLang="ko-KR"/>
              <a:t>, acks=all, </a:t>
            </a:r>
            <a:r>
              <a:rPr kumimoji="1" lang="en-US" altLang="ko-KR" err="1"/>
              <a:t>min.insync.replicas</a:t>
            </a:r>
            <a:r>
              <a:rPr kumimoji="1" lang="en-US" altLang="ko-KR"/>
              <a:t>=2, replication factor=3 </a:t>
            </a:r>
            <a:r>
              <a:rPr kumimoji="1" lang="ko-KR" altLang="en-US"/>
              <a:t>설정이라면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en-US" altLang="ko-KR"/>
              <a:t>partition</a:t>
            </a:r>
            <a:r>
              <a:rPr kumimoji="1" lang="ko-KR" altLang="en-US"/>
              <a:t>은 </a:t>
            </a:r>
            <a:r>
              <a:rPr kumimoji="1" lang="en-US" altLang="ko-KR"/>
              <a:t>3</a:t>
            </a:r>
            <a:r>
              <a:rPr kumimoji="1" lang="ko-KR" altLang="en-US"/>
              <a:t>개로 복제 되어야 하지만</a:t>
            </a:r>
            <a:r>
              <a:rPr kumimoji="1" lang="en-US" altLang="ko-KR"/>
              <a:t>, Producer</a:t>
            </a:r>
            <a:r>
              <a:rPr kumimoji="1" lang="ko-KR" altLang="en-US"/>
              <a:t>는 </a:t>
            </a:r>
            <a:r>
              <a:rPr kumimoji="1" lang="en-US" altLang="ko-KR"/>
              <a:t>2</a:t>
            </a:r>
            <a:r>
              <a:rPr kumimoji="1" lang="ko-KR" altLang="en-US"/>
              <a:t>개의 데이터만 확실하게 쓰면 성공 응답을 받는다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en-US" altLang="ko-KR" err="1"/>
              <a:t>min.insync.replicas</a:t>
            </a:r>
            <a:r>
              <a:rPr kumimoji="1" lang="en-US" altLang="ko-KR"/>
              <a:t>)</a:t>
            </a:r>
            <a:r>
              <a:rPr kumimoji="1" lang="ko-KR" altLang="en-US"/>
              <a:t>의 복제는 동기적으로 확인</a:t>
            </a:r>
            <a:r>
              <a:rPr kumimoji="1" lang="en-US" altLang="ko-KR"/>
              <a:t>, 3</a:t>
            </a:r>
            <a:r>
              <a:rPr kumimoji="1" lang="ko-KR" altLang="en-US"/>
              <a:t>개</a:t>
            </a:r>
            <a:r>
              <a:rPr kumimoji="1" lang="en-US" altLang="ko-KR"/>
              <a:t>(replication factor)</a:t>
            </a:r>
            <a:r>
              <a:rPr kumimoji="1" lang="ko-KR" altLang="en-US"/>
              <a:t>의 복제는</a:t>
            </a:r>
            <a:r>
              <a:rPr kumimoji="1" lang="en-US" altLang="ko-KR"/>
              <a:t> </a:t>
            </a:r>
            <a:r>
              <a:rPr kumimoji="1" lang="ko-KR" altLang="en-US"/>
              <a:t>비동기적으로 확인</a:t>
            </a:r>
            <a:endParaRPr kumimoji="1" lang="en-US" altLang="ko-KR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463C97-5265-8F4F-B60E-90A93920EA73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7701573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설정에서 </a:t>
            </a:r>
            <a:r>
              <a:rPr kumimoji="1" lang="en-US" altLang="ko-KR"/>
              <a:t>Broker 2</a:t>
            </a:r>
            <a:r>
              <a:rPr kumimoji="1" lang="ko-KR" altLang="en-US"/>
              <a:t>에 장애가 발생한다면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(topic 1, partition</a:t>
            </a:r>
            <a:r>
              <a:rPr kumimoji="1" lang="ko-KR" altLang="en-US"/>
              <a:t> </a:t>
            </a:r>
            <a:r>
              <a:rPr kumimoji="1" lang="en-US" altLang="ko-KR"/>
              <a:t>2)</a:t>
            </a:r>
            <a:r>
              <a:rPr kumimoji="1" lang="ko-KR" altLang="en-US"/>
              <a:t>의 데이터는 </a:t>
            </a:r>
            <a:r>
              <a:rPr kumimoji="1" lang="en-US" altLang="ko-KR"/>
              <a:t>Broker 1</a:t>
            </a:r>
            <a:r>
              <a:rPr kumimoji="1" lang="ko-KR" altLang="en-US"/>
              <a:t>과 </a:t>
            </a:r>
            <a:r>
              <a:rPr kumimoji="1" lang="en-US" altLang="ko-KR"/>
              <a:t>Broker 3</a:t>
            </a:r>
            <a:r>
              <a:rPr kumimoji="1" lang="ko-KR" altLang="en-US"/>
              <a:t>에 복제되어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정상 </a:t>
            </a:r>
            <a:r>
              <a:rPr kumimoji="1" lang="en-US" altLang="ko-KR"/>
              <a:t>Broker</a:t>
            </a:r>
            <a:r>
              <a:rPr kumimoji="1" lang="ko-KR" altLang="en-US"/>
              <a:t>에서 </a:t>
            </a:r>
            <a:r>
              <a:rPr kumimoji="1" lang="en-US" altLang="ko-KR"/>
              <a:t>leader</a:t>
            </a:r>
            <a:r>
              <a:rPr kumimoji="1" lang="ko-KR" altLang="en-US" err="1"/>
              <a:t>를</a:t>
            </a:r>
            <a:r>
              <a:rPr kumimoji="1" lang="ko-KR" altLang="en-US"/>
              <a:t> 재선출하고</a:t>
            </a:r>
            <a:r>
              <a:rPr kumimoji="1" lang="en-US" altLang="ko-KR"/>
              <a:t>, </a:t>
            </a:r>
            <a:r>
              <a:rPr kumimoji="1" lang="ko-KR" altLang="en-US"/>
              <a:t>이벤트 생산 및 소비를 계속 처리해나갈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min.insync.replicas</a:t>
            </a:r>
            <a:r>
              <a:rPr kumimoji="1" lang="en-US" altLang="ko-KR"/>
              <a:t>=2</a:t>
            </a:r>
            <a:r>
              <a:rPr kumimoji="1" lang="ko-KR" altLang="en-US"/>
              <a:t>이기 때문에</a:t>
            </a:r>
            <a:r>
              <a:rPr kumimoji="1" lang="en-US" altLang="ko-KR"/>
              <a:t>, Producer</a:t>
            </a:r>
            <a:r>
              <a:rPr kumimoji="1" lang="ko-KR" altLang="en-US"/>
              <a:t>는</a:t>
            </a:r>
            <a:r>
              <a:rPr kumimoji="1" lang="en-US" altLang="ko-KR"/>
              <a:t> Broker 1</a:t>
            </a:r>
            <a:r>
              <a:rPr kumimoji="1" lang="ko-KR" altLang="en-US"/>
              <a:t>과 </a:t>
            </a:r>
            <a:r>
              <a:rPr kumimoji="1" lang="en-US" altLang="ko-KR"/>
              <a:t>Broker 3</a:t>
            </a:r>
            <a:r>
              <a:rPr kumimoji="1" lang="ko-KR" altLang="en-US"/>
              <a:t>에 데이터 전송을 정상적으로 성공한다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1B0F5C1-FBAD-ED4D-82D7-ED5A4A1F8C14}"/>
              </a:ext>
            </a:extLst>
          </p:cNvPr>
          <p:cNvCxnSpPr>
            <a:cxnSpLocks/>
          </p:cNvCxnSpPr>
          <p:nvPr/>
        </p:nvCxnSpPr>
        <p:spPr>
          <a:xfrm flipH="1">
            <a:off x="5141647" y="1775041"/>
            <a:ext cx="1815236" cy="3464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B07B1C1-8A83-C348-A792-4A98EA5F4E78}"/>
              </a:ext>
            </a:extLst>
          </p:cNvPr>
          <p:cNvCxnSpPr>
            <a:cxnSpLocks/>
          </p:cNvCxnSpPr>
          <p:nvPr/>
        </p:nvCxnSpPr>
        <p:spPr>
          <a:xfrm>
            <a:off x="5111827" y="1775041"/>
            <a:ext cx="1845056" cy="3464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FA6E25-6D38-8948-BDFB-F199626E607D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753891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30146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Kafka</a:t>
            </a:r>
            <a:r>
              <a:rPr kumimoji="1" lang="ko-KR" altLang="en-US"/>
              <a:t>는 데이터를 어떻게 관리하고 있는 것일까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안전하게 잘 관리되는 것일까</a:t>
            </a:r>
            <a:r>
              <a:rPr kumimoji="1" lang="en-US" altLang="ko-KR"/>
              <a:t>?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495534-67C6-C24A-9C16-38D5D4105A53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385363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Kafka</a:t>
            </a:r>
            <a:r>
              <a:rPr kumimoji="1" lang="ko-KR" altLang="en-US"/>
              <a:t>는 순서가 보장된 데이터 로그를 각 </a:t>
            </a:r>
            <a:r>
              <a:rPr kumimoji="1" lang="en-US" altLang="ko-KR"/>
              <a:t>topic</a:t>
            </a:r>
            <a:r>
              <a:rPr kumimoji="1" lang="ko-KR" altLang="en-US"/>
              <a:t>의 </a:t>
            </a:r>
            <a:r>
              <a:rPr kumimoji="1" lang="en-US" altLang="ko-KR"/>
              <a:t>partition </a:t>
            </a:r>
            <a:r>
              <a:rPr kumimoji="1" lang="ko-KR" altLang="en-US"/>
              <a:t>단위로 </a:t>
            </a:r>
            <a:r>
              <a:rPr kumimoji="1" lang="en-US" altLang="ko-KR"/>
              <a:t>Broker</a:t>
            </a:r>
            <a:r>
              <a:rPr kumimoji="1" lang="ko-KR" altLang="en-US"/>
              <a:t>의 디스크에 저장한다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그리고 각 데이터는 고유한 </a:t>
            </a:r>
            <a:r>
              <a:rPr kumimoji="1" lang="en-US" altLang="ko-KR"/>
              <a:t>offset</a:t>
            </a:r>
            <a:r>
              <a:rPr kumimoji="1" lang="ko-KR" altLang="en-US"/>
              <a:t>을 가지고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는 </a:t>
            </a:r>
            <a:r>
              <a:rPr kumimoji="1" lang="en-US" altLang="ko-KR"/>
              <a:t>offset</a:t>
            </a:r>
            <a:r>
              <a:rPr kumimoji="1" lang="ko-KR" altLang="en-US"/>
              <a:t>을 기반으로 데이터를 읽어갈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60083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1244B9-D185-8043-A62A-40864A04113D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155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기능만 사용할 수 없다면</a:t>
            </a:r>
            <a:r>
              <a:rPr kumimoji="1" lang="en-US" altLang="ko-KR"/>
              <a:t> </a:t>
            </a:r>
            <a:r>
              <a:rPr kumimoji="1" lang="ko-KR" altLang="en-US"/>
              <a:t>다행일 것이다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72D5B42-2B78-234E-BD2F-F9D45B9702D3}"/>
              </a:ext>
            </a:extLst>
          </p:cNvPr>
          <p:cNvCxnSpPr>
            <a:cxnSpLocks/>
          </p:cNvCxnSpPr>
          <p:nvPr/>
        </p:nvCxnSpPr>
        <p:spPr>
          <a:xfrm flipH="1">
            <a:off x="5641490" y="3245735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0AD0796-4019-4246-B74C-1AD73D2028B7}"/>
              </a:ext>
            </a:extLst>
          </p:cNvPr>
          <p:cNvCxnSpPr>
            <a:cxnSpLocks/>
          </p:cNvCxnSpPr>
          <p:nvPr/>
        </p:nvCxnSpPr>
        <p:spPr>
          <a:xfrm>
            <a:off x="5622872" y="3245735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19841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Consumer</a:t>
            </a:r>
            <a:r>
              <a:rPr kumimoji="1" lang="ko-KR" altLang="en-US"/>
              <a:t>가 </a:t>
            </a:r>
            <a:r>
              <a:rPr kumimoji="1" lang="en-US" altLang="ko-KR"/>
              <a:t>(topic 1, partition 1)</a:t>
            </a:r>
            <a:r>
              <a:rPr kumimoji="1" lang="ko-KR" altLang="en-US"/>
              <a:t>의 마지막 읽은 </a:t>
            </a:r>
            <a:r>
              <a:rPr kumimoji="1" lang="en-US" altLang="ko-KR"/>
              <a:t>offset=4</a:t>
            </a:r>
            <a:r>
              <a:rPr kumimoji="1" lang="ko-KR" altLang="en-US"/>
              <a:t>라면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offset=4</a:t>
            </a:r>
            <a:r>
              <a:rPr kumimoji="1" lang="ko-KR" altLang="en-US"/>
              <a:t>까지 데이터를 읽었음을 의미하므로</a:t>
            </a:r>
            <a:r>
              <a:rPr kumimoji="1" lang="en-US" altLang="ko-KR"/>
              <a:t>, offset=5</a:t>
            </a:r>
            <a:r>
              <a:rPr kumimoji="1" lang="ko-KR" altLang="en-US" err="1"/>
              <a:t>부터</a:t>
            </a:r>
            <a:r>
              <a:rPr kumimoji="1" lang="ko-KR" altLang="en-US"/>
              <a:t> 새로운 데이터를 읽어나갈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27872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6C2ADA-3C66-BD41-87B5-7DC181EE8DC5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8782195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새로운 </a:t>
            </a:r>
            <a:r>
              <a:rPr kumimoji="1" lang="en-US" altLang="ko-KR"/>
              <a:t>Consumer</a:t>
            </a:r>
            <a:r>
              <a:rPr kumimoji="1" lang="ko-KR" altLang="en-US"/>
              <a:t>가 다른 목적으로 데이터를 처리해야한다면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offset=4</a:t>
            </a:r>
            <a:r>
              <a:rPr kumimoji="1" lang="ko-KR" altLang="en-US" err="1"/>
              <a:t>를</a:t>
            </a:r>
            <a:r>
              <a:rPr kumimoji="1" lang="ko-KR" altLang="en-US"/>
              <a:t> 그대로 사용해야할까</a:t>
            </a:r>
            <a:r>
              <a:rPr kumimoji="1" lang="en-US" altLang="ko-KR"/>
              <a:t>?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21965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049CE3-0C3F-A440-AEB3-F3ADE43C0A16}"/>
              </a:ext>
            </a:extLst>
          </p:cNvPr>
          <p:cNvSpPr/>
          <p:nvPr/>
        </p:nvSpPr>
        <p:spPr>
          <a:xfrm>
            <a:off x="9868689" y="853078"/>
            <a:ext cx="1304818" cy="11404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51B9AE-83A6-244F-823D-9D016BB1AA4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8904554" y="1423294"/>
            <a:ext cx="964135" cy="7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A55AD9-64CA-1643-8739-3EC071453716}"/>
              </a:ext>
            </a:extLst>
          </p:cNvPr>
          <p:cNvSpPr txBox="1"/>
          <p:nvPr/>
        </p:nvSpPr>
        <p:spPr>
          <a:xfrm>
            <a:off x="8747206" y="13442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다른 목적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1B2E01-F2E1-9A43-AAEF-B6FA2BC316AE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602322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431BE02-4FBE-964E-811F-6B57ABEA6D98}"/>
              </a:ext>
            </a:extLst>
          </p:cNvPr>
          <p:cNvSpPr/>
          <p:nvPr/>
        </p:nvSpPr>
        <p:spPr>
          <a:xfrm>
            <a:off x="9868689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6079C6-F7A6-2C44-87C6-806BAD99D53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928480" y="2764072"/>
            <a:ext cx="94020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89575-C617-2A4C-9BCE-1481D35DEC89}"/>
              </a:ext>
            </a:extLst>
          </p:cNvPr>
          <p:cNvSpPr/>
          <p:nvPr/>
        </p:nvSpPr>
        <p:spPr>
          <a:xfrm>
            <a:off x="9868689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811C1C2-CB9E-934E-B53A-E868E6B58F7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8928480" y="3683103"/>
            <a:ext cx="94020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새로운 </a:t>
            </a:r>
            <a:r>
              <a:rPr kumimoji="1" lang="en-US" altLang="ko-KR"/>
              <a:t>Consumer</a:t>
            </a:r>
            <a:r>
              <a:rPr kumimoji="1" lang="ko-KR" altLang="en-US"/>
              <a:t>는 기존의 </a:t>
            </a:r>
            <a:r>
              <a:rPr kumimoji="1" lang="en-US" altLang="ko-KR"/>
              <a:t>Consumer</a:t>
            </a:r>
            <a:r>
              <a:rPr kumimoji="1" lang="ko-KR" altLang="en-US"/>
              <a:t>들과 다른 목적을 가지고</a:t>
            </a:r>
            <a:r>
              <a:rPr kumimoji="1" lang="en-US" altLang="ko-KR"/>
              <a:t> </a:t>
            </a:r>
            <a:r>
              <a:rPr kumimoji="1" lang="ko-KR" altLang="en-US"/>
              <a:t>병렬로 데이터를 처리해야할 수도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모든 </a:t>
            </a:r>
            <a:r>
              <a:rPr kumimoji="1" lang="en-US" altLang="ko-KR"/>
              <a:t>Consumer</a:t>
            </a:r>
            <a:r>
              <a:rPr kumimoji="1" lang="ko-KR" altLang="en-US"/>
              <a:t>가 전역적으로 동일한 </a:t>
            </a:r>
            <a:r>
              <a:rPr kumimoji="1" lang="en-US" altLang="ko-KR"/>
              <a:t>Offset</a:t>
            </a:r>
            <a:r>
              <a:rPr kumimoji="1" lang="ko-KR" altLang="en-US"/>
              <a:t>을 사용할 수 없다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서로 다른 </a:t>
            </a:r>
            <a:r>
              <a:rPr kumimoji="1" lang="en-US" altLang="ko-KR"/>
              <a:t>Offset</a:t>
            </a:r>
            <a:r>
              <a:rPr kumimoji="1" lang="ko-KR" altLang="en-US"/>
              <a:t>이 관리되어야 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55605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049CE3-0C3F-A440-AEB3-F3ADE43C0A16}"/>
              </a:ext>
            </a:extLst>
          </p:cNvPr>
          <p:cNvSpPr/>
          <p:nvPr/>
        </p:nvSpPr>
        <p:spPr>
          <a:xfrm>
            <a:off x="9868689" y="853078"/>
            <a:ext cx="1304818" cy="11404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51B9AE-83A6-244F-823D-9D016BB1AA4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8904554" y="1423294"/>
            <a:ext cx="964135" cy="7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A55AD9-64CA-1643-8739-3EC071453716}"/>
              </a:ext>
            </a:extLst>
          </p:cNvPr>
          <p:cNvSpPr txBox="1"/>
          <p:nvPr/>
        </p:nvSpPr>
        <p:spPr>
          <a:xfrm>
            <a:off x="8747206" y="13442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다른 목적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5F65C3-67EC-244E-81D0-CF3C9E42A6C9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053156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Offset</a:t>
            </a:r>
            <a:r>
              <a:rPr kumimoji="1" lang="ko-KR" altLang="en-US"/>
              <a:t>은 </a:t>
            </a:r>
            <a:r>
              <a:rPr kumimoji="1" lang="en-US" altLang="ko-KR"/>
              <a:t>Consumer Group </a:t>
            </a:r>
            <a:r>
              <a:rPr kumimoji="1" lang="ko-KR" altLang="en-US"/>
              <a:t>단위로 관리된다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여러 </a:t>
            </a:r>
            <a:r>
              <a:rPr kumimoji="1" lang="en-US" altLang="ko-KR"/>
              <a:t>Consumer</a:t>
            </a:r>
            <a:r>
              <a:rPr kumimoji="1" lang="ko-KR" altLang="en-US"/>
              <a:t>가 동일한 </a:t>
            </a:r>
            <a:r>
              <a:rPr kumimoji="1" lang="en-US" altLang="ko-KR"/>
              <a:t>Consumer Group</a:t>
            </a:r>
            <a:r>
              <a:rPr kumimoji="1" lang="ko-KR" altLang="en-US"/>
              <a:t>이라면</a:t>
            </a:r>
            <a:r>
              <a:rPr kumimoji="1" lang="en-US" altLang="ko-KR"/>
              <a:t>, </a:t>
            </a:r>
            <a:r>
              <a:rPr kumimoji="1" lang="ko-KR" altLang="en-US"/>
              <a:t>각 </a:t>
            </a:r>
            <a:r>
              <a:rPr kumimoji="1" lang="en-US" altLang="ko-KR"/>
              <a:t>topic</a:t>
            </a:r>
            <a:r>
              <a:rPr kumimoji="1" lang="ko-KR" altLang="en-US"/>
              <a:t>의 각 </a:t>
            </a:r>
            <a:r>
              <a:rPr kumimoji="1" lang="en-US" altLang="ko-KR"/>
              <a:t>partition</a:t>
            </a:r>
            <a:r>
              <a:rPr kumimoji="1" lang="ko-KR" altLang="en-US"/>
              <a:t>에 대해 동일한 </a:t>
            </a:r>
            <a:r>
              <a:rPr kumimoji="1" lang="en-US" altLang="ko-KR"/>
              <a:t>offset</a:t>
            </a:r>
            <a:r>
              <a:rPr kumimoji="1" lang="ko-KR" altLang="en-US"/>
              <a:t>을 공유한다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Consumer Group</a:t>
            </a:r>
            <a:r>
              <a:rPr kumimoji="1" lang="ko-KR" altLang="en-US"/>
              <a:t>을 달리하면</a:t>
            </a:r>
            <a:r>
              <a:rPr kumimoji="1" lang="en-US" altLang="ko-KR"/>
              <a:t>, </a:t>
            </a:r>
            <a:r>
              <a:rPr kumimoji="1" lang="ko-KR" altLang="en-US"/>
              <a:t>별도의 목적으로 동일한 데이터를 병렬로 처리할 수 있는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06210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  <a:p>
            <a:pPr algn="ctr"/>
            <a:r>
              <a:rPr kumimoji="1" lang="en-US" altLang="ko-KR"/>
              <a:t>offset=4</a:t>
            </a:r>
            <a:endParaRPr kumimoji="1"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  <a:p>
            <a:pPr algn="ctr"/>
            <a:r>
              <a:rPr kumimoji="1" lang="en-US" altLang="ko-KR"/>
              <a:t>offset=0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2E14DD-9843-1442-B07C-7A50135F9C40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5913196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Broker, Topic, Partition Consumer Group, Offset </a:t>
            </a:r>
            <a:r>
              <a:rPr kumimoji="1" lang="ko-KR" altLang="en-US"/>
              <a:t>등의 정보</a:t>
            </a:r>
            <a:r>
              <a:rPr kumimoji="1" lang="en-US" altLang="ko-KR"/>
              <a:t>(</a:t>
            </a:r>
            <a:r>
              <a:rPr kumimoji="1" lang="ko-KR" altLang="en-US"/>
              <a:t>메타데이터</a:t>
            </a:r>
            <a:r>
              <a:rPr kumimoji="1" lang="en-US" altLang="ko-KR"/>
              <a:t>)</a:t>
            </a:r>
            <a:r>
              <a:rPr kumimoji="1" lang="ko-KR" altLang="en-US"/>
              <a:t>는 누가 관리하는 것일까</a:t>
            </a:r>
            <a:r>
              <a:rPr kumimoji="1" lang="en-US" altLang="ko-KR"/>
              <a:t>?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13708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68918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2108275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820761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568760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3138976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909538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4058007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63373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41005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426136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403769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62459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40091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425222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402854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61544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39177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424308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401940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45490"/>
              </p:ext>
            </p:extLst>
          </p:nvPr>
        </p:nvGraphicFramePr>
        <p:xfrm>
          <a:off x="2377429" y="5800554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796441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3031886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843610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4253704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894406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655161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518705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928799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2330256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644835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2ADD1-31AC-A143-A8DF-6B3BFA18CFA0}"/>
              </a:ext>
            </a:extLst>
          </p:cNvPr>
          <p:cNvSpPr/>
          <p:nvPr/>
        </p:nvSpPr>
        <p:spPr>
          <a:xfrm>
            <a:off x="3164155" y="1346113"/>
            <a:ext cx="5731256" cy="273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Zookeeper</a:t>
            </a:r>
            <a:endParaRPr kumimoji="1"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8F4EC6F-CC41-EF4A-9DDD-F63C767E8643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 flipH="1">
            <a:off x="6017773" y="1620106"/>
            <a:ext cx="12010" cy="200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C56417-D4D4-F94A-B244-E8937BABA28C}"/>
              </a:ext>
            </a:extLst>
          </p:cNvPr>
          <p:cNvSpPr txBox="1"/>
          <p:nvPr/>
        </p:nvSpPr>
        <p:spPr>
          <a:xfrm>
            <a:off x="0" y="619624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4A526C-AF3A-BA45-B89E-582092695D3B}"/>
              </a:ext>
            </a:extLst>
          </p:cNvPr>
          <p:cNvSpPr txBox="1"/>
          <p:nvPr/>
        </p:nvSpPr>
        <p:spPr>
          <a:xfrm>
            <a:off x="1" y="625217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Zookeeper</a:t>
            </a:r>
            <a:r>
              <a:rPr kumimoji="1" lang="ko-KR" altLang="en-US"/>
              <a:t>는</a:t>
            </a:r>
            <a:r>
              <a:rPr kumimoji="1" lang="en-US" altLang="ko-KR"/>
              <a:t> Kafka</a:t>
            </a:r>
            <a:r>
              <a:rPr kumimoji="1" lang="ko-KR" altLang="en-US"/>
              <a:t>에서 사용되는 메타데이터를 관리한다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1701992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2108275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820761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568760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3138976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909538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4058007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63373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41005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426136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403769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62459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40091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425222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402854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61544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39177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424308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401940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51765"/>
              </p:ext>
            </p:extLst>
          </p:nvPr>
        </p:nvGraphicFramePr>
        <p:xfrm>
          <a:off x="2377429" y="5800554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796441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3031886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843610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4253704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894406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655161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518705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928799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2330256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644835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8F4EC6F-CC41-EF4A-9DDD-F63C767E8643}"/>
              </a:ext>
            </a:extLst>
          </p:cNvPr>
          <p:cNvCxnSpPr>
            <a:cxnSpLocks/>
            <a:stCxn id="36" idx="2"/>
            <a:endCxn id="49" idx="0"/>
          </p:cNvCxnSpPr>
          <p:nvPr/>
        </p:nvCxnSpPr>
        <p:spPr>
          <a:xfrm>
            <a:off x="6017772" y="1626106"/>
            <a:ext cx="1" cy="194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C56417-D4D4-F94A-B244-E8937BABA28C}"/>
              </a:ext>
            </a:extLst>
          </p:cNvPr>
          <p:cNvSpPr txBox="1"/>
          <p:nvPr/>
        </p:nvSpPr>
        <p:spPr>
          <a:xfrm>
            <a:off x="0" y="619624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4A526C-AF3A-BA45-B89E-582092695D3B}"/>
              </a:ext>
            </a:extLst>
          </p:cNvPr>
          <p:cNvSpPr txBox="1"/>
          <p:nvPr/>
        </p:nvSpPr>
        <p:spPr>
          <a:xfrm>
            <a:off x="1" y="625217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Zookeeper</a:t>
            </a:r>
            <a:r>
              <a:rPr kumimoji="1" lang="ko-KR" altLang="en-US"/>
              <a:t>도</a:t>
            </a:r>
            <a:r>
              <a:rPr kumimoji="1" lang="en-US" altLang="ko-KR"/>
              <a:t> </a:t>
            </a:r>
            <a:r>
              <a:rPr kumimoji="1" lang="ko-KR" altLang="en-US" err="1"/>
              <a:t>고가용성을</a:t>
            </a:r>
            <a:r>
              <a:rPr kumimoji="1" lang="ko-KR" altLang="en-US"/>
              <a:t> 위해 여러 대를 연결하여 클러스터를 이룰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 </a:t>
            </a:r>
            <a:r>
              <a:rPr kumimoji="1" lang="en-US" altLang="ko-KR"/>
              <a:t>Zookeeper</a:t>
            </a:r>
            <a:r>
              <a:rPr kumimoji="1" lang="ko-KR" altLang="en-US"/>
              <a:t>에 의존성이 생기므로 더욱 복잡한 구조가 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4F53008B-7F22-8C41-9614-3C510BA8836D}"/>
              </a:ext>
            </a:extLst>
          </p:cNvPr>
          <p:cNvGraphicFramePr>
            <a:graphicFrameLocks noGrp="1"/>
          </p:cNvGraphicFramePr>
          <p:nvPr/>
        </p:nvGraphicFramePr>
        <p:xfrm>
          <a:off x="3111974" y="1260346"/>
          <a:ext cx="581159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199">
                  <a:extLst>
                    <a:ext uri="{9D8B030D-6E8A-4147-A177-3AD203B41FA5}">
                      <a16:colId xmlns:a16="http://schemas.microsoft.com/office/drawing/2014/main" val="3814586019"/>
                    </a:ext>
                  </a:extLst>
                </a:gridCol>
                <a:gridCol w="1937199">
                  <a:extLst>
                    <a:ext uri="{9D8B030D-6E8A-4147-A177-3AD203B41FA5}">
                      <a16:colId xmlns:a16="http://schemas.microsoft.com/office/drawing/2014/main" val="622274327"/>
                    </a:ext>
                  </a:extLst>
                </a:gridCol>
                <a:gridCol w="1937199">
                  <a:extLst>
                    <a:ext uri="{9D8B030D-6E8A-4147-A177-3AD203B41FA5}">
                      <a16:colId xmlns:a16="http://schemas.microsoft.com/office/drawing/2014/main" val="1899575097"/>
                    </a:ext>
                  </a:extLst>
                </a:gridCol>
              </a:tblGrid>
              <a:tr h="226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Zookeeper 1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/>
                        <a:t>Zookeeper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/>
                        <a:t>Zookeeper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1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840338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Kafka 2.8 </a:t>
            </a:r>
            <a:r>
              <a:rPr kumimoji="1" lang="ko-KR" altLang="en-US"/>
              <a:t>이후부터 메타데이터 관리에 대해 </a:t>
            </a:r>
            <a:r>
              <a:rPr kumimoji="1" lang="en-US" altLang="ko-KR"/>
              <a:t>Kafka Broker </a:t>
            </a:r>
            <a:r>
              <a:rPr kumimoji="1" lang="ko-KR" altLang="en-US"/>
              <a:t>자체적으로 관리할 수 있게 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 err="1"/>
              <a:t>KRaft</a:t>
            </a:r>
            <a:r>
              <a:rPr kumimoji="1" lang="en-US" altLang="ko-KR"/>
              <a:t> </a:t>
            </a:r>
            <a:r>
              <a:rPr kumimoji="1" lang="ko-KR" altLang="en-US"/>
              <a:t>모드로 </a:t>
            </a:r>
            <a:r>
              <a:rPr kumimoji="1" lang="en-US" altLang="ko-KR"/>
              <a:t>Zookeeper </a:t>
            </a:r>
            <a:r>
              <a:rPr kumimoji="1" lang="ko-KR" altLang="en-US"/>
              <a:t>의존성 제거하여</a:t>
            </a:r>
            <a:r>
              <a:rPr kumimoji="1" lang="en-US" altLang="ko-KR"/>
              <a:t>, </a:t>
            </a:r>
            <a:r>
              <a:rPr kumimoji="1" lang="ko-KR" altLang="en-US"/>
              <a:t>더 간단한 구조</a:t>
            </a:r>
            <a:endParaRPr kumimoji="1" lang="en-US" altLang="ko-KR"/>
          </a:p>
          <a:p>
            <a:pPr algn="ctr"/>
            <a:r>
              <a:rPr kumimoji="1" lang="ko-KR" altLang="en-US"/>
              <a:t>우리의 로컬 개발 환경에서는 </a:t>
            </a:r>
            <a:r>
              <a:rPr kumimoji="1" lang="en-US" altLang="ko-KR" err="1"/>
              <a:t>KRaft</a:t>
            </a:r>
            <a:r>
              <a:rPr kumimoji="1" lang="ko-KR" altLang="en-US"/>
              <a:t> 모드에서 </a:t>
            </a:r>
            <a:r>
              <a:rPr kumimoji="1" lang="en-US" altLang="ko-KR"/>
              <a:t>Broker 1</a:t>
            </a:r>
            <a:r>
              <a:rPr kumimoji="1" lang="ko-KR" altLang="en-US"/>
              <a:t>대로만 처리해볼 것이다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36933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47623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D07BCF-A918-0E49-96AB-9A14B581E921}"/>
              </a:ext>
            </a:extLst>
          </p:cNvPr>
          <p:cNvSpPr/>
          <p:nvPr/>
        </p:nvSpPr>
        <p:spPr>
          <a:xfrm>
            <a:off x="924336" y="2193856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8FE65F-4AFF-C943-9D61-88AFEB72EE3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9154" y="2764072"/>
            <a:ext cx="854659" cy="21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4D1B01-9C51-FA45-8BB2-9489097D7A44}"/>
              </a:ext>
            </a:extLst>
          </p:cNvPr>
          <p:cNvSpPr/>
          <p:nvPr/>
        </p:nvSpPr>
        <p:spPr>
          <a:xfrm>
            <a:off x="924336" y="3534634"/>
            <a:ext cx="1304818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EA50AE-3FEC-F441-B88E-759835BDD2D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29154" y="3683103"/>
            <a:ext cx="854659" cy="42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우리의 프로젝트에서는 </a:t>
            </a:r>
            <a:r>
              <a:rPr kumimoji="1" lang="en-US" altLang="ko-KR"/>
              <a:t>Producer,</a:t>
            </a:r>
            <a:r>
              <a:rPr kumimoji="1" lang="ko-KR" altLang="en-US"/>
              <a:t> </a:t>
            </a:r>
            <a:r>
              <a:rPr kumimoji="1" lang="en-US" altLang="ko-KR"/>
              <a:t>Consumer, Topic, Consumer Group</a:t>
            </a:r>
            <a:r>
              <a:rPr kumimoji="1" lang="ko-KR" altLang="en-US"/>
              <a:t>은 어떻게 활용될까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프로젝트 흐름을 파악하기 위해 대략적으로만 살펴보자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69902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189875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article/comment/like/view </a:t>
            </a:r>
            <a:r>
              <a:rPr kumimoji="1" lang="ko-KR" altLang="en-US"/>
              <a:t>서비스는 각각 생산하는 데이터를 토픽으로 구분하여 카프카로 전송한다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 때 전송되는 데이터는</a:t>
            </a:r>
            <a:r>
              <a:rPr kumimoji="1" lang="en-US" altLang="ko-KR"/>
              <a:t>, </a:t>
            </a:r>
            <a:r>
              <a:rPr kumimoji="1" lang="ko-KR" altLang="en-US"/>
              <a:t>각 서비스에서 생산한 이벤트가 된다</a:t>
            </a:r>
            <a:r>
              <a:rPr kumimoji="1" lang="en-US" altLang="ko-KR"/>
              <a:t>. (</a:t>
            </a:r>
            <a:r>
              <a:rPr kumimoji="1" lang="ko-KR" altLang="en-US" err="1"/>
              <a:t>게시글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삭제 이벤트 등</a:t>
            </a:r>
            <a:r>
              <a:rPr kumimoji="1" lang="en-US" altLang="ko-KR"/>
              <a:t>)</a:t>
            </a:r>
          </a:p>
          <a:p>
            <a:pPr algn="ctr"/>
            <a:r>
              <a:rPr kumimoji="1" lang="ko-KR" altLang="en-US" b="1"/>
              <a:t>이벤트 </a:t>
            </a:r>
            <a:r>
              <a:rPr kumimoji="1" lang="en-US" altLang="ko-KR" b="1"/>
              <a:t>: </a:t>
            </a:r>
            <a:r>
              <a:rPr kumimoji="1" lang="ko-KR" altLang="en-US" b="1"/>
              <a:t>어떤 사건이 발생했음을 알리는 것</a:t>
            </a:r>
            <a:endParaRPr kumimoji="1" lang="en-US" altLang="ko-KR" b="1"/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13245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9D9D52-6D1E-8E4C-B573-BBB0762A853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386309" y="4006826"/>
            <a:ext cx="1705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4ADAA5-5C2C-DA46-B4F4-2FF0C0E64008}"/>
              </a:ext>
            </a:extLst>
          </p:cNvPr>
          <p:cNvSpPr/>
          <p:nvPr/>
        </p:nvSpPr>
        <p:spPr>
          <a:xfrm>
            <a:off x="81491" y="3794647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9D898-A9EB-1C45-813F-2B28DDCF1BA6}"/>
              </a:ext>
            </a:extLst>
          </p:cNvPr>
          <p:cNvSpPr txBox="1"/>
          <p:nvPr/>
        </p:nvSpPr>
        <p:spPr>
          <a:xfrm>
            <a:off x="1569815" y="3664102"/>
            <a:ext cx="114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like-topic</a:t>
            </a:r>
            <a:endParaRPr kumimoji="1"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5485E4-AF39-2044-A7C5-A798814578BD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386307" y="2694487"/>
            <a:ext cx="1715552" cy="2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D7EB3D-A81C-5948-A693-1324D02DC262}"/>
              </a:ext>
            </a:extLst>
          </p:cNvPr>
          <p:cNvSpPr/>
          <p:nvPr/>
        </p:nvSpPr>
        <p:spPr>
          <a:xfrm>
            <a:off x="81489" y="2482308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AA3F4-CDBB-AE45-A492-7E791FDA2B64}"/>
              </a:ext>
            </a:extLst>
          </p:cNvPr>
          <p:cNvSpPr txBox="1"/>
          <p:nvPr/>
        </p:nvSpPr>
        <p:spPr>
          <a:xfrm>
            <a:off x="1506284" y="2383592"/>
            <a:ext cx="143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article-topic</a:t>
            </a:r>
            <a:endParaRPr kumimoji="1"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55134E6-0050-DD4D-BE53-2475C9523F3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396583" y="3328732"/>
            <a:ext cx="1715550" cy="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1C4B4-6313-764E-AAC8-9630DF57CADE}"/>
              </a:ext>
            </a:extLst>
          </p:cNvPr>
          <p:cNvSpPr/>
          <p:nvPr/>
        </p:nvSpPr>
        <p:spPr>
          <a:xfrm>
            <a:off x="91765" y="3116553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1F7BA-F9F5-1A40-A158-148D747B30BC}"/>
              </a:ext>
            </a:extLst>
          </p:cNvPr>
          <p:cNvSpPr txBox="1"/>
          <p:nvPr/>
        </p:nvSpPr>
        <p:spPr>
          <a:xfrm>
            <a:off x="1367450" y="2992368"/>
            <a:ext cx="177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comment-topic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629DD1-F1D5-8E41-92B3-1EAA9C3A1168}"/>
              </a:ext>
            </a:extLst>
          </p:cNvPr>
          <p:cNvSpPr/>
          <p:nvPr/>
        </p:nvSpPr>
        <p:spPr>
          <a:xfrm>
            <a:off x="91765" y="4360086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view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29759B5-7398-A843-B711-00201675581E}"/>
              </a:ext>
            </a:extLst>
          </p:cNvPr>
          <p:cNvCxnSpPr>
            <a:cxnSpLocks/>
            <a:stCxn id="50" idx="3"/>
            <a:endCxn id="40" idx="1"/>
          </p:cNvCxnSpPr>
          <p:nvPr/>
        </p:nvCxnSpPr>
        <p:spPr>
          <a:xfrm>
            <a:off x="1396583" y="4572265"/>
            <a:ext cx="1758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ADA5CB-2D74-A34E-9582-D51E7CE1F839}"/>
              </a:ext>
            </a:extLst>
          </p:cNvPr>
          <p:cNvSpPr txBox="1"/>
          <p:nvPr/>
        </p:nvSpPr>
        <p:spPr>
          <a:xfrm>
            <a:off x="1609222" y="4255135"/>
            <a:ext cx="127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view-topic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9078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또는</a:t>
            </a:r>
            <a:r>
              <a:rPr kumimoji="1" lang="en-US" altLang="ko-KR"/>
              <a:t>, </a:t>
            </a:r>
            <a:r>
              <a:rPr kumimoji="1" lang="ko-KR" altLang="en-US"/>
              <a:t>변경이 전파된 게시글</a:t>
            </a:r>
            <a:r>
              <a:rPr kumimoji="1" lang="en-US" altLang="ko-KR"/>
              <a:t>, </a:t>
            </a:r>
            <a:r>
              <a:rPr kumimoji="1" lang="ko-KR" altLang="en-US" err="1"/>
              <a:t>댓글까지만</a:t>
            </a:r>
            <a:r>
              <a:rPr kumimoji="1" lang="ko-KR" altLang="en-US"/>
              <a:t> 사용할 수 없어도 다행일 것이다</a:t>
            </a:r>
            <a:r>
              <a:rPr kumimoji="1" lang="en-US" altLang="ko-KR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72D5B42-2B78-234E-BD2F-F9D45B9702D3}"/>
              </a:ext>
            </a:extLst>
          </p:cNvPr>
          <p:cNvCxnSpPr>
            <a:cxnSpLocks/>
          </p:cNvCxnSpPr>
          <p:nvPr/>
        </p:nvCxnSpPr>
        <p:spPr>
          <a:xfrm flipH="1">
            <a:off x="5641490" y="3245735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0AD0796-4019-4246-B74C-1AD73D2028B7}"/>
              </a:ext>
            </a:extLst>
          </p:cNvPr>
          <p:cNvCxnSpPr>
            <a:cxnSpLocks/>
          </p:cNvCxnSpPr>
          <p:nvPr/>
        </p:nvCxnSpPr>
        <p:spPr>
          <a:xfrm>
            <a:off x="5622872" y="3245735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1D54550-BE6C-EB44-91F0-CF532DF8E9E4}"/>
              </a:ext>
            </a:extLst>
          </p:cNvPr>
          <p:cNvCxnSpPr>
            <a:cxnSpLocks/>
          </p:cNvCxnSpPr>
          <p:nvPr/>
        </p:nvCxnSpPr>
        <p:spPr>
          <a:xfrm flipH="1">
            <a:off x="4504910" y="241938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64FE4811-1183-0343-B783-BB954FAE84C2}"/>
              </a:ext>
            </a:extLst>
          </p:cNvPr>
          <p:cNvCxnSpPr>
            <a:cxnSpLocks/>
          </p:cNvCxnSpPr>
          <p:nvPr/>
        </p:nvCxnSpPr>
        <p:spPr>
          <a:xfrm>
            <a:off x="4486292" y="241938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3F2ED31-3E7E-7841-862D-68C61404531F}"/>
              </a:ext>
            </a:extLst>
          </p:cNvPr>
          <p:cNvCxnSpPr>
            <a:cxnSpLocks/>
          </p:cNvCxnSpPr>
          <p:nvPr/>
        </p:nvCxnSpPr>
        <p:spPr>
          <a:xfrm flipH="1">
            <a:off x="5666366" y="2407117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8FEBFC7-26E9-C444-8CF8-EB282C9EA84E}"/>
              </a:ext>
            </a:extLst>
          </p:cNvPr>
          <p:cNvCxnSpPr>
            <a:cxnSpLocks/>
          </p:cNvCxnSpPr>
          <p:nvPr/>
        </p:nvCxnSpPr>
        <p:spPr>
          <a:xfrm>
            <a:off x="5647748" y="2407117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325214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hot article </a:t>
            </a:r>
            <a:r>
              <a:rPr kumimoji="1" lang="ko-KR" altLang="en-US"/>
              <a:t>서비스의 모든 서버 군은 </a:t>
            </a:r>
            <a:r>
              <a:rPr kumimoji="1" lang="en-US" altLang="ko-KR"/>
              <a:t>hot article</a:t>
            </a:r>
            <a:r>
              <a:rPr kumimoji="1" lang="ko-KR" altLang="en-US"/>
              <a:t> </a:t>
            </a:r>
            <a:r>
              <a:rPr kumimoji="1" lang="en-US" altLang="ko-KR"/>
              <a:t>Consumer Group</a:t>
            </a:r>
            <a:r>
              <a:rPr kumimoji="1" lang="ko-KR" altLang="en-US" err="1"/>
              <a:t>으로</a:t>
            </a:r>
            <a:r>
              <a:rPr kumimoji="1" lang="ko-KR" altLang="en-US"/>
              <a:t> </a:t>
            </a:r>
            <a:r>
              <a:rPr kumimoji="1" lang="ko-KR" altLang="en-US" err="1"/>
              <a:t>그룹화되고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필요한 토픽을 구독하여 데이터를 처리한다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27864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hot article</a:t>
            </a:r>
          </a:p>
          <a:p>
            <a:pPr algn="ctr"/>
            <a:r>
              <a:rPr kumimoji="1" lang="en-US" altLang="ko-KR" sz="1600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9D9D52-6D1E-8E4C-B573-BBB0762A853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386309" y="4006826"/>
            <a:ext cx="1705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4ADAA5-5C2C-DA46-B4F4-2FF0C0E64008}"/>
              </a:ext>
            </a:extLst>
          </p:cNvPr>
          <p:cNvSpPr/>
          <p:nvPr/>
        </p:nvSpPr>
        <p:spPr>
          <a:xfrm>
            <a:off x="81491" y="3794647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9D898-A9EB-1C45-813F-2B28DDCF1BA6}"/>
              </a:ext>
            </a:extLst>
          </p:cNvPr>
          <p:cNvSpPr txBox="1"/>
          <p:nvPr/>
        </p:nvSpPr>
        <p:spPr>
          <a:xfrm>
            <a:off x="1569815" y="3664102"/>
            <a:ext cx="114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like-topic</a:t>
            </a:r>
            <a:endParaRPr kumimoji="1"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5485E4-AF39-2044-A7C5-A798814578BD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386307" y="2694487"/>
            <a:ext cx="1715552" cy="2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D7EB3D-A81C-5948-A693-1324D02DC262}"/>
              </a:ext>
            </a:extLst>
          </p:cNvPr>
          <p:cNvSpPr/>
          <p:nvPr/>
        </p:nvSpPr>
        <p:spPr>
          <a:xfrm>
            <a:off x="81489" y="2482308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AA3F4-CDBB-AE45-A492-7E791FDA2B64}"/>
              </a:ext>
            </a:extLst>
          </p:cNvPr>
          <p:cNvSpPr txBox="1"/>
          <p:nvPr/>
        </p:nvSpPr>
        <p:spPr>
          <a:xfrm>
            <a:off x="1506284" y="2383592"/>
            <a:ext cx="143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article-topic</a:t>
            </a:r>
            <a:endParaRPr kumimoji="1"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55134E6-0050-DD4D-BE53-2475C9523F3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396583" y="3328732"/>
            <a:ext cx="1715550" cy="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1C4B4-6313-764E-AAC8-9630DF57CADE}"/>
              </a:ext>
            </a:extLst>
          </p:cNvPr>
          <p:cNvSpPr/>
          <p:nvPr/>
        </p:nvSpPr>
        <p:spPr>
          <a:xfrm>
            <a:off x="91765" y="3116553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1F7BA-F9F5-1A40-A158-148D747B30BC}"/>
              </a:ext>
            </a:extLst>
          </p:cNvPr>
          <p:cNvSpPr txBox="1"/>
          <p:nvPr/>
        </p:nvSpPr>
        <p:spPr>
          <a:xfrm>
            <a:off x="1367450" y="2992368"/>
            <a:ext cx="177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comment-topic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629DD1-F1D5-8E41-92B3-1EAA9C3A1168}"/>
              </a:ext>
            </a:extLst>
          </p:cNvPr>
          <p:cNvSpPr/>
          <p:nvPr/>
        </p:nvSpPr>
        <p:spPr>
          <a:xfrm>
            <a:off x="91765" y="4360086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view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29759B5-7398-A843-B711-00201675581E}"/>
              </a:ext>
            </a:extLst>
          </p:cNvPr>
          <p:cNvCxnSpPr>
            <a:cxnSpLocks/>
            <a:stCxn id="50" idx="3"/>
            <a:endCxn id="40" idx="1"/>
          </p:cNvCxnSpPr>
          <p:nvPr/>
        </p:nvCxnSpPr>
        <p:spPr>
          <a:xfrm>
            <a:off x="1396583" y="4572265"/>
            <a:ext cx="1758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ADA5CB-2D74-A34E-9582-D51E7CE1F839}"/>
              </a:ext>
            </a:extLst>
          </p:cNvPr>
          <p:cNvSpPr txBox="1"/>
          <p:nvPr/>
        </p:nvSpPr>
        <p:spPr>
          <a:xfrm>
            <a:off x="1609222" y="4255135"/>
            <a:ext cx="127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view-topic</a:t>
            </a:r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DEE2D-032D-3948-AD9D-544E1AF9D282}"/>
              </a:ext>
            </a:extLst>
          </p:cNvPr>
          <p:cNvSpPr txBox="1"/>
          <p:nvPr/>
        </p:nvSpPr>
        <p:spPr>
          <a:xfrm>
            <a:off x="8978466" y="2428167"/>
            <a:ext cx="758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topic </a:t>
            </a:r>
            <a:r>
              <a:rPr kumimoji="1" lang="ko-KR" altLang="en-US" sz="900"/>
              <a:t>구독</a:t>
            </a:r>
          </a:p>
        </p:txBody>
      </p:sp>
    </p:spTree>
    <p:extLst>
      <p:ext uri="{BB962C8B-B14F-4D97-AF65-F5344CB8AC3E}">
        <p14:creationId xmlns:p14="http://schemas.microsoft.com/office/powerpoint/2010/main" val="3551397647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마지막 강에서 만들어 볼 </a:t>
            </a:r>
            <a:r>
              <a:rPr kumimoji="1" lang="en-US" altLang="ko-KR"/>
              <a:t>article read </a:t>
            </a:r>
            <a:r>
              <a:rPr kumimoji="1" lang="ko-KR" altLang="en-US"/>
              <a:t>서비스의 모든 서버 군도</a:t>
            </a:r>
            <a:r>
              <a:rPr kumimoji="1" lang="en-US" altLang="ko-KR"/>
              <a:t> article read</a:t>
            </a:r>
            <a:r>
              <a:rPr kumimoji="1" lang="ko-KR" altLang="en-US"/>
              <a:t> </a:t>
            </a:r>
            <a:r>
              <a:rPr kumimoji="1" lang="en-US" altLang="ko-KR"/>
              <a:t>Consumer Group</a:t>
            </a:r>
            <a:r>
              <a:rPr kumimoji="1" lang="ko-KR" altLang="en-US" err="1"/>
              <a:t>으로</a:t>
            </a:r>
            <a:r>
              <a:rPr kumimoji="1" lang="ko-KR" altLang="en-US"/>
              <a:t> </a:t>
            </a:r>
            <a:r>
              <a:rPr kumimoji="1" lang="ko-KR" altLang="en-US" err="1"/>
              <a:t>그룹화되고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필요한 토픽을 구독한다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89603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</a:t>
            </a:r>
            <a:r>
              <a:rPr kumimoji="1" lang="ko-KR" altLang="en-US" sz="1600"/>
              <a:t> </a:t>
            </a:r>
            <a:r>
              <a:rPr kumimoji="1" lang="en-US" altLang="ko-KR" sz="1600"/>
              <a:t>read</a:t>
            </a:r>
          </a:p>
          <a:p>
            <a:pPr algn="ctr"/>
            <a:r>
              <a:rPr kumimoji="1" lang="en-US" altLang="ko-KR" sz="1600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hot article</a:t>
            </a:r>
          </a:p>
          <a:p>
            <a:pPr algn="ctr"/>
            <a:r>
              <a:rPr kumimoji="1" lang="en-US" altLang="ko-KR" sz="1600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9D9D52-6D1E-8E4C-B573-BBB0762A853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386309" y="4006826"/>
            <a:ext cx="1705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4ADAA5-5C2C-DA46-B4F4-2FF0C0E64008}"/>
              </a:ext>
            </a:extLst>
          </p:cNvPr>
          <p:cNvSpPr/>
          <p:nvPr/>
        </p:nvSpPr>
        <p:spPr>
          <a:xfrm>
            <a:off x="81491" y="3794647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9D898-A9EB-1C45-813F-2B28DDCF1BA6}"/>
              </a:ext>
            </a:extLst>
          </p:cNvPr>
          <p:cNvSpPr txBox="1"/>
          <p:nvPr/>
        </p:nvSpPr>
        <p:spPr>
          <a:xfrm>
            <a:off x="1569815" y="3664102"/>
            <a:ext cx="114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like-topic</a:t>
            </a:r>
            <a:endParaRPr kumimoji="1"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5485E4-AF39-2044-A7C5-A798814578BD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386307" y="2694487"/>
            <a:ext cx="1715552" cy="2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D7EB3D-A81C-5948-A693-1324D02DC262}"/>
              </a:ext>
            </a:extLst>
          </p:cNvPr>
          <p:cNvSpPr/>
          <p:nvPr/>
        </p:nvSpPr>
        <p:spPr>
          <a:xfrm>
            <a:off x="81489" y="2482308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AA3F4-CDBB-AE45-A492-7E791FDA2B64}"/>
              </a:ext>
            </a:extLst>
          </p:cNvPr>
          <p:cNvSpPr txBox="1"/>
          <p:nvPr/>
        </p:nvSpPr>
        <p:spPr>
          <a:xfrm>
            <a:off x="1506284" y="2383592"/>
            <a:ext cx="143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article-topic</a:t>
            </a:r>
            <a:endParaRPr kumimoji="1"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55134E6-0050-DD4D-BE53-2475C9523F3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396583" y="3328732"/>
            <a:ext cx="1715550" cy="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1C4B4-6313-764E-AAC8-9630DF57CADE}"/>
              </a:ext>
            </a:extLst>
          </p:cNvPr>
          <p:cNvSpPr/>
          <p:nvPr/>
        </p:nvSpPr>
        <p:spPr>
          <a:xfrm>
            <a:off x="91765" y="3116553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1F7BA-F9F5-1A40-A158-148D747B30BC}"/>
              </a:ext>
            </a:extLst>
          </p:cNvPr>
          <p:cNvSpPr txBox="1"/>
          <p:nvPr/>
        </p:nvSpPr>
        <p:spPr>
          <a:xfrm>
            <a:off x="1367450" y="2992368"/>
            <a:ext cx="177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comment-topic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629DD1-F1D5-8E41-92B3-1EAA9C3A1168}"/>
              </a:ext>
            </a:extLst>
          </p:cNvPr>
          <p:cNvSpPr/>
          <p:nvPr/>
        </p:nvSpPr>
        <p:spPr>
          <a:xfrm>
            <a:off x="91765" y="4360086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view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29759B5-7398-A843-B711-00201675581E}"/>
              </a:ext>
            </a:extLst>
          </p:cNvPr>
          <p:cNvCxnSpPr>
            <a:cxnSpLocks/>
            <a:stCxn id="50" idx="3"/>
            <a:endCxn id="40" idx="1"/>
          </p:cNvCxnSpPr>
          <p:nvPr/>
        </p:nvCxnSpPr>
        <p:spPr>
          <a:xfrm>
            <a:off x="1396583" y="4572265"/>
            <a:ext cx="1758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ADA5CB-2D74-A34E-9582-D51E7CE1F839}"/>
              </a:ext>
            </a:extLst>
          </p:cNvPr>
          <p:cNvSpPr txBox="1"/>
          <p:nvPr/>
        </p:nvSpPr>
        <p:spPr>
          <a:xfrm>
            <a:off x="1609222" y="4255135"/>
            <a:ext cx="127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view-topic</a:t>
            </a:r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DEE2D-032D-3948-AD9D-544E1AF9D282}"/>
              </a:ext>
            </a:extLst>
          </p:cNvPr>
          <p:cNvSpPr txBox="1"/>
          <p:nvPr/>
        </p:nvSpPr>
        <p:spPr>
          <a:xfrm>
            <a:off x="8978466" y="2428167"/>
            <a:ext cx="758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topic </a:t>
            </a:r>
            <a:r>
              <a:rPr kumimoji="1" lang="ko-KR" altLang="en-US" sz="900"/>
              <a:t>구독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24E106-6C29-174E-9D50-7D062552144E}"/>
              </a:ext>
            </a:extLst>
          </p:cNvPr>
          <p:cNvSpPr txBox="1"/>
          <p:nvPr/>
        </p:nvSpPr>
        <p:spPr>
          <a:xfrm>
            <a:off x="8992246" y="4039475"/>
            <a:ext cx="758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topic </a:t>
            </a:r>
            <a:r>
              <a:rPr kumimoji="1" lang="ko-KR" altLang="en-US" sz="900"/>
              <a:t>구독</a:t>
            </a:r>
          </a:p>
        </p:txBody>
      </p:sp>
    </p:spTree>
    <p:extLst>
      <p:ext uri="{BB962C8B-B14F-4D97-AF65-F5344CB8AC3E}">
        <p14:creationId xmlns:p14="http://schemas.microsoft.com/office/powerpoint/2010/main" val="1946481094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C5DD8-9E81-244B-B596-C6E9B03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7A5DBD-1355-274D-85E3-1374B868B1E7}"/>
              </a:ext>
            </a:extLst>
          </p:cNvPr>
          <p:cNvGraphicFramePr>
            <a:graphicFrameLocks noGrp="1"/>
          </p:cNvGraphicFramePr>
          <p:nvPr/>
        </p:nvGraphicFramePr>
        <p:xfrm>
          <a:off x="3101859" y="1733371"/>
          <a:ext cx="5831829" cy="356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43">
                  <a:extLst>
                    <a:ext uri="{9D8B030D-6E8A-4147-A177-3AD203B41FA5}">
                      <a16:colId xmlns:a16="http://schemas.microsoft.com/office/drawing/2014/main" val="4134057233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246785340"/>
                    </a:ext>
                  </a:extLst>
                </a:gridCol>
                <a:gridCol w="1943943">
                  <a:extLst>
                    <a:ext uri="{9D8B030D-6E8A-4147-A177-3AD203B41FA5}">
                      <a16:colId xmlns:a16="http://schemas.microsoft.com/office/drawing/2014/main" val="1338787580"/>
                    </a:ext>
                  </a:extLst>
                </a:gridCol>
              </a:tblGrid>
              <a:tr h="3568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1</a:t>
                      </a:r>
                    </a:p>
                    <a:p>
                      <a:pPr algn="ctr" latinLnBrk="1"/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2</a:t>
                      </a:r>
                      <a:endParaRPr lang="ko-KR" alt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/>
                        <a:t>Broker 3</a:t>
                      </a:r>
                      <a:endParaRPr lang="ko-KR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45511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344AD3-DB3C-F048-B619-B88A8241E9BC}"/>
              </a:ext>
            </a:extLst>
          </p:cNvPr>
          <p:cNvSpPr/>
          <p:nvPr/>
        </p:nvSpPr>
        <p:spPr>
          <a:xfrm>
            <a:off x="5213101" y="1448496"/>
            <a:ext cx="1609344" cy="3291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 Cluster</a:t>
            </a:r>
            <a:endParaRPr kumimoji="1"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4262BE0-1C4F-CD4C-893A-FFD9D5A5BF5D}"/>
              </a:ext>
            </a:extLst>
          </p:cNvPr>
          <p:cNvGraphicFramePr>
            <a:graphicFrameLocks noGrp="1"/>
          </p:cNvGraphicFramePr>
          <p:nvPr/>
        </p:nvGraphicFramePr>
        <p:xfrm>
          <a:off x="3164155" y="2258833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A2AA5-BD84-AE4D-B31B-DB679843DC8F}"/>
              </a:ext>
            </a:extLst>
          </p:cNvPr>
          <p:cNvSpPr/>
          <p:nvPr/>
        </p:nvSpPr>
        <p:spPr>
          <a:xfrm>
            <a:off x="3628519" y="2035155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43383-6435-124E-BB3A-E5CE666DD820}"/>
              </a:ext>
            </a:extLst>
          </p:cNvPr>
          <p:cNvSpPr txBox="1"/>
          <p:nvPr/>
        </p:nvSpPr>
        <p:spPr>
          <a:xfrm>
            <a:off x="0" y="58213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hot article, article read </a:t>
            </a:r>
            <a:r>
              <a:rPr kumimoji="1" lang="ko-KR" altLang="en-US"/>
              <a:t>서비스는 </a:t>
            </a:r>
            <a:r>
              <a:rPr kumimoji="1" lang="en-US" altLang="ko-KR"/>
              <a:t>Consumer Group</a:t>
            </a:r>
            <a:r>
              <a:rPr kumimoji="1" lang="ko-KR" altLang="en-US"/>
              <a:t>을 달리하기 때문에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Producer</a:t>
            </a:r>
            <a:r>
              <a:rPr kumimoji="1" lang="ko-KR" altLang="en-US"/>
              <a:t>가 생산한</a:t>
            </a:r>
            <a:r>
              <a:rPr kumimoji="1" lang="en-US" altLang="ko-KR"/>
              <a:t> </a:t>
            </a:r>
            <a:r>
              <a:rPr kumimoji="1" lang="ko-KR" altLang="en-US"/>
              <a:t>이벤트를 목적에 따라 병렬로 처리할 수 있다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A608CFBE-F039-454A-8603-39A0BA09D7CC}"/>
              </a:ext>
            </a:extLst>
          </p:cNvPr>
          <p:cNvGraphicFramePr>
            <a:graphicFrameLocks noGrp="1"/>
          </p:cNvGraphicFramePr>
          <p:nvPr/>
        </p:nvGraphicFramePr>
        <p:xfrm>
          <a:off x="3155011" y="388646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4A3506-582C-E44F-9882-2FB6F6A777AA}"/>
              </a:ext>
            </a:extLst>
          </p:cNvPr>
          <p:cNvSpPr/>
          <p:nvPr/>
        </p:nvSpPr>
        <p:spPr>
          <a:xfrm>
            <a:off x="3619375" y="366278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36FDA90-78C5-4C44-B310-95D559721239}"/>
              </a:ext>
            </a:extLst>
          </p:cNvPr>
          <p:cNvGraphicFramePr>
            <a:graphicFrameLocks noGrp="1"/>
          </p:cNvGraphicFramePr>
          <p:nvPr/>
        </p:nvGraphicFramePr>
        <p:xfrm>
          <a:off x="5120971" y="2249689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8C8FB-97BB-1940-9C28-1FA47C2438D6}"/>
              </a:ext>
            </a:extLst>
          </p:cNvPr>
          <p:cNvSpPr/>
          <p:nvPr/>
        </p:nvSpPr>
        <p:spPr>
          <a:xfrm>
            <a:off x="5585335" y="2026011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9F76056F-3EBD-DF43-8B53-C02F69715696}"/>
              </a:ext>
            </a:extLst>
          </p:cNvPr>
          <p:cNvGraphicFramePr>
            <a:graphicFrameLocks noGrp="1"/>
          </p:cNvGraphicFramePr>
          <p:nvPr/>
        </p:nvGraphicFramePr>
        <p:xfrm>
          <a:off x="5111827" y="3877321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11A9C1-42EC-AF46-BFF1-B1FC3A71E7EF}"/>
              </a:ext>
            </a:extLst>
          </p:cNvPr>
          <p:cNvSpPr/>
          <p:nvPr/>
        </p:nvSpPr>
        <p:spPr>
          <a:xfrm>
            <a:off x="5576191" y="3653643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279D2C7D-8A73-574A-B1ED-2F45962613C7}"/>
              </a:ext>
            </a:extLst>
          </p:cNvPr>
          <p:cNvGraphicFramePr>
            <a:graphicFrameLocks noGrp="1"/>
          </p:cNvGraphicFramePr>
          <p:nvPr/>
        </p:nvGraphicFramePr>
        <p:xfrm>
          <a:off x="7059499" y="2240545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B76B3B-6DB2-BA4B-AADC-61A26B02017F}"/>
              </a:ext>
            </a:extLst>
          </p:cNvPr>
          <p:cNvSpPr/>
          <p:nvPr/>
        </p:nvSpPr>
        <p:spPr>
          <a:xfrm>
            <a:off x="7523863" y="2016867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1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8" name="표 4">
            <a:extLst>
              <a:ext uri="{FF2B5EF4-FFF2-40B4-BE49-F238E27FC236}">
                <a16:creationId xmlns:a16="http://schemas.microsoft.com/office/drawing/2014/main" id="{6631BD00-26F4-B44A-8A16-12109B40BE3E}"/>
              </a:ext>
            </a:extLst>
          </p:cNvPr>
          <p:cNvGraphicFramePr>
            <a:graphicFrameLocks noGrp="1"/>
          </p:cNvGraphicFramePr>
          <p:nvPr/>
        </p:nvGraphicFramePr>
        <p:xfrm>
          <a:off x="7050355" y="3868177"/>
          <a:ext cx="1845056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056">
                  <a:extLst>
                    <a:ext uri="{9D8B030D-6E8A-4147-A177-3AD203B41FA5}">
                      <a16:colId xmlns:a16="http://schemas.microsoft.com/office/drawing/2014/main" val="349910817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3</a:t>
                      </a:r>
                    </a:p>
                    <a:p>
                      <a:pPr algn="ctr" latinLnBrk="1"/>
                      <a:r>
                        <a:rPr lang="en-US" altLang="ko-KR" sz="1200"/>
                        <a:t>leader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336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1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0727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partition 2</a:t>
                      </a:r>
                    </a:p>
                    <a:p>
                      <a:pPr algn="ctr" latinLnBrk="1"/>
                      <a:r>
                        <a:rPr lang="en-US" altLang="ko-KR" sz="1200"/>
                        <a:t>follower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9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A5D3B1-F73C-A54A-8743-7CD996C6D4D7}"/>
              </a:ext>
            </a:extLst>
          </p:cNvPr>
          <p:cNvSpPr/>
          <p:nvPr/>
        </p:nvSpPr>
        <p:spPr>
          <a:xfrm>
            <a:off x="7514719" y="3644499"/>
            <a:ext cx="916327" cy="24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/>
                </a:solidFill>
              </a:rPr>
              <a:t>topic 2</a:t>
            </a:r>
            <a:endParaRPr kumimoji="1"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46BF779-3D29-AF4D-A0FE-E46F22DBB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98564"/>
              </p:ext>
            </p:extLst>
          </p:nvPr>
        </p:nvGraphicFramePr>
        <p:xfrm>
          <a:off x="2377429" y="542565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664016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4555661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09303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58102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63070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2733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632555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226939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7077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034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4CBD34-37D2-C54D-8A7E-342BAEA7C2A6}"/>
              </a:ext>
            </a:extLst>
          </p:cNvPr>
          <p:cNvSpPr txBox="1"/>
          <p:nvPr/>
        </p:nvSpPr>
        <p:spPr>
          <a:xfrm>
            <a:off x="95586" y="5421537"/>
            <a:ext cx="22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(topic 1, partition 1)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0D1372-E51E-B042-AE09-25CC2A300C6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895411" y="2656982"/>
            <a:ext cx="80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5B1562-A21F-2042-9AEF-5A817E4CA777}"/>
              </a:ext>
            </a:extLst>
          </p:cNvPr>
          <p:cNvSpPr/>
          <p:nvPr/>
        </p:nvSpPr>
        <p:spPr>
          <a:xfrm>
            <a:off x="9721241" y="3468706"/>
            <a:ext cx="1864382" cy="160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B22C92-FECE-7844-B2D4-0C7196A95426}"/>
              </a:ext>
            </a:extLst>
          </p:cNvPr>
          <p:cNvSpPr/>
          <p:nvPr/>
        </p:nvSpPr>
        <p:spPr>
          <a:xfrm>
            <a:off x="9942045" y="3878800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F449D-DA51-7440-9016-A4C86718F899}"/>
              </a:ext>
            </a:extLst>
          </p:cNvPr>
          <p:cNvSpPr/>
          <p:nvPr/>
        </p:nvSpPr>
        <p:spPr>
          <a:xfrm>
            <a:off x="9942045" y="4519502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0A1799-ED05-5048-B0FD-F9472153460F}"/>
              </a:ext>
            </a:extLst>
          </p:cNvPr>
          <p:cNvSpPr/>
          <p:nvPr/>
        </p:nvSpPr>
        <p:spPr>
          <a:xfrm>
            <a:off x="9624732" y="3280257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</a:t>
            </a:r>
            <a:r>
              <a:rPr kumimoji="1" lang="ko-KR" altLang="en-US" sz="1600"/>
              <a:t> </a:t>
            </a:r>
            <a:r>
              <a:rPr kumimoji="1" lang="en-US" altLang="ko-KR" sz="1600"/>
              <a:t>read</a:t>
            </a:r>
          </a:p>
          <a:p>
            <a:pPr algn="ctr"/>
            <a:r>
              <a:rPr kumimoji="1" lang="en-US" altLang="ko-KR" sz="1600"/>
              <a:t>Consumer Group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1D5FCE-3C37-8444-B1F8-938845CDE26D}"/>
              </a:ext>
            </a:extLst>
          </p:cNvPr>
          <p:cNvSpPr/>
          <p:nvPr/>
        </p:nvSpPr>
        <p:spPr>
          <a:xfrm>
            <a:off x="9697509" y="2143801"/>
            <a:ext cx="1864382" cy="1026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879052-71BE-124C-8890-7A76556D7648}"/>
              </a:ext>
            </a:extLst>
          </p:cNvPr>
          <p:cNvSpPr/>
          <p:nvPr/>
        </p:nvSpPr>
        <p:spPr>
          <a:xfrm>
            <a:off x="9918313" y="2553895"/>
            <a:ext cx="1438095" cy="39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4B7E81-7D7D-0F49-A2F1-0A6EEF362B46}"/>
              </a:ext>
            </a:extLst>
          </p:cNvPr>
          <p:cNvSpPr/>
          <p:nvPr/>
        </p:nvSpPr>
        <p:spPr>
          <a:xfrm>
            <a:off x="9601000" y="1955352"/>
            <a:ext cx="2057399" cy="47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hot article</a:t>
            </a:r>
          </a:p>
          <a:p>
            <a:pPr algn="ctr"/>
            <a:r>
              <a:rPr kumimoji="1" lang="en-US" altLang="ko-KR" sz="1600"/>
              <a:t>Consumer Group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0DFBD13-FDD4-4148-B982-8DC53CA42B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904555" y="4269931"/>
            <a:ext cx="816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9D9D52-6D1E-8E4C-B573-BBB0762A853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386309" y="4006826"/>
            <a:ext cx="1705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4ADAA5-5C2C-DA46-B4F4-2FF0C0E64008}"/>
              </a:ext>
            </a:extLst>
          </p:cNvPr>
          <p:cNvSpPr/>
          <p:nvPr/>
        </p:nvSpPr>
        <p:spPr>
          <a:xfrm>
            <a:off x="81491" y="3794647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9D898-A9EB-1C45-813F-2B28DDCF1BA6}"/>
              </a:ext>
            </a:extLst>
          </p:cNvPr>
          <p:cNvSpPr txBox="1"/>
          <p:nvPr/>
        </p:nvSpPr>
        <p:spPr>
          <a:xfrm>
            <a:off x="1569815" y="3664102"/>
            <a:ext cx="114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like-topic</a:t>
            </a:r>
            <a:endParaRPr kumimoji="1"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5485E4-AF39-2044-A7C5-A798814578BD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386307" y="2694487"/>
            <a:ext cx="1715552" cy="2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D7EB3D-A81C-5948-A693-1324D02DC262}"/>
              </a:ext>
            </a:extLst>
          </p:cNvPr>
          <p:cNvSpPr/>
          <p:nvPr/>
        </p:nvSpPr>
        <p:spPr>
          <a:xfrm>
            <a:off x="81489" y="2482308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AA3F4-CDBB-AE45-A492-7E791FDA2B64}"/>
              </a:ext>
            </a:extLst>
          </p:cNvPr>
          <p:cNvSpPr txBox="1"/>
          <p:nvPr/>
        </p:nvSpPr>
        <p:spPr>
          <a:xfrm>
            <a:off x="1506284" y="2383592"/>
            <a:ext cx="143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article-topic</a:t>
            </a:r>
            <a:endParaRPr kumimoji="1"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55134E6-0050-DD4D-BE53-2475C9523F3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396583" y="3328732"/>
            <a:ext cx="1715550" cy="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1C4B4-6313-764E-AAC8-9630DF57CADE}"/>
              </a:ext>
            </a:extLst>
          </p:cNvPr>
          <p:cNvSpPr/>
          <p:nvPr/>
        </p:nvSpPr>
        <p:spPr>
          <a:xfrm>
            <a:off x="91765" y="3116553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1F7BA-F9F5-1A40-A158-148D747B30BC}"/>
              </a:ext>
            </a:extLst>
          </p:cNvPr>
          <p:cNvSpPr txBox="1"/>
          <p:nvPr/>
        </p:nvSpPr>
        <p:spPr>
          <a:xfrm>
            <a:off x="1367450" y="2992368"/>
            <a:ext cx="177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comment-topic</a:t>
            </a:r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629DD1-F1D5-8E41-92B3-1EAA9C3A1168}"/>
              </a:ext>
            </a:extLst>
          </p:cNvPr>
          <p:cNvSpPr/>
          <p:nvPr/>
        </p:nvSpPr>
        <p:spPr>
          <a:xfrm>
            <a:off x="91765" y="4360086"/>
            <a:ext cx="1304818" cy="424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view</a:t>
            </a:r>
            <a:endParaRPr kumimoji="1"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29759B5-7398-A843-B711-00201675581E}"/>
              </a:ext>
            </a:extLst>
          </p:cNvPr>
          <p:cNvCxnSpPr>
            <a:cxnSpLocks/>
            <a:stCxn id="50" idx="3"/>
            <a:endCxn id="40" idx="1"/>
          </p:cNvCxnSpPr>
          <p:nvPr/>
        </p:nvCxnSpPr>
        <p:spPr>
          <a:xfrm>
            <a:off x="1396583" y="4572265"/>
            <a:ext cx="1758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ADA5CB-2D74-A34E-9582-D51E7CE1F839}"/>
              </a:ext>
            </a:extLst>
          </p:cNvPr>
          <p:cNvSpPr txBox="1"/>
          <p:nvPr/>
        </p:nvSpPr>
        <p:spPr>
          <a:xfrm>
            <a:off x="1609222" y="4255135"/>
            <a:ext cx="127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view-topic</a:t>
            </a:r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DEE2D-032D-3948-AD9D-544E1AF9D282}"/>
              </a:ext>
            </a:extLst>
          </p:cNvPr>
          <p:cNvSpPr txBox="1"/>
          <p:nvPr/>
        </p:nvSpPr>
        <p:spPr>
          <a:xfrm>
            <a:off x="8978466" y="2428167"/>
            <a:ext cx="758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topic </a:t>
            </a:r>
            <a:r>
              <a:rPr kumimoji="1" lang="ko-KR" altLang="en-US" sz="900"/>
              <a:t>구독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24E106-6C29-174E-9D50-7D062552144E}"/>
              </a:ext>
            </a:extLst>
          </p:cNvPr>
          <p:cNvSpPr txBox="1"/>
          <p:nvPr/>
        </p:nvSpPr>
        <p:spPr>
          <a:xfrm>
            <a:off x="8992246" y="4039475"/>
            <a:ext cx="758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topic </a:t>
            </a:r>
            <a:r>
              <a:rPr kumimoji="1" lang="ko-KR" altLang="en-US" sz="900"/>
              <a:t>구독</a:t>
            </a:r>
          </a:p>
        </p:txBody>
      </p:sp>
    </p:spTree>
    <p:extLst>
      <p:ext uri="{BB962C8B-B14F-4D97-AF65-F5344CB8AC3E}">
        <p14:creationId xmlns:p14="http://schemas.microsoft.com/office/powerpoint/2010/main" val="281236297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가장 기본적인 구조에서부터 </a:t>
            </a:r>
            <a:r>
              <a:rPr kumimoji="1" lang="en-US" altLang="ko-KR"/>
              <a:t>Kafka</a:t>
            </a:r>
            <a:r>
              <a:rPr kumimoji="1" lang="ko-KR" altLang="en-US"/>
              <a:t>에 이르기까지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Kafka</a:t>
            </a:r>
            <a:r>
              <a:rPr kumimoji="1" lang="ko-KR" altLang="en-US"/>
              <a:t>가 어떻게 고성능으로 대규모 데이터를 안전하게 처리할 수 있는지 살펴보았다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외에도 </a:t>
            </a:r>
            <a:r>
              <a:rPr kumimoji="1" lang="en-US" altLang="ko-KR"/>
              <a:t>Kafka</a:t>
            </a:r>
            <a:r>
              <a:rPr kumimoji="1" lang="ko-KR" altLang="en-US"/>
              <a:t>에서 성능과 안전성을 위한 다양한 기법과 설정이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더욱 깊게 공부하는 것은 여러분의 몫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주요 개념에 대해서 다시 정리해보자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201875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Producer(</a:t>
            </a:r>
            <a:r>
              <a:rPr kumimoji="1" lang="ko-KR" altLang="en-US">
                <a:ea typeface="맑은 고딕"/>
              </a:rPr>
              <a:t>프로듀서</a:t>
            </a:r>
            <a:r>
              <a:rPr kumimoji="1" lang="en-US" altLang="ko-KR">
                <a:ea typeface="맑은 고딕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>
                <a:ea typeface="맑은 고딕"/>
              </a:rPr>
              <a:t>로 데이터를 보내는 클라이언트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데이터를 생산 및 전송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Topic</a:t>
            </a:r>
            <a:r>
              <a:rPr kumimoji="1" lang="ko-KR" altLang="en-US">
                <a:ea typeface="맑은 고딕"/>
              </a:rPr>
              <a:t> 단위로 데이터 전송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Consumer(</a:t>
            </a:r>
            <a:r>
              <a:rPr kumimoji="1" lang="ko-KR" altLang="en-US" err="1">
                <a:ea typeface="맑은 고딕"/>
              </a:rPr>
              <a:t>컨슈머</a:t>
            </a:r>
            <a:r>
              <a:rPr kumimoji="1" lang="en-US" altLang="ko-KR">
                <a:ea typeface="맑은 고딕"/>
              </a:rPr>
              <a:t>)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err="1">
                <a:ea typeface="맑은 고딕"/>
              </a:rPr>
              <a:t>Kakfa</a:t>
            </a:r>
            <a:r>
              <a:rPr kumimoji="1" lang="ko-KR" altLang="en-US">
                <a:ea typeface="맑은 고딕"/>
              </a:rPr>
              <a:t>에서 데이터를 읽는 클라이언트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데이터를 소비 및 처리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Topic</a:t>
            </a:r>
            <a:r>
              <a:rPr kumimoji="1" lang="ko-KR" altLang="en-US">
                <a:ea typeface="맑은 고딕"/>
              </a:rPr>
              <a:t> 단위로 구독하여 데이터 처리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554805344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Broker(</a:t>
            </a:r>
            <a:r>
              <a:rPr kumimoji="1" lang="ko-KR" altLang="en-US"/>
              <a:t>브로커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Kafka</a:t>
            </a:r>
            <a:r>
              <a:rPr kumimoji="1" lang="ko-KR" altLang="en-US"/>
              <a:t>에서 데이터를 중개 및 처리해주는 애플리케이션 실행 단위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Producer</a:t>
            </a:r>
            <a:r>
              <a:rPr kumimoji="1" lang="ko-KR" altLang="en-US"/>
              <a:t>와 </a:t>
            </a:r>
            <a:r>
              <a:rPr kumimoji="1" lang="en-US" altLang="ko-KR"/>
              <a:t>Consumer</a:t>
            </a:r>
            <a:r>
              <a:rPr kumimoji="1" lang="ko-KR" altLang="en-US"/>
              <a:t> 사이에서 데이터를 주고 받는 역할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Kafka Cluster(</a:t>
            </a:r>
            <a:r>
              <a:rPr kumimoji="1" lang="ko-KR" altLang="en-US"/>
              <a:t>카프카 클러스터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여러 개의 </a:t>
            </a:r>
            <a:r>
              <a:rPr kumimoji="1" lang="en-US" altLang="ko-KR"/>
              <a:t>Broker</a:t>
            </a:r>
            <a:r>
              <a:rPr kumimoji="1" lang="ko-KR" altLang="en-US"/>
              <a:t>가 모여서 하나의 </a:t>
            </a:r>
            <a:r>
              <a:rPr kumimoji="1" lang="ko-KR" altLang="en-US" err="1"/>
              <a:t>분산형</a:t>
            </a:r>
            <a:r>
              <a:rPr kumimoji="1" lang="ko-KR" altLang="en-US"/>
              <a:t> 시스템을 구성한 것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대규모 데이터에 대해 고성능</a:t>
            </a:r>
            <a:r>
              <a:rPr kumimoji="1" lang="en-US" altLang="ko-KR"/>
              <a:t>, </a:t>
            </a:r>
            <a:r>
              <a:rPr kumimoji="1" lang="ko-KR" altLang="en-US"/>
              <a:t>안전성</a:t>
            </a:r>
            <a:r>
              <a:rPr kumimoji="1" lang="en-US" altLang="ko-KR"/>
              <a:t>, </a:t>
            </a:r>
            <a:r>
              <a:rPr kumimoji="1" lang="ko-KR" altLang="en-US"/>
              <a:t>확장성</a:t>
            </a:r>
            <a:r>
              <a:rPr kumimoji="1" lang="en-US" altLang="ko-KR"/>
              <a:t>, </a:t>
            </a:r>
            <a:r>
              <a:rPr kumimoji="1" lang="ko-KR" altLang="en-US" err="1"/>
              <a:t>고가용성</a:t>
            </a:r>
            <a:r>
              <a:rPr kumimoji="1" lang="ko-KR" altLang="en-US"/>
              <a:t> 등 지원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데이터의 복제</a:t>
            </a:r>
            <a:r>
              <a:rPr kumimoji="1" lang="en-US" altLang="ko-KR"/>
              <a:t>, </a:t>
            </a:r>
            <a:r>
              <a:rPr kumimoji="1" lang="ko-KR" altLang="en-US"/>
              <a:t>분산 처리</a:t>
            </a:r>
            <a:r>
              <a:rPr kumimoji="1" lang="en-US" altLang="ko-KR"/>
              <a:t>, </a:t>
            </a:r>
            <a:r>
              <a:rPr kumimoji="1" lang="ko-KR" altLang="en-US"/>
              <a:t>장애 복구 등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830552958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Topic(</a:t>
            </a:r>
            <a:r>
              <a:rPr kumimoji="1" lang="ko-KR" altLang="en-US"/>
              <a:t>토픽</a:t>
            </a:r>
            <a:r>
              <a:rPr kumimoji="1" lang="en-US" altLang="ko-KR"/>
              <a:t>) : </a:t>
            </a:r>
            <a:r>
              <a:rPr kumimoji="1" lang="ko-KR" altLang="en-US"/>
              <a:t>데이터가 구분되는 논리적인 단위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이벤트를 위한 </a:t>
            </a:r>
            <a:r>
              <a:rPr kumimoji="1" lang="en-US" altLang="ko-KR"/>
              <a:t>article-topic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댓글 이벤트를 위한 </a:t>
            </a:r>
            <a:r>
              <a:rPr kumimoji="1" lang="en-US" altLang="ko-KR"/>
              <a:t>comment-topic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Partition(</a:t>
            </a:r>
            <a:r>
              <a:rPr kumimoji="1" lang="ko-KR" altLang="en-US"/>
              <a:t>파티션</a:t>
            </a:r>
            <a:r>
              <a:rPr kumimoji="1" lang="en-US" altLang="ko-KR"/>
              <a:t>) : Topic</a:t>
            </a:r>
            <a:r>
              <a:rPr kumimoji="1" lang="ko-KR" altLang="en-US"/>
              <a:t>이 분산되는 단위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</a:t>
            </a:r>
            <a:r>
              <a:rPr kumimoji="1" lang="en-US" altLang="ko-KR"/>
              <a:t>Topic</a:t>
            </a:r>
            <a:r>
              <a:rPr kumimoji="1" lang="ko-KR" altLang="en-US"/>
              <a:t>은</a:t>
            </a:r>
            <a:r>
              <a:rPr kumimoji="1" lang="en-US" altLang="ko-KR"/>
              <a:t> </a:t>
            </a:r>
            <a:r>
              <a:rPr kumimoji="1" lang="ko-KR" altLang="en-US"/>
              <a:t>여러 개의 </a:t>
            </a:r>
            <a:r>
              <a:rPr kumimoji="1" lang="en-US" altLang="ko-KR"/>
              <a:t>Partition</a:t>
            </a:r>
            <a:r>
              <a:rPr kumimoji="1" lang="ko-KR" altLang="en-US" err="1"/>
              <a:t>으로</a:t>
            </a:r>
            <a:r>
              <a:rPr kumimoji="1" lang="ko-KR" altLang="en-US"/>
              <a:t> 분산 저장 및 병렬 처리된다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</a:t>
            </a:r>
            <a:r>
              <a:rPr kumimoji="1" lang="en-US" altLang="ko-KR"/>
              <a:t>Partition</a:t>
            </a:r>
            <a:r>
              <a:rPr kumimoji="1" lang="ko-KR" altLang="en-US"/>
              <a:t> 내에서 데이터가 순차적으로 기록되므로</a:t>
            </a:r>
            <a:r>
              <a:rPr kumimoji="1" lang="en-US" altLang="ko-KR"/>
              <a:t>, Partition </a:t>
            </a:r>
            <a:r>
              <a:rPr kumimoji="1" lang="ko-KR" altLang="en-US"/>
              <a:t>간에는 순서가 보장되지 않는다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Partition</a:t>
            </a:r>
            <a:r>
              <a:rPr kumimoji="1" lang="ko-KR" altLang="en-US"/>
              <a:t>은 여러 </a:t>
            </a:r>
            <a:r>
              <a:rPr kumimoji="1" lang="en-US" altLang="ko-KR"/>
              <a:t>Broker</a:t>
            </a:r>
            <a:r>
              <a:rPr kumimoji="1" lang="ko-KR" altLang="en-US"/>
              <a:t>에 분산되어 </a:t>
            </a:r>
            <a:r>
              <a:rPr kumimoji="1" lang="en-US" altLang="ko-KR"/>
              <a:t>Cluster</a:t>
            </a:r>
            <a:r>
              <a:rPr kumimoji="1" lang="ko-KR" altLang="en-US"/>
              <a:t>의 확장성을 높인다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694704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Offset(</a:t>
            </a:r>
            <a:r>
              <a:rPr kumimoji="1" lang="ko-KR" altLang="en-US">
                <a:ea typeface="맑은 고딕"/>
              </a:rPr>
              <a:t>오프셋</a:t>
            </a:r>
            <a:r>
              <a:rPr kumimoji="1" lang="en-US" altLang="ko-KR">
                <a:ea typeface="맑은 고딕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각 데이터에 대해 고유한 위치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데이터는 각 </a:t>
            </a:r>
            <a:r>
              <a:rPr kumimoji="1" lang="en-US" altLang="ko-KR">
                <a:ea typeface="맑은 고딕"/>
              </a:rPr>
              <a:t>Topic</a:t>
            </a:r>
            <a:r>
              <a:rPr kumimoji="1" lang="ko-KR" altLang="en-US">
                <a:ea typeface="맑은 고딕"/>
              </a:rPr>
              <a:t>의 </a:t>
            </a:r>
            <a:r>
              <a:rPr kumimoji="1" lang="en-US" altLang="ko-KR">
                <a:ea typeface="맑은 고딕"/>
              </a:rPr>
              <a:t>Partition </a:t>
            </a:r>
            <a:r>
              <a:rPr kumimoji="1" lang="ko-KR" altLang="en-US">
                <a:ea typeface="맑은 고딕"/>
              </a:rPr>
              <a:t>단위로 순차적으로 기록되고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기록된 데이터는 </a:t>
            </a:r>
            <a:r>
              <a:rPr kumimoji="1" lang="en-US" altLang="ko-KR">
                <a:ea typeface="맑은 고딕"/>
              </a:rPr>
              <a:t>offset</a:t>
            </a:r>
            <a:r>
              <a:rPr kumimoji="1" lang="ko-KR" altLang="en-US">
                <a:ea typeface="맑은 고딕"/>
              </a:rPr>
              <a:t>을 가진다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Consumer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Group</a:t>
            </a:r>
            <a:r>
              <a:rPr kumimoji="1" lang="ko-KR" altLang="en-US">
                <a:ea typeface="맑은 고딕"/>
              </a:rPr>
              <a:t>은 각 그룹이 처리한 </a:t>
            </a:r>
            <a:r>
              <a:rPr kumimoji="1" lang="en-US" altLang="ko-KR">
                <a:ea typeface="맑은 고딕"/>
              </a:rPr>
              <a:t>Offset</a:t>
            </a:r>
            <a:r>
              <a:rPr kumimoji="1" lang="ko-KR" altLang="en-US">
                <a:ea typeface="맑은 고딕"/>
              </a:rPr>
              <a:t>을 관리한다</a:t>
            </a:r>
            <a:r>
              <a:rPr kumimoji="1" lang="en-US" altLang="ko-KR">
                <a:ea typeface="맑은 고딕"/>
              </a:rPr>
              <a:t>.</a:t>
            </a:r>
            <a:r>
              <a:rPr kumimoji="1" lang="ko-KR" altLang="en-US">
                <a:ea typeface="맑은 고딕"/>
              </a:rPr>
              <a:t> 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데이터를 어디까지 읽었는지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Consumer Group(</a:t>
            </a:r>
            <a:r>
              <a:rPr kumimoji="1" lang="ko-KR" altLang="en-US" err="1">
                <a:ea typeface="맑은 고딕"/>
              </a:rPr>
              <a:t>컨슈머</a:t>
            </a:r>
            <a:r>
              <a:rPr kumimoji="1" lang="ko-KR" altLang="en-US">
                <a:ea typeface="맑은 고딕"/>
              </a:rPr>
              <a:t> 그룹</a:t>
            </a:r>
            <a:r>
              <a:rPr kumimoji="1" lang="en-US" altLang="ko-KR">
                <a:ea typeface="맑은 고딕"/>
              </a:rPr>
              <a:t>)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Consumer Group</a:t>
            </a:r>
            <a:r>
              <a:rPr kumimoji="1" lang="ko-KR" altLang="en-US">
                <a:ea typeface="맑은 고딕"/>
              </a:rPr>
              <a:t>은 각 </a:t>
            </a:r>
            <a:r>
              <a:rPr kumimoji="1" lang="en-US" altLang="ko-KR">
                <a:ea typeface="맑은 고딕"/>
              </a:rPr>
              <a:t>Topic</a:t>
            </a:r>
            <a:r>
              <a:rPr kumimoji="1" lang="ko-KR" altLang="en-US">
                <a:ea typeface="맑은 고딕"/>
              </a:rPr>
              <a:t>의 </a:t>
            </a:r>
            <a:r>
              <a:rPr kumimoji="1" lang="en-US" altLang="ko-KR">
                <a:ea typeface="맑은 고딕"/>
              </a:rPr>
              <a:t>Partition </a:t>
            </a:r>
            <a:r>
              <a:rPr kumimoji="1" lang="ko-KR" altLang="en-US">
                <a:ea typeface="맑은 고딕"/>
              </a:rPr>
              <a:t>단위로 </a:t>
            </a:r>
            <a:r>
              <a:rPr kumimoji="1" lang="en-US" altLang="ko-KR">
                <a:ea typeface="맑은 고딕"/>
              </a:rPr>
              <a:t>Offset</a:t>
            </a:r>
            <a:r>
              <a:rPr kumimoji="1" lang="ko-KR" altLang="en-US">
                <a:ea typeface="맑은 고딕"/>
              </a:rPr>
              <a:t>을 관리한다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 err="1">
                <a:ea typeface="맑은 고딕"/>
              </a:rPr>
              <a:t>인기글</a:t>
            </a:r>
            <a:r>
              <a:rPr kumimoji="1" lang="ko-KR" altLang="en-US">
                <a:ea typeface="맑은 고딕"/>
              </a:rPr>
              <a:t> 서비스를 위한 </a:t>
            </a:r>
            <a:r>
              <a:rPr kumimoji="1" lang="en-US" altLang="ko-KR">
                <a:ea typeface="맑은 고딕"/>
              </a:rPr>
              <a:t>Consumer Group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조회 최적화 서비스를 위한 </a:t>
            </a:r>
            <a:r>
              <a:rPr kumimoji="1" lang="en-US" altLang="ko-KR">
                <a:ea typeface="맑은 고딕"/>
              </a:rPr>
              <a:t>Consumer Group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Consumer Group</a:t>
            </a:r>
            <a:r>
              <a:rPr kumimoji="1" lang="ko-KR" altLang="en-US">
                <a:ea typeface="맑은 고딕"/>
              </a:rPr>
              <a:t> 내의 </a:t>
            </a:r>
            <a:r>
              <a:rPr kumimoji="1" lang="en-US" altLang="ko-KR">
                <a:ea typeface="맑은 고딕"/>
              </a:rPr>
              <a:t>Consumer</a:t>
            </a:r>
            <a:r>
              <a:rPr kumimoji="1" lang="ko-KR" altLang="en-US">
                <a:ea typeface="맑은 고딕"/>
              </a:rPr>
              <a:t>들은 데이터를 중복해서 읽지 않을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Consumer Group </a:t>
            </a:r>
            <a:r>
              <a:rPr kumimoji="1" lang="ko-KR" altLang="en-US">
                <a:ea typeface="맑은 고딕"/>
              </a:rPr>
              <a:t>별로 데이터를 병렬로 처리할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530676247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32CD-6459-5B4D-9385-3D4D59BB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Kafka Cluster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6FA92-E959-1F49-8BCE-4190A8E0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이용하여 </a:t>
            </a:r>
            <a:r>
              <a:rPr kumimoji="1" lang="en-US" altLang="ko-KR"/>
              <a:t>Kafka </a:t>
            </a:r>
            <a:r>
              <a:rPr kumimoji="1" lang="ko-KR" altLang="en-US"/>
              <a:t>개발 환경을 세팅해보자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우리의 개발 환경에서는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이용하여 </a:t>
            </a:r>
            <a:r>
              <a:rPr kumimoji="1" lang="en-US" altLang="ko-KR" err="1"/>
              <a:t>KRaft</a:t>
            </a:r>
            <a:r>
              <a:rPr kumimoji="1" lang="en-US" altLang="ko-KR"/>
              <a:t> </a:t>
            </a:r>
            <a:r>
              <a:rPr kumimoji="1" lang="ko-KR" altLang="en-US"/>
              <a:t>모드로 </a:t>
            </a:r>
            <a:r>
              <a:rPr kumimoji="1" lang="en-US" altLang="ko-KR"/>
              <a:t>1</a:t>
            </a:r>
            <a:r>
              <a:rPr kumimoji="1" lang="ko-KR" altLang="en-US"/>
              <a:t>대의 </a:t>
            </a:r>
            <a:r>
              <a:rPr kumimoji="1" lang="en-US" altLang="ko-KR"/>
              <a:t>Broker</a:t>
            </a:r>
            <a:r>
              <a:rPr kumimoji="1" lang="ko-KR" altLang="en-US"/>
              <a:t>만 띄워본다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8139547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Docker</a:t>
            </a:r>
            <a:r>
              <a:rPr kumimoji="1" lang="ko-KR" altLang="en-US" sz="4000" err="1"/>
              <a:t>를</a:t>
            </a:r>
            <a:r>
              <a:rPr kumimoji="1" lang="ko-KR" altLang="en-US" sz="4000"/>
              <a:t> 이용한 </a:t>
            </a:r>
            <a:r>
              <a:rPr kumimoji="1" lang="en-US" altLang="ko-KR" sz="4000"/>
              <a:t>Kafka </a:t>
            </a:r>
            <a:r>
              <a:rPr kumimoji="1" lang="ko-KR" altLang="en-US" sz="4000"/>
              <a:t>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$ docker run -d --name </a:t>
            </a:r>
            <a:r>
              <a:rPr lang="en-US" altLang="ko-KR" err="1"/>
              <a:t>kuke</a:t>
            </a:r>
            <a:r>
              <a:rPr lang="en-US" altLang="ko-KR"/>
              <a:t>-board-</a:t>
            </a:r>
            <a:r>
              <a:rPr lang="en-US" altLang="ko-KR" err="1"/>
              <a:t>kafka</a:t>
            </a:r>
            <a:r>
              <a:rPr lang="en-US" altLang="ko-KR"/>
              <a:t> -p 9092:9092 apache/kafka:3.8.0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$ docker </a:t>
            </a:r>
            <a:r>
              <a:rPr lang="en-US" altLang="ko-KR" err="1"/>
              <a:t>ps</a:t>
            </a: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>
                <a:hlinkClick r:id="rId3"/>
              </a:rPr>
              <a:t>https://hub.docker.com/r/apache/kafka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887754-3820-6144-916B-2D78A0E5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6263"/>
            <a:ext cx="12192000" cy="23035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B4DEB5-84B4-5647-90DE-7BDEF48A7EE5}"/>
              </a:ext>
            </a:extLst>
          </p:cNvPr>
          <p:cNvSpPr/>
          <p:nvPr/>
        </p:nvSpPr>
        <p:spPr>
          <a:xfrm flipH="1">
            <a:off x="7067893" y="4195138"/>
            <a:ext cx="2064531" cy="345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282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BDCF9-57E4-F04D-8439-38344BECA9BF}"/>
              </a:ext>
            </a:extLst>
          </p:cNvPr>
          <p:cNvSpPr/>
          <p:nvPr/>
        </p:nvSpPr>
        <p:spPr>
          <a:xfrm>
            <a:off x="4392706" y="2357718"/>
            <a:ext cx="3406588" cy="17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0B153-CC40-DC45-9E50-7AAD6EDA17F6}"/>
              </a:ext>
            </a:extLst>
          </p:cNvPr>
          <p:cNvSpPr/>
          <p:nvPr/>
        </p:nvSpPr>
        <p:spPr>
          <a:xfrm>
            <a:off x="4495800" y="2501153"/>
            <a:ext cx="1044680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AD61EF-3E96-594F-B8E4-7D5C826E79A5}"/>
              </a:ext>
            </a:extLst>
          </p:cNvPr>
          <p:cNvSpPr/>
          <p:nvPr/>
        </p:nvSpPr>
        <p:spPr>
          <a:xfrm>
            <a:off x="5697131" y="2501153"/>
            <a:ext cx="924288" cy="7316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C4583-F0A0-E84B-B515-4FD4895A8B14}"/>
              </a:ext>
            </a:extLst>
          </p:cNvPr>
          <p:cNvSpPr/>
          <p:nvPr/>
        </p:nvSpPr>
        <p:spPr>
          <a:xfrm>
            <a:off x="6778070" y="2501153"/>
            <a:ext cx="924288" cy="73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72D0BD-3469-9948-AC43-F35FAE77C039}"/>
              </a:ext>
            </a:extLst>
          </p:cNvPr>
          <p:cNvSpPr/>
          <p:nvPr/>
        </p:nvSpPr>
        <p:spPr>
          <a:xfrm>
            <a:off x="4514418" y="3336750"/>
            <a:ext cx="1044680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02329-7AD7-0647-9AD0-8F21B495876F}"/>
              </a:ext>
            </a:extLst>
          </p:cNvPr>
          <p:cNvSpPr/>
          <p:nvPr/>
        </p:nvSpPr>
        <p:spPr>
          <a:xfrm>
            <a:off x="5697131" y="3350197"/>
            <a:ext cx="924288" cy="6685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9622CD-E6A8-DA43-A85B-71DE32C9C472}"/>
              </a:ext>
            </a:extLst>
          </p:cNvPr>
          <p:cNvSpPr/>
          <p:nvPr/>
        </p:nvSpPr>
        <p:spPr>
          <a:xfrm>
            <a:off x="6778070" y="3361765"/>
            <a:ext cx="924288" cy="66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ea typeface="맑은 고딕"/>
              </a:rPr>
              <a:t>게시글</a:t>
            </a:r>
            <a:endParaRPr kumimoji="1" lang="en-US" altLang="ko-KR" sz="1400">
              <a:ea typeface="맑은 고딕" panose="020B0503020000020004" pitchFamily="34" charset="-127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조회</a:t>
            </a:r>
            <a:endParaRPr lang="en-US" altLang="ko-KR" sz="14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AEE04-32A3-6E45-BF60-007CE16CD5F0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최악의 경우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모든 기능이 단일 애플리케이션에서 함께 배포 및 관리되므로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시스템의 모든 기능으로 장애가 전파될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예를 들면</a:t>
            </a:r>
            <a:r>
              <a:rPr kumimoji="1" lang="en-US" altLang="ko-KR"/>
              <a:t>, </a:t>
            </a:r>
            <a:r>
              <a:rPr kumimoji="1" lang="ko-KR" altLang="en-US" err="1"/>
              <a:t>인기글이</a:t>
            </a:r>
            <a:r>
              <a:rPr kumimoji="1" lang="ko-KR" altLang="en-US"/>
              <a:t> 모든 메모리를 점유해서 다른 기능들이 메모리를 할당할 수 없는 상황</a:t>
            </a:r>
            <a:r>
              <a:rPr kumimoji="1" lang="en-US" altLang="ko-KR"/>
              <a:t>?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34C0A-C857-4F46-8142-2916FE53AB85}"/>
              </a:ext>
            </a:extLst>
          </p:cNvPr>
          <p:cNvSpPr/>
          <p:nvPr/>
        </p:nvSpPr>
        <p:spPr>
          <a:xfrm>
            <a:off x="8593359" y="2527379"/>
            <a:ext cx="5596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FC424-A284-D045-A2D8-1ADC53E6F224}"/>
              </a:ext>
            </a:extLst>
          </p:cNvPr>
          <p:cNvSpPr txBox="1"/>
          <p:nvPr/>
        </p:nvSpPr>
        <p:spPr>
          <a:xfrm>
            <a:off x="9235357" y="2527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 영역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7B69D3-C347-4742-8CA9-BCBE5EB9B96F}"/>
              </a:ext>
            </a:extLst>
          </p:cNvPr>
          <p:cNvSpPr/>
          <p:nvPr/>
        </p:nvSpPr>
        <p:spPr>
          <a:xfrm>
            <a:off x="2956643" y="2968835"/>
            <a:ext cx="1218972" cy="5617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공통 코드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0D1B10A-559F-EA40-85BA-E1B544E97FD0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 flipH="1">
            <a:off x="4618594" y="2478112"/>
            <a:ext cx="488216" cy="2593146"/>
          </a:xfrm>
          <a:prstGeom prst="bentConnector3">
            <a:avLst>
              <a:gd name="adj1" fmla="val -46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2C51-3DEF-9C40-9575-1DA91C82E18E}"/>
              </a:ext>
            </a:extLst>
          </p:cNvPr>
          <p:cNvSpPr/>
          <p:nvPr/>
        </p:nvSpPr>
        <p:spPr>
          <a:xfrm>
            <a:off x="8602324" y="3128014"/>
            <a:ext cx="55960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6D84-3D13-BF4C-B11D-FE8E08E23D22}"/>
              </a:ext>
            </a:extLst>
          </p:cNvPr>
          <p:cNvSpPr txBox="1"/>
          <p:nvPr/>
        </p:nvSpPr>
        <p:spPr>
          <a:xfrm>
            <a:off x="9244322" y="31280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후 영역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9250D21B-6E30-AC45-94E8-A3312B3832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628861" y="1438421"/>
            <a:ext cx="467682" cy="2593146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55AC6E9-A682-6A4E-BCCD-89999FD1D2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58294" y="2008988"/>
            <a:ext cx="467682" cy="1452011"/>
          </a:xfrm>
          <a:prstGeom prst="bentConnector3">
            <a:avLst>
              <a:gd name="adj1" fmla="val -48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DD326-0E67-6542-B9B9-446EA365F89F}"/>
              </a:ext>
            </a:extLst>
          </p:cNvPr>
          <p:cNvSpPr/>
          <p:nvPr/>
        </p:nvSpPr>
        <p:spPr>
          <a:xfrm>
            <a:off x="8593359" y="3727131"/>
            <a:ext cx="5596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A95483-8465-3642-9B31-8E1A7C6DB6B6}"/>
              </a:ext>
            </a:extLst>
          </p:cNvPr>
          <p:cNvSpPr txBox="1"/>
          <p:nvPr/>
        </p:nvSpPr>
        <p:spPr>
          <a:xfrm>
            <a:off x="9235357" y="37271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변경 전파된 영역</a:t>
            </a: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9789CEA-3055-574C-AB4E-3858F474938D}"/>
              </a:ext>
            </a:extLst>
          </p:cNvPr>
          <p:cNvCxnSpPr>
            <a:cxnSpLocks/>
          </p:cNvCxnSpPr>
          <p:nvPr/>
        </p:nvCxnSpPr>
        <p:spPr>
          <a:xfrm flipH="1">
            <a:off x="4392706" y="2357718"/>
            <a:ext cx="3406588" cy="178397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738E036-38A4-284E-B757-D4DC0D8ED88D}"/>
              </a:ext>
            </a:extLst>
          </p:cNvPr>
          <p:cNvCxnSpPr>
            <a:cxnSpLocks/>
          </p:cNvCxnSpPr>
          <p:nvPr/>
        </p:nvCxnSpPr>
        <p:spPr>
          <a:xfrm>
            <a:off x="4392706" y="2357718"/>
            <a:ext cx="3406588" cy="184266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20321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Docker</a:t>
            </a:r>
            <a:r>
              <a:rPr kumimoji="1" lang="ko-KR" altLang="en-US" sz="4000" err="1"/>
              <a:t>를</a:t>
            </a:r>
            <a:r>
              <a:rPr kumimoji="1" lang="ko-KR" altLang="en-US" sz="4000"/>
              <a:t> 이용한 </a:t>
            </a:r>
            <a:r>
              <a:rPr kumimoji="1" lang="en-US" altLang="ko-KR" sz="4000"/>
              <a:t>Kafka </a:t>
            </a:r>
            <a:r>
              <a:rPr kumimoji="1" lang="ko-KR" altLang="en-US" sz="4000"/>
              <a:t>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Kafka </a:t>
            </a:r>
            <a:r>
              <a:rPr lang="ko-KR" altLang="en-US"/>
              <a:t>컨테이너 접속</a:t>
            </a: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$ docker exec --</a:t>
            </a:r>
            <a:r>
              <a:rPr lang="en-US" altLang="ko-KR" err="1"/>
              <a:t>workdir</a:t>
            </a:r>
            <a:r>
              <a:rPr lang="en-US" altLang="ko-KR"/>
              <a:t> /opt/</a:t>
            </a:r>
            <a:r>
              <a:rPr lang="en-US" altLang="ko-KR" err="1"/>
              <a:t>kafka</a:t>
            </a:r>
            <a:r>
              <a:rPr lang="en-US" altLang="ko-KR"/>
              <a:t>/bin/ -it </a:t>
            </a:r>
            <a:r>
              <a:rPr lang="en-US" altLang="ko-KR" err="1"/>
              <a:t>kuke</a:t>
            </a:r>
            <a:r>
              <a:rPr lang="en-US" altLang="ko-KR"/>
              <a:t>-board-</a:t>
            </a:r>
            <a:r>
              <a:rPr lang="en-US" altLang="ko-KR" err="1"/>
              <a:t>kafka</a:t>
            </a:r>
            <a:r>
              <a:rPr lang="en-US" altLang="ko-KR"/>
              <a:t> </a:t>
            </a:r>
            <a:r>
              <a:rPr lang="en-US" altLang="ko-KR" err="1"/>
              <a:t>sh</a:t>
            </a: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37AE95-5C1C-344A-B54B-B1140B84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7" y="3757438"/>
            <a:ext cx="11927625" cy="7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9212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Docker</a:t>
            </a:r>
            <a:r>
              <a:rPr kumimoji="1" lang="ko-KR" altLang="en-US" sz="4000" err="1"/>
              <a:t>를</a:t>
            </a:r>
            <a:r>
              <a:rPr kumimoji="1" lang="ko-KR" altLang="en-US" sz="4000"/>
              <a:t> 이용한 </a:t>
            </a:r>
            <a:r>
              <a:rPr kumimoji="1" lang="en-US" altLang="ko-KR" sz="4000"/>
              <a:t>Kafka </a:t>
            </a:r>
            <a:r>
              <a:rPr kumimoji="1" lang="ko-KR" altLang="en-US" sz="4000"/>
              <a:t>환경 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/>
              <a:t>토픽 생성</a:t>
            </a:r>
            <a:endParaRPr lang="en-US" altLang="ko-KR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err="1"/>
              <a:t>kuke</a:t>
            </a:r>
            <a:r>
              <a:rPr lang="en-US" altLang="ko-KR"/>
              <a:t>-board-article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err="1"/>
              <a:t>kuke</a:t>
            </a:r>
            <a:r>
              <a:rPr lang="en-US" altLang="ko-KR"/>
              <a:t>-board-comment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err="1"/>
              <a:t>kuke</a:t>
            </a:r>
            <a:r>
              <a:rPr lang="en-US" altLang="ko-KR"/>
              <a:t>-board-like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err="1"/>
              <a:t>kuke</a:t>
            </a:r>
            <a:r>
              <a:rPr lang="en-US" altLang="ko-KR"/>
              <a:t>-board-view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$ </a:t>
            </a:r>
            <a:r>
              <a:rPr lang="en" altLang="ko-KR"/>
              <a:t>./</a:t>
            </a:r>
            <a:r>
              <a:rPr lang="en" altLang="ko-KR" err="1"/>
              <a:t>kafka-topics.sh</a:t>
            </a:r>
            <a:r>
              <a:rPr lang="en" altLang="ko-KR"/>
              <a:t> --bootstrap-server localhost:9092 --create --topic </a:t>
            </a:r>
            <a:r>
              <a:rPr lang="en" altLang="ko-KR" err="1"/>
              <a:t>kuke</a:t>
            </a:r>
            <a:r>
              <a:rPr lang="en" altLang="ko-KR"/>
              <a:t>-board-article --replication-factor 1 --partitions 3</a:t>
            </a:r>
          </a:p>
          <a:p>
            <a:pPr marL="0" indent="0">
              <a:buNone/>
            </a:pPr>
            <a:r>
              <a:rPr lang="en-US" altLang="ko-KR"/>
              <a:t>$ </a:t>
            </a:r>
            <a:r>
              <a:rPr lang="en" altLang="ko-KR"/>
              <a:t>./</a:t>
            </a:r>
            <a:r>
              <a:rPr lang="en" altLang="ko-KR" err="1"/>
              <a:t>kafka-topics.sh</a:t>
            </a:r>
            <a:r>
              <a:rPr lang="en" altLang="ko-KR"/>
              <a:t> --bootstrap-server localhost:9092 --create --topic </a:t>
            </a:r>
            <a:r>
              <a:rPr lang="en" altLang="ko-KR" err="1"/>
              <a:t>kuke</a:t>
            </a:r>
            <a:r>
              <a:rPr lang="en" altLang="ko-KR"/>
              <a:t>-board-comment --replication-factor 1 --partitions 3</a:t>
            </a:r>
          </a:p>
          <a:p>
            <a:pPr marL="0" indent="0">
              <a:buNone/>
            </a:pPr>
            <a:r>
              <a:rPr lang="en-US" altLang="ko-KR"/>
              <a:t>$ </a:t>
            </a:r>
            <a:r>
              <a:rPr lang="en" altLang="ko-KR"/>
              <a:t>./</a:t>
            </a:r>
            <a:r>
              <a:rPr lang="en" altLang="ko-KR" err="1"/>
              <a:t>kafka-topics.sh</a:t>
            </a:r>
            <a:r>
              <a:rPr lang="en" altLang="ko-KR"/>
              <a:t> --bootstrap-server localhost:9092 --create --topic </a:t>
            </a:r>
            <a:r>
              <a:rPr lang="en" altLang="ko-KR" err="1"/>
              <a:t>kuke</a:t>
            </a:r>
            <a:r>
              <a:rPr lang="en" altLang="ko-KR"/>
              <a:t>-board-like --replication-factor 1 --partitions 3</a:t>
            </a:r>
          </a:p>
          <a:p>
            <a:pPr marL="0" indent="0">
              <a:buNone/>
            </a:pPr>
            <a:r>
              <a:rPr lang="en-US" altLang="ko-KR"/>
              <a:t>$ </a:t>
            </a:r>
            <a:r>
              <a:rPr lang="en" altLang="ko-KR"/>
              <a:t>./</a:t>
            </a:r>
            <a:r>
              <a:rPr lang="en" altLang="ko-KR" err="1"/>
              <a:t>kafka-topics.sh</a:t>
            </a:r>
            <a:r>
              <a:rPr lang="en" altLang="ko-KR"/>
              <a:t> --bootstrap-server localhost:9092 --create --topic </a:t>
            </a:r>
            <a:r>
              <a:rPr lang="en" altLang="ko-KR" err="1"/>
              <a:t>kuke</a:t>
            </a:r>
            <a:r>
              <a:rPr lang="en" altLang="ko-KR"/>
              <a:t>-board-view --replication-factor 1 --partitions 3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04076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Docker</a:t>
            </a:r>
            <a:r>
              <a:rPr kumimoji="1" lang="ko-KR" altLang="en-US" sz="4000" err="1"/>
              <a:t>를</a:t>
            </a:r>
            <a:r>
              <a:rPr kumimoji="1" lang="ko-KR" altLang="en-US" sz="4000"/>
              <a:t> 이용한 </a:t>
            </a:r>
            <a:r>
              <a:rPr kumimoji="1" lang="en-US" altLang="ko-KR" sz="4000"/>
              <a:t>Kafka </a:t>
            </a:r>
            <a:r>
              <a:rPr kumimoji="1" lang="ko-KR" altLang="en-US" sz="4000"/>
              <a:t>환경 세팅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79FE551-829F-D74E-80CC-C3C2D775C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350" y="2394744"/>
            <a:ext cx="9385300" cy="32131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F6BFFB-CA3E-8345-85C0-20B0378D491B}"/>
              </a:ext>
            </a:extLst>
          </p:cNvPr>
          <p:cNvSpPr/>
          <p:nvPr/>
        </p:nvSpPr>
        <p:spPr>
          <a:xfrm flipH="1">
            <a:off x="1403349" y="2902687"/>
            <a:ext cx="3827869" cy="31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327C41-51CC-9B4A-AA84-2672B31CCD8C}"/>
              </a:ext>
            </a:extLst>
          </p:cNvPr>
          <p:cNvSpPr/>
          <p:nvPr/>
        </p:nvSpPr>
        <p:spPr>
          <a:xfrm flipH="1">
            <a:off x="1403349" y="3729608"/>
            <a:ext cx="3827869" cy="31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ED3EC3-9EB8-024A-87DF-961C0FEFF9EB}"/>
              </a:ext>
            </a:extLst>
          </p:cNvPr>
          <p:cNvSpPr/>
          <p:nvPr/>
        </p:nvSpPr>
        <p:spPr>
          <a:xfrm flipH="1">
            <a:off x="1403349" y="4509237"/>
            <a:ext cx="3827869" cy="31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B5CEEF-DA44-3342-8D75-94C12103BE28}"/>
              </a:ext>
            </a:extLst>
          </p:cNvPr>
          <p:cNvSpPr/>
          <p:nvPr/>
        </p:nvSpPr>
        <p:spPr>
          <a:xfrm flipH="1">
            <a:off x="1403349" y="5288866"/>
            <a:ext cx="3827869" cy="31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676855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인기글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일 단위로 상위 </a:t>
            </a:r>
            <a:r>
              <a:rPr kumimoji="1" lang="en-US" altLang="ko-KR"/>
              <a:t>10</a:t>
            </a:r>
            <a:r>
              <a:rPr kumimoji="1" lang="ko-KR" altLang="en-US"/>
              <a:t>건 </a:t>
            </a:r>
            <a:r>
              <a:rPr kumimoji="1" lang="ko-KR" altLang="en-US" err="1"/>
              <a:t>인기글</a:t>
            </a:r>
            <a:r>
              <a:rPr kumimoji="1" lang="ko-KR" altLang="en-US"/>
              <a:t> 선정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매일 오전 </a:t>
            </a:r>
            <a:r>
              <a:rPr kumimoji="1" lang="en-US" altLang="ko-KR"/>
              <a:t>1</a:t>
            </a:r>
            <a:r>
              <a:rPr kumimoji="1" lang="ko-KR" altLang="en-US"/>
              <a:t>시 업데이트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좋아요 수</a:t>
            </a:r>
            <a:r>
              <a:rPr kumimoji="1" lang="en-US" altLang="ko-KR"/>
              <a:t>/</a:t>
            </a:r>
            <a:r>
              <a:rPr kumimoji="1" lang="ko-KR" altLang="en-US"/>
              <a:t>댓글 수</a:t>
            </a:r>
            <a:r>
              <a:rPr kumimoji="1" lang="en-US" altLang="ko-KR"/>
              <a:t>/</a:t>
            </a:r>
            <a:r>
              <a:rPr kumimoji="1" lang="ko-KR" altLang="en-US"/>
              <a:t>조회수 기반 점수 계산</a:t>
            </a:r>
            <a:endParaRPr kumimoji="1" lang="en-US" altLang="ko-KR"/>
          </a:p>
          <a:p>
            <a:pPr lvl="3">
              <a:lnSpc>
                <a:spcPct val="120000"/>
              </a:lnSpc>
            </a:pPr>
            <a:r>
              <a:rPr kumimoji="1" lang="ko-KR" altLang="en-US"/>
              <a:t>점수 </a:t>
            </a:r>
            <a:r>
              <a:rPr kumimoji="1" lang="en-US" altLang="ko-KR"/>
              <a:t>= (</a:t>
            </a:r>
            <a:r>
              <a:rPr kumimoji="1" lang="ko-KR" altLang="en-US"/>
              <a:t>좋아요 수 * </a:t>
            </a:r>
            <a:r>
              <a:rPr kumimoji="1" lang="en-US" altLang="ko-KR"/>
              <a:t>3) + (</a:t>
            </a:r>
            <a:r>
              <a:rPr kumimoji="1" lang="ko-KR" altLang="en-US"/>
              <a:t>댓글 수 * </a:t>
            </a:r>
            <a:r>
              <a:rPr kumimoji="1" lang="en-US" altLang="ko-KR"/>
              <a:t>2) + (</a:t>
            </a:r>
            <a:r>
              <a:rPr kumimoji="1" lang="ko-KR" altLang="en-US"/>
              <a:t>조회수 * </a:t>
            </a:r>
            <a:r>
              <a:rPr kumimoji="1" lang="en-US" altLang="ko-KR"/>
              <a:t>1)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최근 </a:t>
            </a:r>
            <a:r>
              <a:rPr kumimoji="1" lang="en-US" altLang="ko-KR"/>
              <a:t>7</a:t>
            </a:r>
            <a:r>
              <a:rPr kumimoji="1" lang="ko-KR" altLang="en-US"/>
              <a:t>일 </a:t>
            </a:r>
            <a:r>
              <a:rPr kumimoji="1" lang="ko-KR" altLang="en-US" err="1"/>
              <a:t>인기글</a:t>
            </a:r>
            <a:r>
              <a:rPr kumimoji="1" lang="ko-KR" altLang="en-US"/>
              <a:t> 내역 조회</a:t>
            </a:r>
          </a:p>
        </p:txBody>
      </p:sp>
    </p:spTree>
    <p:extLst>
      <p:ext uri="{BB962C8B-B14F-4D97-AF65-F5344CB8AC3E}">
        <p14:creationId xmlns:p14="http://schemas.microsoft.com/office/powerpoint/2010/main" val="1897142145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매일 게시글 생성 트래픽은 수백</a:t>
            </a:r>
            <a:r>
              <a:rPr kumimoji="1" lang="en-US" altLang="ko-KR">
                <a:ea typeface="맑은 고딕"/>
              </a:rPr>
              <a:t>~</a:t>
            </a:r>
            <a:r>
              <a:rPr kumimoji="1" lang="ko-KR" altLang="en-US">
                <a:ea typeface="맑은 고딕"/>
              </a:rPr>
              <a:t>수천만 건 이상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하루 동안 생성된 모든 </a:t>
            </a:r>
            <a:r>
              <a:rPr kumimoji="1" lang="ko-KR" altLang="en-US" err="1">
                <a:ea typeface="맑은 고딕"/>
              </a:rPr>
              <a:t>게시글에</a:t>
            </a:r>
            <a:r>
              <a:rPr kumimoji="1" lang="ko-KR" altLang="en-US">
                <a:ea typeface="맑은 고딕"/>
              </a:rPr>
              <a:t> 대해서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점수를 계산하고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상위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건을 찾아야 하는 작업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이러한 작업은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시간 만에 처리되어야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lang="ko-KR" altLang="en-US">
                <a:ea typeface="맑은 고딕"/>
              </a:rPr>
              <a:t>대규모 데이터를 빠르고 효율적으로 처리하기 위한 방법이 필요하다</a:t>
            </a:r>
            <a:r>
              <a:rPr lang="en-US" altLang="ko-KR">
                <a:ea typeface="맑은 고딕"/>
              </a:rPr>
              <a:t>.</a:t>
            </a:r>
            <a:endParaRPr kumimoji="1"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00212084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/>
              <a:t>배치 처리를 고려해볼 수 있다</a:t>
            </a:r>
            <a:r>
              <a:rPr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/>
              <a:t>오전 </a:t>
            </a:r>
            <a:r>
              <a:rPr lang="en-US" altLang="ko-KR"/>
              <a:t>12</a:t>
            </a:r>
            <a:r>
              <a:rPr lang="ko-KR" altLang="en-US"/>
              <a:t>시가 되자마자</a:t>
            </a:r>
            <a:r>
              <a:rPr lang="en-US" altLang="ko-KR"/>
              <a:t>, </a:t>
            </a:r>
            <a:r>
              <a:rPr lang="ko-KR" altLang="en-US"/>
              <a:t>전날 작성된 </a:t>
            </a:r>
            <a:r>
              <a:rPr lang="ko-KR" altLang="en-US" err="1"/>
              <a:t>게시글을</a:t>
            </a:r>
            <a:r>
              <a:rPr lang="ko-KR" altLang="en-US"/>
              <a:t> 모두 순회한다</a:t>
            </a:r>
            <a:r>
              <a:rPr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/>
              <a:t>각 </a:t>
            </a:r>
            <a:r>
              <a:rPr lang="ko-KR" altLang="en-US" err="1"/>
              <a:t>게시글에</a:t>
            </a:r>
            <a:r>
              <a:rPr lang="ko-KR" altLang="en-US"/>
              <a:t> 대해서 좋아요 수</a:t>
            </a:r>
            <a:r>
              <a:rPr lang="en-US" altLang="ko-KR"/>
              <a:t>, </a:t>
            </a:r>
            <a:r>
              <a:rPr lang="ko-KR" altLang="en-US"/>
              <a:t>조회수</a:t>
            </a:r>
            <a:r>
              <a:rPr lang="en-US" altLang="ko-KR"/>
              <a:t>, </a:t>
            </a:r>
            <a:r>
              <a:rPr lang="ko-KR" altLang="en-US"/>
              <a:t>댓글 수를 조회한다</a:t>
            </a:r>
            <a:r>
              <a:rPr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err="1"/>
              <a:t>게시글의</a:t>
            </a:r>
            <a:r>
              <a:rPr lang="ko-KR" altLang="en-US"/>
              <a:t> 점수를 계산한다</a:t>
            </a:r>
            <a:r>
              <a:rPr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/>
              <a:t>모든 </a:t>
            </a:r>
            <a:r>
              <a:rPr lang="ko-KR" altLang="en-US" err="1"/>
              <a:t>게시글에</a:t>
            </a:r>
            <a:r>
              <a:rPr lang="ko-KR" altLang="en-US"/>
              <a:t> 대해서</a:t>
            </a:r>
            <a:r>
              <a:rPr lang="en-US" altLang="ko-KR"/>
              <a:t> </a:t>
            </a:r>
            <a:r>
              <a:rPr lang="ko-KR" altLang="en-US"/>
              <a:t>상위 </a:t>
            </a:r>
            <a:r>
              <a:rPr lang="en-US" altLang="ko-KR"/>
              <a:t>10</a:t>
            </a:r>
            <a:r>
              <a:rPr lang="ko-KR" altLang="en-US"/>
              <a:t>건을 선정한다</a:t>
            </a:r>
            <a:r>
              <a:rPr lang="en-US" altLang="ko-KR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배치 작업을 통해 별 문제 없이 처리할 수 있을지도 모른다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몇 가지 제한될 수 있는 부분을 살펴보자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292335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처리해야 할 </a:t>
            </a:r>
            <a:r>
              <a:rPr lang="ko-KR" altLang="en-US" err="1"/>
              <a:t>게시글의</a:t>
            </a:r>
            <a:r>
              <a:rPr lang="ko-KR" altLang="en-US"/>
              <a:t> 개수는 대규모 데이터다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/>
              <a:t>1</a:t>
            </a:r>
            <a:r>
              <a:rPr lang="ko-KR" altLang="en-US"/>
              <a:t>시간 만에 처리하기에는 시간이 촉박할 수 있는 것이다</a:t>
            </a:r>
            <a:r>
              <a:rPr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오전 </a:t>
            </a:r>
            <a:r>
              <a:rPr lang="en-US" altLang="ko-KR"/>
              <a:t>1</a:t>
            </a:r>
            <a:r>
              <a:rPr lang="ko-KR" altLang="en-US"/>
              <a:t>시에 업데이트 되는게 아니라</a:t>
            </a:r>
            <a:r>
              <a:rPr lang="en-US" altLang="ko-KR"/>
              <a:t>,</a:t>
            </a:r>
          </a:p>
          <a:p>
            <a:pPr lvl="3">
              <a:lnSpc>
                <a:spcPct val="120000"/>
              </a:lnSpc>
            </a:pPr>
            <a:r>
              <a:rPr lang="ko-KR" altLang="en-US"/>
              <a:t>오전 </a:t>
            </a:r>
            <a:r>
              <a:rPr lang="en-US" altLang="ko-KR"/>
              <a:t>00</a:t>
            </a:r>
            <a:r>
              <a:rPr lang="ko-KR" altLang="en-US"/>
              <a:t>시 </a:t>
            </a:r>
            <a:r>
              <a:rPr lang="en-US" altLang="ko-KR"/>
              <a:t>10</a:t>
            </a:r>
            <a:r>
              <a:rPr lang="ko-KR" altLang="en-US"/>
              <a:t>분에 업데이트 해야한다면</a:t>
            </a:r>
            <a:r>
              <a:rPr lang="en-US" altLang="ko-KR"/>
              <a:t>?</a:t>
            </a:r>
          </a:p>
          <a:p>
            <a:pPr lvl="3">
              <a:lnSpc>
                <a:spcPct val="120000"/>
              </a:lnSpc>
            </a:pPr>
            <a:r>
              <a:rPr lang="ko-KR" altLang="en-US"/>
              <a:t>또는</a:t>
            </a:r>
            <a:r>
              <a:rPr lang="en-US" altLang="ko-KR"/>
              <a:t>, </a:t>
            </a:r>
            <a:r>
              <a:rPr lang="ko-KR" altLang="en-US"/>
              <a:t>오전 </a:t>
            </a:r>
            <a:r>
              <a:rPr lang="en-US" altLang="ko-KR"/>
              <a:t>00</a:t>
            </a:r>
            <a:r>
              <a:rPr lang="ko-KR" altLang="en-US"/>
              <a:t>시에 즉시 업데이트 해야한다면</a:t>
            </a:r>
            <a:r>
              <a:rPr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빠른 처리를 위해 병렬 시스템을 구축할 수도 있다</a:t>
            </a:r>
            <a:r>
              <a:rPr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설계와 구현 복잡도가 올라간다</a:t>
            </a:r>
            <a:r>
              <a:rPr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/>
              <a:t>병렬로 처리하기 위한 장비의 리소스도 고려해야 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06628963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>
                <a:ea typeface="맑은 고딕"/>
              </a:rPr>
              <a:t>병렬로 처리한다고 하더라도</a:t>
            </a:r>
            <a:r>
              <a:rPr lang="en-US" altLang="ko-KR">
                <a:ea typeface="맑은 고딕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ko-KR" altLang="en-US" err="1">
                <a:ea typeface="맑은 고딕"/>
              </a:rPr>
              <a:t>인기글</a:t>
            </a:r>
            <a:r>
              <a:rPr lang="ko-KR" altLang="en-US">
                <a:ea typeface="맑은 고딕"/>
              </a:rPr>
              <a:t> 선정에는 게시글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좋아요 수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조회수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댓글 수 데이터가 필요하다</a:t>
            </a:r>
            <a:r>
              <a:rPr lang="en-US" altLang="ko-KR">
                <a:ea typeface="맑은 고딕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>
                <a:ea typeface="맑은 고딕"/>
              </a:rPr>
              <a:t>이러한 데이터는 각각 독립적으로 배포된 </a:t>
            </a:r>
            <a:r>
              <a:rPr lang="ko-KR" altLang="en-US" err="1">
                <a:ea typeface="맑은 고딕"/>
              </a:rPr>
              <a:t>마이크로서비스에서</a:t>
            </a:r>
            <a:r>
              <a:rPr lang="ko-KR" altLang="en-US">
                <a:ea typeface="맑은 고딕"/>
              </a:rPr>
              <a:t> 가지고 있다</a:t>
            </a:r>
            <a:r>
              <a:rPr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err="1">
                <a:ea typeface="맑은 고딕"/>
              </a:rPr>
              <a:t>인기글</a:t>
            </a:r>
            <a:r>
              <a:rPr lang="ko-KR" altLang="en-US">
                <a:ea typeface="맑은 고딕"/>
              </a:rPr>
              <a:t> 선정을 위해 </a:t>
            </a:r>
            <a:r>
              <a:rPr lang="en-US" altLang="ko-KR">
                <a:ea typeface="맑은 고딕"/>
              </a:rPr>
              <a:t>1</a:t>
            </a:r>
            <a:r>
              <a:rPr lang="ko-KR" altLang="en-US">
                <a:ea typeface="맑은 고딕"/>
              </a:rPr>
              <a:t>시간 만에 각 서비스에 무수히 많은 데이터 질의가 필요하다</a:t>
            </a:r>
            <a:r>
              <a:rPr lang="en-US" altLang="ko-KR">
                <a:ea typeface="맑은 고딕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>
                <a:ea typeface="맑은 고딕"/>
              </a:rPr>
              <a:t>자정부터 </a:t>
            </a:r>
            <a:r>
              <a:rPr lang="en-US" altLang="ko-KR">
                <a:ea typeface="맑은 고딕"/>
              </a:rPr>
              <a:t>1</a:t>
            </a:r>
            <a:r>
              <a:rPr lang="ko-KR" altLang="en-US">
                <a:ea typeface="맑은 고딕"/>
              </a:rPr>
              <a:t>시간 동안 </a:t>
            </a:r>
            <a:r>
              <a:rPr lang="ko-KR" altLang="en-US" err="1">
                <a:ea typeface="맑은 고딕"/>
              </a:rPr>
              <a:t>인기글</a:t>
            </a:r>
            <a:r>
              <a:rPr lang="ko-KR" altLang="en-US">
                <a:ea typeface="맑은 고딕"/>
              </a:rPr>
              <a:t> 서비스에 의해 타 서비스의 부하가 폭발적으로 증가할 수 있는 것이다</a:t>
            </a:r>
            <a:r>
              <a:rPr lang="en-US" altLang="ko-KR">
                <a:ea typeface="맑은 고딕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 err="1">
                <a:ea typeface="맑은 고딕"/>
              </a:rPr>
              <a:t>인기글</a:t>
            </a:r>
            <a:r>
              <a:rPr lang="ko-KR" altLang="en-US">
                <a:ea typeface="맑은 고딕"/>
              </a:rPr>
              <a:t> 작업에 의해 타 서비스에 영향이 갈 수 있는 것이다</a:t>
            </a:r>
            <a:r>
              <a:rPr lang="en-US" altLang="ko-KR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3956417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시간적인 제약</a:t>
            </a:r>
            <a:r>
              <a:rPr lang="en-US" altLang="ko-KR"/>
              <a:t>,</a:t>
            </a:r>
            <a:r>
              <a:rPr lang="ko-KR" altLang="en-US"/>
              <a:t> 개발 복잡성</a:t>
            </a:r>
            <a:r>
              <a:rPr lang="en-US" altLang="ko-KR"/>
              <a:t>, </a:t>
            </a:r>
            <a:r>
              <a:rPr lang="ko-KR" altLang="en-US"/>
              <a:t>노출 시간 정책 등에 따라서 배치 처리에는 한계가 생길 수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이러한 문제를 해결하기 위해</a:t>
            </a:r>
            <a:r>
              <a:rPr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스트림 처리</a:t>
            </a:r>
            <a:r>
              <a:rPr lang="en-US" altLang="ko-KR"/>
              <a:t>(Stream Processing)</a:t>
            </a:r>
            <a:r>
              <a:rPr lang="ko-KR" altLang="en-US" err="1"/>
              <a:t>를</a:t>
            </a:r>
            <a:r>
              <a:rPr lang="ko-KR" altLang="en-US"/>
              <a:t> 알아보자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714628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>
                <a:ea typeface="맑은 고딕"/>
              </a:rPr>
              <a:t>스트림</a:t>
            </a:r>
            <a:r>
              <a:rPr lang="en-US" altLang="ko-KR">
                <a:ea typeface="맑은 고딕"/>
              </a:rPr>
              <a:t>(Stream)</a:t>
            </a:r>
          </a:p>
          <a:p>
            <a:pPr lvl="1">
              <a:lnSpc>
                <a:spcPct val="120000"/>
              </a:lnSpc>
            </a:pPr>
            <a:r>
              <a:rPr lang="ko-KR" altLang="en-US">
                <a:ea typeface="맑은 고딕"/>
              </a:rPr>
              <a:t>연속적인 데이터 흐름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>
                <a:ea typeface="맑은 고딕"/>
              </a:rPr>
              <a:t>실시간으로 발생하는 로그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센서 감지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주식 거래 데이터 등과 같이 연속적으로 들어오는 데이터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ea typeface="맑은 고딕"/>
              </a:rPr>
              <a:t>스트림 처리</a:t>
            </a:r>
            <a:r>
              <a:rPr lang="en-US" altLang="ko-KR">
                <a:ea typeface="맑은 고딕"/>
              </a:rPr>
              <a:t>(Stream Processing)</a:t>
            </a:r>
          </a:p>
          <a:p>
            <a:pPr lvl="1">
              <a:lnSpc>
                <a:spcPct val="120000"/>
              </a:lnSpc>
            </a:pPr>
            <a:r>
              <a:rPr lang="ko-KR" altLang="en-US">
                <a:ea typeface="맑은 고딕"/>
              </a:rPr>
              <a:t>스트림을 처리하는 것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>
                <a:ea typeface="맑은 고딕"/>
              </a:rPr>
              <a:t>연속적으로 들어오는 실시간 데이터를 처리하는 방식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9576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Monolithic Architecture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모든 기능이 단일 코드베이스로 결합된 아키텍처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소규모 시스템에서 개발 및 배포가 간단하기 때문에 많이 선택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빠르고 효율적으로 개발할 수 있음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특정 부분만 확장하기 어려움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변경 사항이 시스템 전체에 영향을 미침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대규모 시스템에서 복잡도가 커지고 개발의 어려움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이러한 문제를 해결하기 위한 </a:t>
            </a:r>
            <a:r>
              <a:rPr kumimoji="1" lang="en-US" altLang="ko-KR"/>
              <a:t>Microservice Architecture</a:t>
            </a:r>
            <a:r>
              <a:rPr kumimoji="1" lang="ko-KR" altLang="en-US" err="1"/>
              <a:t>를</a:t>
            </a:r>
            <a:r>
              <a:rPr kumimoji="1" lang="ko-KR" altLang="en-US"/>
              <a:t>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242642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ko-KR" altLang="en-US"/>
              <a:t>우리는 </a:t>
            </a:r>
            <a:r>
              <a:rPr lang="ko-KR" altLang="en-US" err="1"/>
              <a:t>인기글</a:t>
            </a:r>
            <a:r>
              <a:rPr lang="ko-KR" altLang="en-US"/>
              <a:t> 선정을 위해 스트림 처리 애플리케이션을 구축해볼 수 있다</a:t>
            </a:r>
            <a:r>
              <a:rPr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lang="ko-KR" altLang="en-US" err="1"/>
              <a:t>게시글</a:t>
            </a:r>
            <a:r>
              <a:rPr lang="ko-KR" altLang="en-US"/>
              <a:t> 생성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 이벤트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lang="ko-KR" altLang="en-US"/>
              <a:t>댓글 생성</a:t>
            </a:r>
            <a:r>
              <a:rPr lang="en-US" altLang="ko-KR"/>
              <a:t>/</a:t>
            </a:r>
            <a:r>
              <a:rPr lang="ko-KR" altLang="en-US"/>
              <a:t>삭제 이벤트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lang="ko-KR" altLang="en-US"/>
              <a:t>좋아요 생성</a:t>
            </a:r>
            <a:r>
              <a:rPr lang="en-US" altLang="ko-KR"/>
              <a:t>/</a:t>
            </a:r>
            <a:r>
              <a:rPr lang="ko-KR" altLang="en-US"/>
              <a:t>삭제 이벤트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lang="ko-KR" altLang="en-US"/>
              <a:t>조회수 집계 이벤트</a:t>
            </a:r>
            <a:endParaRPr lang="en-US" altLang="ko-KR"/>
          </a:p>
          <a:p>
            <a:pPr>
              <a:lnSpc>
                <a:spcPct val="130000"/>
              </a:lnSpc>
            </a:pPr>
            <a:r>
              <a:rPr lang="ko-KR" altLang="en-US"/>
              <a:t>위 이벤트를 실시간으로 받아서 처리한다면</a:t>
            </a:r>
            <a:r>
              <a:rPr lang="en-US" altLang="ko-KR"/>
              <a:t>?</a:t>
            </a:r>
          </a:p>
          <a:p>
            <a:pPr lvl="1">
              <a:lnSpc>
                <a:spcPct val="130000"/>
              </a:lnSpc>
            </a:pPr>
            <a:r>
              <a:rPr lang="ko-KR" altLang="en-US"/>
              <a:t>별도의 배치 시스템을 구축하지 않고도</a:t>
            </a:r>
            <a:r>
              <a:rPr lang="en-US" altLang="ko-KR"/>
              <a:t>,</a:t>
            </a:r>
            <a:r>
              <a:rPr lang="ko-KR" altLang="en-US"/>
              <a:t> 실시간으로 </a:t>
            </a:r>
            <a:r>
              <a:rPr lang="ko-KR" altLang="en-US" err="1"/>
              <a:t>인기글에</a:t>
            </a:r>
            <a:r>
              <a:rPr lang="ko-KR" altLang="en-US"/>
              <a:t> 필요한 점수를 계산하여 상위 </a:t>
            </a:r>
            <a:r>
              <a:rPr lang="en-US" altLang="ko-KR"/>
              <a:t>10</a:t>
            </a:r>
            <a:r>
              <a:rPr lang="ko-KR" altLang="en-US"/>
              <a:t>건을 미리 생성해 둘 수 있을 것이다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069552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err="1"/>
              <a:t>인기글</a:t>
            </a:r>
            <a:r>
              <a:rPr lang="ko-KR" altLang="en-US"/>
              <a:t> 선정에 필요한 이벤트를 스트림으로 받는다</a:t>
            </a:r>
            <a:r>
              <a:rPr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/>
              <a:t>실시간으로 각 </a:t>
            </a:r>
            <a:r>
              <a:rPr lang="ko-KR" altLang="en-US" err="1"/>
              <a:t>게시글의</a:t>
            </a:r>
            <a:r>
              <a:rPr lang="ko-KR" altLang="en-US"/>
              <a:t> 점수를 계산한다</a:t>
            </a:r>
            <a:r>
              <a:rPr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/>
              <a:t>실시간으로 상위 </a:t>
            </a:r>
            <a:r>
              <a:rPr lang="en-US" altLang="ko-KR"/>
              <a:t>10</a:t>
            </a:r>
            <a:r>
              <a:rPr lang="ko-KR" altLang="en-US"/>
              <a:t>건의 </a:t>
            </a:r>
            <a:r>
              <a:rPr lang="ko-KR" altLang="en-US" err="1"/>
              <a:t>인기글</a:t>
            </a:r>
            <a:r>
              <a:rPr lang="ko-KR" altLang="en-US"/>
              <a:t> 목록을 만든다</a:t>
            </a:r>
            <a:r>
              <a:rPr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/>
              <a:t>Client</a:t>
            </a:r>
            <a:r>
              <a:rPr lang="ko-KR" altLang="en-US"/>
              <a:t>는 </a:t>
            </a:r>
            <a:r>
              <a:rPr lang="ko-KR" altLang="en-US" err="1"/>
              <a:t>인기글</a:t>
            </a:r>
            <a:r>
              <a:rPr lang="ko-KR" altLang="en-US"/>
              <a:t> 목록을 조회한다</a:t>
            </a:r>
            <a:r>
              <a:rPr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그림으로 상세히 살펴보자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531027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DC6BCA-1083-1A4F-8E59-8D700BFE6384}"/>
              </a:ext>
            </a:extLst>
          </p:cNvPr>
          <p:cNvSpPr/>
          <p:nvPr/>
        </p:nvSpPr>
        <p:spPr>
          <a:xfrm>
            <a:off x="1739759" y="2414227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스트림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소스</a:t>
            </a:r>
            <a:endParaRPr kumimoji="1" lang="en-US" altLang="ko-K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다음과 같이 스트림 데이터를 생산하는 스트림 데이터 소스</a:t>
            </a:r>
            <a:r>
              <a:rPr kumimoji="1" lang="en-US" altLang="ko-KR"/>
              <a:t>(Source)</a:t>
            </a:r>
            <a:r>
              <a:rPr kumimoji="1" lang="ko-KR" altLang="en-US"/>
              <a:t>가 있다고 하자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879645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4215" y="25522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스트림 데이터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DC6BCA-1083-1A4F-8E59-8D700BFE6384}"/>
              </a:ext>
            </a:extLst>
          </p:cNvPr>
          <p:cNvSpPr/>
          <p:nvPr/>
        </p:nvSpPr>
        <p:spPr>
          <a:xfrm>
            <a:off x="1739759" y="2414227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스트림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소스</a:t>
            </a:r>
            <a:endParaRPr kumimoji="1" lang="en-US" altLang="ko-K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스트림 데이터 소스는 스트림 데이터를 생산한다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스트림 데이터는 실시간으로</a:t>
            </a:r>
            <a:r>
              <a:rPr kumimoji="1" lang="en-US" altLang="ko-KR"/>
              <a:t>, </a:t>
            </a:r>
            <a:r>
              <a:rPr kumimoji="1" lang="ko-KR" altLang="en-US"/>
              <a:t>연속적으로 생산된다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018578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stCxn id="33" idx="3"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처리기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4215" y="25522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스트림 데이터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DC6BCA-1083-1A4F-8E59-8D700BFE6384}"/>
              </a:ext>
            </a:extLst>
          </p:cNvPr>
          <p:cNvSpPr/>
          <p:nvPr/>
        </p:nvSpPr>
        <p:spPr>
          <a:xfrm>
            <a:off x="1739759" y="2414227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스트림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소스</a:t>
            </a:r>
            <a:endParaRPr kumimoji="1" lang="en-US" altLang="ko-K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그리고 스트림 데이터는</a:t>
            </a:r>
            <a:r>
              <a:rPr kumimoji="1" lang="en-US" altLang="ko-KR"/>
              <a:t>, </a:t>
            </a:r>
            <a:r>
              <a:rPr kumimoji="1" lang="ko-KR" altLang="en-US"/>
              <a:t>데이터 처리기로 전달된다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데이터 처리기는 스트림 데이터를 처리한다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데이터를 가공 또는 </a:t>
            </a:r>
            <a:r>
              <a:rPr kumimoji="1" lang="ko-KR" altLang="en-US" err="1"/>
              <a:t>필터링</a:t>
            </a:r>
            <a:r>
              <a:rPr kumimoji="1" lang="ko-KR" altLang="en-US"/>
              <a:t> 또는 집계 등</a:t>
            </a:r>
            <a:r>
              <a:rPr kumimoji="1" lang="en-US" altLang="ko-KR"/>
              <a:t> </a:t>
            </a:r>
            <a:r>
              <a:rPr kumimoji="1" lang="ko-KR" altLang="en-US"/>
              <a:t>다양한 방식으로 처리할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80715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stCxn id="33" idx="3"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처리기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4215" y="25522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스트림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처리</a:t>
            </a:r>
            <a:endParaRPr kumimoji="1" lang="en-US" altLang="ko-KR"/>
          </a:p>
          <a:p>
            <a:pPr algn="ctr"/>
            <a:r>
              <a:rPr kumimoji="1" lang="ko-KR" altLang="en-US"/>
              <a:t>결과</a:t>
            </a:r>
            <a:endParaRPr kumimoji="1" lang="en-US" altLang="ko-KR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DC6BCA-1083-1A4F-8E59-8D700BFE6384}"/>
              </a:ext>
            </a:extLst>
          </p:cNvPr>
          <p:cNvSpPr/>
          <p:nvPr/>
        </p:nvSpPr>
        <p:spPr>
          <a:xfrm>
            <a:off x="1739759" y="2414227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스트림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소스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스트림 데이터의 가공 또는 </a:t>
            </a:r>
            <a:r>
              <a:rPr kumimoji="1" lang="ko-KR" altLang="en-US" err="1"/>
              <a:t>필터링</a:t>
            </a:r>
            <a:r>
              <a:rPr kumimoji="1" lang="ko-KR" altLang="en-US"/>
              <a:t> 또는 집계 등의 작업을 수행한 데이터 처리기는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데이터를 처리한 결과를 생성한다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결과는</a:t>
            </a:r>
            <a:r>
              <a:rPr kumimoji="1" lang="en-US" altLang="ko-KR"/>
              <a:t>, Client</a:t>
            </a:r>
            <a:r>
              <a:rPr kumimoji="1" lang="ko-KR" altLang="en-US"/>
              <a:t>에 의해 사용될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917430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stCxn id="33" idx="3"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처리기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4215" y="25522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스트림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처리</a:t>
            </a:r>
            <a:endParaRPr kumimoji="1" lang="en-US" altLang="ko-KR"/>
          </a:p>
          <a:p>
            <a:pPr algn="ctr"/>
            <a:r>
              <a:rPr kumimoji="1" lang="ko-KR" altLang="en-US"/>
              <a:t>결과</a:t>
            </a:r>
            <a:endParaRPr kumimoji="1" lang="en-US" altLang="ko-KR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DC6BCA-1083-1A4F-8E59-8D700BFE6384}"/>
              </a:ext>
            </a:extLst>
          </p:cNvPr>
          <p:cNvSpPr/>
          <p:nvPr/>
        </p:nvSpPr>
        <p:spPr>
          <a:xfrm>
            <a:off x="1739759" y="2414227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스트림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소스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여기에서 스트림 데이터 소스는 무엇이 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2633122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처리기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4215" y="25522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스트림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처리</a:t>
            </a:r>
            <a:endParaRPr kumimoji="1" lang="en-US" altLang="ko-KR"/>
          </a:p>
          <a:p>
            <a:pPr algn="ctr"/>
            <a:r>
              <a:rPr kumimoji="1" lang="ko-KR" altLang="en-US"/>
              <a:t>결과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서비스는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데이터 변경 사항에 대해서 실시간으로</a:t>
            </a:r>
            <a:r>
              <a:rPr kumimoji="1" lang="en-US" altLang="ko-KR"/>
              <a:t> </a:t>
            </a:r>
            <a:r>
              <a:rPr kumimoji="1" lang="ko-KR" altLang="en-US"/>
              <a:t>스트림 데이터를 생산한다</a:t>
            </a:r>
            <a:r>
              <a:rPr kumimoji="1" lang="en-US" altLang="ko-KR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8BC3F4-CC84-5741-8943-00B2EDFB712B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694CFF-083E-D848-9718-1E38C9541EE9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C34EA9-6B88-034D-9A48-F7D7763B7E04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E3EC12-989F-BE4A-84D8-C7D9D4AFABD5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735CE8A0-616A-C742-BEDF-EF51467691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7FDABAB-579F-8243-AA84-45AADF6676E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CC6EF0-D46B-8C4D-B4BE-19FE74868C7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433B5A8-2A23-5D49-90F5-EA807E5AA06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093937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  <a:p>
            <a:pPr algn="ctr"/>
            <a:r>
              <a:rPr kumimoji="1" lang="ko-KR" altLang="en-US"/>
              <a:t>처리기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처리</a:t>
            </a:r>
            <a:endParaRPr kumimoji="1" lang="en-US" altLang="ko-KR"/>
          </a:p>
          <a:p>
            <a:pPr algn="ctr"/>
            <a:r>
              <a:rPr kumimoji="1" lang="ko-KR" altLang="en-US"/>
              <a:t>결과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스트림 데이터 소스는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수정</a:t>
            </a:r>
            <a:r>
              <a:rPr kumimoji="1" lang="en-US" altLang="ko-KR"/>
              <a:t>/</a:t>
            </a:r>
            <a:r>
              <a:rPr kumimoji="1" lang="ko-KR" altLang="en-US"/>
              <a:t>삭제</a:t>
            </a:r>
            <a:r>
              <a:rPr kumimoji="1" lang="en-US" altLang="ko-KR"/>
              <a:t>, </a:t>
            </a:r>
            <a:r>
              <a:rPr kumimoji="1" lang="ko-KR" altLang="en-US"/>
              <a:t>댓글 생성</a:t>
            </a:r>
            <a:r>
              <a:rPr kumimoji="1" lang="en-US" altLang="ko-KR"/>
              <a:t>/</a:t>
            </a:r>
            <a:r>
              <a:rPr kumimoji="1" lang="ko-KR" altLang="en-US"/>
              <a:t>삭제</a:t>
            </a:r>
            <a:r>
              <a:rPr kumimoji="1" lang="en-US" altLang="ko-KR"/>
              <a:t>, </a:t>
            </a:r>
            <a:r>
              <a:rPr kumimoji="1" lang="ko-KR" altLang="en-US"/>
              <a:t>좋아요 생성</a:t>
            </a:r>
            <a:r>
              <a:rPr kumimoji="1" lang="en-US" altLang="ko-KR"/>
              <a:t>/</a:t>
            </a:r>
            <a:r>
              <a:rPr kumimoji="1" lang="ko-KR" altLang="en-US"/>
              <a:t>삭제</a:t>
            </a:r>
            <a:r>
              <a:rPr kumimoji="1" lang="en-US" altLang="ko-KR"/>
              <a:t>, </a:t>
            </a:r>
            <a:r>
              <a:rPr kumimoji="1" lang="ko-KR" altLang="en-US"/>
              <a:t>조회수 집계</a:t>
            </a:r>
            <a:r>
              <a:rPr kumimoji="1" lang="en-US" altLang="ko-KR"/>
              <a:t> </a:t>
            </a:r>
            <a:r>
              <a:rPr kumimoji="1" lang="ko-KR" altLang="en-US"/>
              <a:t>이벤트를 스트림 데이터로 생산하는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 때</a:t>
            </a:r>
            <a:r>
              <a:rPr kumimoji="1" lang="en-US" altLang="ko-KR"/>
              <a:t>, </a:t>
            </a:r>
            <a:r>
              <a:rPr kumimoji="1" lang="ko-KR" altLang="en-US"/>
              <a:t>조회수 이벤트는 트래픽이 많을 수 있으므로 백업 시점</a:t>
            </a:r>
            <a:r>
              <a:rPr kumimoji="1" lang="en-US" altLang="ko-KR"/>
              <a:t>(100</a:t>
            </a:r>
            <a:r>
              <a:rPr kumimoji="1" lang="ko-KR" altLang="en-US"/>
              <a:t>개 단위</a:t>
            </a:r>
            <a:r>
              <a:rPr kumimoji="1" lang="en-US" altLang="ko-KR"/>
              <a:t>)</a:t>
            </a:r>
            <a:r>
              <a:rPr kumimoji="1" lang="ko-KR" altLang="en-US"/>
              <a:t>에만 생산해본다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트래픽이 많은 조회수까지 반드시 정확하게 점수를 계산할 필요는 없다는 관점이다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FC977A-5006-5B44-A93E-C88454ED3EAF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9A63A0-AF56-D34A-8F0A-02BDF44BECA9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BF611A-F9B4-0F4B-A069-A0FE0134159C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4F8BA9-3792-7A4F-8243-2235C74E27F9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4028804-E830-644E-820A-9018C136435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E654122-2373-494B-B00F-997BAAC76FC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92E1FBD-3968-884A-B4FE-2A66D82B203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2575AE5-28D1-2643-965E-8D137A137A0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8932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처리</a:t>
            </a:r>
            <a:endParaRPr kumimoji="1" lang="en-US" altLang="ko-KR"/>
          </a:p>
          <a:p>
            <a:pPr algn="ctr"/>
            <a:r>
              <a:rPr kumimoji="1" lang="ko-KR" altLang="en-US"/>
              <a:t>결과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서비스는 이러한 이벤트를 받아서 </a:t>
            </a:r>
            <a:r>
              <a:rPr kumimoji="1" lang="ko-KR" altLang="en-US" err="1"/>
              <a:t>인기글</a:t>
            </a:r>
            <a:r>
              <a:rPr kumimoji="1" lang="ko-KR" altLang="en-US"/>
              <a:t> 선정 작업에 사용한다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이벤트를 받을 때마다 점수를 계산하고</a:t>
            </a:r>
            <a:r>
              <a:rPr kumimoji="1" lang="en-US" altLang="ko-KR"/>
              <a:t>, </a:t>
            </a:r>
            <a:r>
              <a:rPr kumimoji="1" lang="ko-KR" altLang="en-US"/>
              <a:t>상위 </a:t>
            </a:r>
            <a:r>
              <a:rPr kumimoji="1" lang="en-US" altLang="ko-KR"/>
              <a:t>10</a:t>
            </a:r>
            <a:r>
              <a:rPr kumimoji="1" lang="ko-KR" altLang="en-US"/>
              <a:t>건의 </a:t>
            </a:r>
            <a:r>
              <a:rPr kumimoji="1" lang="ko-KR" altLang="en-US" err="1"/>
              <a:t>인기글</a:t>
            </a:r>
            <a:r>
              <a:rPr kumimoji="1" lang="ko-KR" altLang="en-US"/>
              <a:t> 목록을 생성해 두는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이렇게 선정된 </a:t>
            </a:r>
            <a:r>
              <a:rPr kumimoji="1" lang="ko-KR" altLang="en-US" err="1"/>
              <a:t>인기글</a:t>
            </a:r>
            <a:r>
              <a:rPr kumimoji="1" lang="ko-KR" altLang="en-US"/>
              <a:t> 데이터</a:t>
            </a:r>
            <a:r>
              <a:rPr kumimoji="1" lang="en-US" altLang="ko-KR"/>
              <a:t>(</a:t>
            </a:r>
            <a:r>
              <a:rPr kumimoji="1" lang="ko-KR" altLang="en-US"/>
              <a:t>처리 결과</a:t>
            </a:r>
            <a:r>
              <a:rPr kumimoji="1" lang="en-US" altLang="ko-KR"/>
              <a:t>)</a:t>
            </a:r>
            <a:r>
              <a:rPr kumimoji="1" lang="ko-KR" altLang="en-US"/>
              <a:t>는 어딘가에 저장되어야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EF99B3-589D-5C44-85FB-84A50B0FECCA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7B94C-7494-8449-A44C-A30673F91E48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1554E-FE9C-7545-9630-0D5B9E9D208B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332B79-1952-2042-BDEB-1850DC8212AF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E1188B8-DF82-1F45-9199-306B7A58E0B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00A28EF-B93E-964F-807D-56DB7575C3F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7629748-F665-A54F-8174-EC3DD34F55D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6056CE-D6BA-C543-ADC2-CB3A71CED0CA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1CC55-D11A-104B-93F1-15FF61A3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프로젝트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E21A4-F2B8-D947-9445-7806C97D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err="1"/>
              <a:t>인기글</a:t>
            </a:r>
            <a:endParaRPr kumimoji="1" lang="en-US" altLang="ko-KR" sz="2400"/>
          </a:p>
          <a:p>
            <a:pPr lvl="1">
              <a:lnSpc>
                <a:spcPct val="120000"/>
              </a:lnSpc>
            </a:pPr>
            <a:r>
              <a:rPr kumimoji="1" lang="ko-KR" altLang="en-US" sz="2000"/>
              <a:t>일 단위 상위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건 </a:t>
            </a:r>
            <a:r>
              <a:rPr kumimoji="1" lang="ko-KR" altLang="en-US" sz="2000" err="1"/>
              <a:t>인기글</a:t>
            </a:r>
            <a:r>
              <a:rPr kumimoji="1" lang="ko-KR" altLang="en-US" sz="2000"/>
              <a:t> 선정</a:t>
            </a:r>
            <a:endParaRPr kumimoji="1" lang="en-US" altLang="ko-KR" sz="2000"/>
          </a:p>
          <a:p>
            <a:pPr lvl="2">
              <a:lnSpc>
                <a:spcPct val="120000"/>
              </a:lnSpc>
            </a:pPr>
            <a:r>
              <a:rPr kumimoji="1" lang="ko-KR" altLang="en-US" sz="1800"/>
              <a:t>매일 오전 </a:t>
            </a:r>
            <a:r>
              <a:rPr kumimoji="1" lang="en-US" altLang="ko-KR" sz="1800"/>
              <a:t>1</a:t>
            </a:r>
            <a:r>
              <a:rPr kumimoji="1" lang="ko-KR" altLang="en-US" sz="1800"/>
              <a:t>시 업데이트</a:t>
            </a:r>
            <a:endParaRPr kumimoji="1" lang="en-US" altLang="ko-KR" sz="1800"/>
          </a:p>
          <a:p>
            <a:pPr lvl="2">
              <a:lnSpc>
                <a:spcPct val="120000"/>
              </a:lnSpc>
            </a:pPr>
            <a:r>
              <a:rPr kumimoji="1" lang="ko-KR" altLang="en-US" sz="1800" err="1"/>
              <a:t>댓글수</a:t>
            </a:r>
            <a:r>
              <a:rPr kumimoji="1" lang="en-US" altLang="ko-KR" sz="1800"/>
              <a:t>/</a:t>
            </a:r>
            <a:r>
              <a:rPr kumimoji="1" lang="ko-KR" altLang="en-US" sz="1800" err="1"/>
              <a:t>좋아요수</a:t>
            </a:r>
            <a:r>
              <a:rPr kumimoji="1" lang="en-US" altLang="ko-KR" sz="1800"/>
              <a:t>/</a:t>
            </a:r>
            <a:r>
              <a:rPr kumimoji="1" lang="ko-KR" altLang="en-US" sz="1800"/>
              <a:t>조회수 기반 점수</a:t>
            </a:r>
            <a:endParaRPr kumimoji="1" lang="en-US" altLang="ko-KR" sz="1800"/>
          </a:p>
          <a:p>
            <a:pPr lvl="1">
              <a:lnSpc>
                <a:spcPct val="120000"/>
              </a:lnSpc>
            </a:pPr>
            <a:r>
              <a:rPr kumimoji="1" lang="ko-KR" altLang="en-US" sz="2000"/>
              <a:t>최근 </a:t>
            </a:r>
            <a:r>
              <a:rPr kumimoji="1" lang="en-US" altLang="ko-KR" sz="2000"/>
              <a:t>N</a:t>
            </a:r>
            <a:r>
              <a:rPr kumimoji="1" lang="ko-KR" altLang="en-US" sz="2000"/>
              <a:t>일 </a:t>
            </a:r>
            <a:r>
              <a:rPr kumimoji="1" lang="ko-KR" altLang="en-US" sz="2000" err="1"/>
              <a:t>인기글</a:t>
            </a:r>
            <a:r>
              <a:rPr kumimoji="1" lang="ko-KR" altLang="en-US" sz="2000"/>
              <a:t> 내역 조회</a:t>
            </a:r>
          </a:p>
          <a:p>
            <a:pPr>
              <a:lnSpc>
                <a:spcPct val="120000"/>
              </a:lnSpc>
            </a:pPr>
            <a:r>
              <a:rPr kumimoji="1" lang="ko-KR" altLang="en-US" sz="2400"/>
              <a:t>게시글 조회 최적화</a:t>
            </a:r>
            <a:r>
              <a:rPr kumimoji="1" lang="en-US" altLang="ko-KR" sz="2400"/>
              <a:t> </a:t>
            </a:r>
            <a:r>
              <a:rPr kumimoji="1" lang="ko-KR" altLang="en-US" sz="2400"/>
              <a:t>전략</a:t>
            </a:r>
            <a:endParaRPr kumimoji="1" lang="en-US" altLang="ko-KR" sz="2400"/>
          </a:p>
          <a:p>
            <a:pPr lvl="1">
              <a:lnSpc>
                <a:spcPct val="120000"/>
              </a:lnSpc>
            </a:pPr>
            <a:r>
              <a:rPr kumimoji="1" lang="ko-KR" altLang="en-US" sz="2000"/>
              <a:t>게시글 </a:t>
            </a:r>
            <a:r>
              <a:rPr kumimoji="1" lang="ko-KR" altLang="en-US" sz="2000" err="1"/>
              <a:t>단건</a:t>
            </a:r>
            <a:r>
              <a:rPr kumimoji="1" lang="ko-KR" altLang="en-US" sz="2000"/>
              <a:t> 조회 최적화 전략</a:t>
            </a:r>
            <a:endParaRPr kumimoji="1" lang="en-US" altLang="ko-KR" sz="2000"/>
          </a:p>
          <a:p>
            <a:pPr lvl="1">
              <a:lnSpc>
                <a:spcPct val="120000"/>
              </a:lnSpc>
            </a:pPr>
            <a:r>
              <a:rPr kumimoji="1" lang="ko-KR" altLang="en-US" sz="2000" err="1"/>
              <a:t>게시글</a:t>
            </a:r>
            <a:r>
              <a:rPr kumimoji="1" lang="ko-KR" altLang="en-US" sz="2000"/>
              <a:t> 목록 조회 최적화 전략</a:t>
            </a:r>
            <a:endParaRPr kumimoji="1" lang="en-US" altLang="ko-KR" sz="2000"/>
          </a:p>
          <a:p>
            <a:pPr lvl="1">
              <a:lnSpc>
                <a:spcPct val="120000"/>
              </a:lnSpc>
            </a:pPr>
            <a:r>
              <a:rPr kumimoji="1" lang="ko-KR" altLang="en-US" sz="2000"/>
              <a:t>캐시 최적화 전략</a:t>
            </a:r>
            <a:endParaRPr kumimoji="1"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339248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451DB9F-3926-F247-9EB6-649BC5F3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613889"/>
              </p:ext>
            </p:extLst>
          </p:nvPr>
        </p:nvGraphicFramePr>
        <p:xfrm>
          <a:off x="5284694" y="3244450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428798"/>
              </p:ext>
            </p:extLst>
          </p:nvPr>
        </p:nvGraphicFramePr>
        <p:xfrm>
          <a:off x="7758953" y="3211936"/>
          <a:ext cx="1389529" cy="7948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82594"/>
              </p:ext>
            </p:extLst>
          </p:nvPr>
        </p:nvGraphicFramePr>
        <p:xfrm>
          <a:off x="2909047" y="1918887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65099"/>
              </p:ext>
            </p:extLst>
          </p:nvPr>
        </p:nvGraphicFramePr>
        <p:xfrm>
          <a:off x="2909047" y="3245664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89369"/>
              </p:ext>
            </p:extLst>
          </p:nvPr>
        </p:nvGraphicFramePr>
        <p:xfrm>
          <a:off x="5284694" y="1918887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89080"/>
              </p:ext>
            </p:extLst>
          </p:nvPr>
        </p:nvGraphicFramePr>
        <p:xfrm>
          <a:off x="7758953" y="1918887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Microservice Architecture</a:t>
            </a:r>
            <a:r>
              <a:rPr kumimoji="1" lang="ko-KR" altLang="en-US"/>
              <a:t>에서는 시스템이 작고 독립적인 서비스</a:t>
            </a:r>
            <a:r>
              <a:rPr kumimoji="1" lang="en-US" altLang="ko-KR"/>
              <a:t>(Microservice)</a:t>
            </a:r>
            <a:r>
              <a:rPr kumimoji="1" lang="ko-KR" altLang="en-US"/>
              <a:t>로 구성된다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Monolithic Architecture</a:t>
            </a:r>
            <a:r>
              <a:rPr kumimoji="1" lang="ko-KR" altLang="en-US"/>
              <a:t>에서 단일 애플리케이션에 모두 포함 됐던 기능이 각각의 </a:t>
            </a:r>
            <a:r>
              <a:rPr kumimoji="1" lang="ko-KR" altLang="en-US" err="1"/>
              <a:t>마이크로서비스로</a:t>
            </a:r>
            <a:r>
              <a:rPr kumimoji="1" lang="ko-KR" altLang="en-US"/>
              <a:t> 분리되었다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하나의 애플리케이션에 만들어진 기능이 </a:t>
            </a:r>
            <a:r>
              <a:rPr kumimoji="1" lang="en-US" altLang="ko-KR"/>
              <a:t>6</a:t>
            </a:r>
            <a:r>
              <a:rPr kumimoji="1" lang="ko-KR" altLang="en-US"/>
              <a:t>개의 애플리케이션으로 분리된 것이다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35772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선정된 </a:t>
            </a:r>
            <a:r>
              <a:rPr kumimoji="1" lang="ko-KR" altLang="en-US" err="1"/>
              <a:t>인기글</a:t>
            </a:r>
            <a:r>
              <a:rPr kumimoji="1" lang="ko-KR" altLang="en-US"/>
              <a:t> 데이터</a:t>
            </a:r>
            <a:r>
              <a:rPr kumimoji="1" lang="en-US" altLang="ko-KR"/>
              <a:t>(</a:t>
            </a:r>
            <a:r>
              <a:rPr kumimoji="1" lang="ko-KR" altLang="en-US"/>
              <a:t>처리 결과</a:t>
            </a:r>
            <a:r>
              <a:rPr kumimoji="1" lang="en-US" altLang="ko-KR"/>
              <a:t>)</a:t>
            </a:r>
            <a:r>
              <a:rPr kumimoji="1" lang="ko-KR" altLang="en-US"/>
              <a:t>는 어디에</a:t>
            </a:r>
            <a:r>
              <a:rPr kumimoji="1" lang="en-US" altLang="ko-KR"/>
              <a:t>, </a:t>
            </a:r>
            <a:r>
              <a:rPr kumimoji="1" lang="ko-KR" altLang="en-US"/>
              <a:t>어떻게 생성될 수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 err="1"/>
              <a:t>인기글은</a:t>
            </a:r>
            <a:r>
              <a:rPr kumimoji="1" lang="ko-KR" altLang="en-US"/>
              <a:t> </a:t>
            </a:r>
            <a:r>
              <a:rPr kumimoji="1" lang="en-US" altLang="ko-KR"/>
              <a:t>7</a:t>
            </a:r>
            <a:r>
              <a:rPr kumimoji="1" lang="ko-KR" altLang="en-US"/>
              <a:t>일 간 내역만 관리하면 되므로</a:t>
            </a:r>
            <a:r>
              <a:rPr kumimoji="1" lang="en-US" altLang="ko-KR"/>
              <a:t>, </a:t>
            </a:r>
            <a:r>
              <a:rPr kumimoji="1" lang="ko-KR" altLang="en-US"/>
              <a:t>휘발성 데이터다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또</a:t>
            </a:r>
            <a:r>
              <a:rPr kumimoji="1" lang="en-US" altLang="ko-KR"/>
              <a:t>, </a:t>
            </a:r>
            <a:r>
              <a:rPr kumimoji="1" lang="ko-KR" altLang="en-US"/>
              <a:t>일 단위 상위 </a:t>
            </a:r>
            <a:r>
              <a:rPr kumimoji="1" lang="en-US" altLang="ko-KR"/>
              <a:t>10</a:t>
            </a:r>
            <a:r>
              <a:rPr kumimoji="1" lang="ko-KR" altLang="en-US"/>
              <a:t>건의 </a:t>
            </a:r>
            <a:r>
              <a:rPr kumimoji="1" lang="ko-KR" altLang="en-US" err="1"/>
              <a:t>게시글</a:t>
            </a:r>
            <a:r>
              <a:rPr kumimoji="1" lang="ko-KR" altLang="en-US"/>
              <a:t> 데이터만 필요하므로</a:t>
            </a:r>
            <a:r>
              <a:rPr kumimoji="1" lang="en-US" altLang="ko-KR"/>
              <a:t>, </a:t>
            </a:r>
            <a:r>
              <a:rPr kumimoji="1" lang="ko-KR" altLang="en-US"/>
              <a:t>커다란 저장 공간이 필요하진 않다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04616-F688-D144-92D0-DED63DC215C0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7075CE-C9FF-B941-B89F-C956C57340AA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70FE8-3F44-9647-9199-F3F8B72F1180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D3A224-C767-C642-9B55-350B27A5C6F4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0F80419-F729-3547-ADB2-C14393E5309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F7FAE2-E693-3E49-9890-30A2AF0A886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7B3EE22-4E4C-9A45-9165-25891017FDC5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C20F113-7A04-3341-A595-F3E6069FB07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942959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우리는 앞서 사용해봤던 </a:t>
            </a:r>
            <a:r>
              <a:rPr kumimoji="1" lang="en-US" altLang="ko-KR"/>
              <a:t>Redis</a:t>
            </a:r>
            <a:r>
              <a:rPr kumimoji="1" lang="ko-KR" altLang="en-US"/>
              <a:t>에 저장한다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빠른 저장소로서의 이점도 있고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TTL</a:t>
            </a:r>
            <a:r>
              <a:rPr kumimoji="1" lang="ko-KR" altLang="en-US"/>
              <a:t>도 지원하기 때문에</a:t>
            </a:r>
            <a:r>
              <a:rPr kumimoji="1" lang="en-US" altLang="ko-KR"/>
              <a:t> </a:t>
            </a:r>
            <a:r>
              <a:rPr kumimoji="1" lang="ko-KR" altLang="en-US"/>
              <a:t>지정한 보관 기간이 끝나면 자동 삭제될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또</a:t>
            </a:r>
            <a:r>
              <a:rPr kumimoji="1" lang="en-US" altLang="ko-KR"/>
              <a:t>, </a:t>
            </a:r>
            <a:r>
              <a:rPr kumimoji="1" lang="ko-KR" altLang="en-US"/>
              <a:t>다양한 자료 구조를 지원한다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Redis</a:t>
            </a:r>
            <a:r>
              <a:rPr kumimoji="1" lang="ko-KR" altLang="en-US"/>
              <a:t>의 </a:t>
            </a:r>
            <a:r>
              <a:rPr kumimoji="1" lang="en-US" altLang="ko-KR"/>
              <a:t>Sorted Set(=</a:t>
            </a:r>
            <a:r>
              <a:rPr kumimoji="1" lang="en-US" altLang="ko-KR" err="1"/>
              <a:t>zset</a:t>
            </a:r>
            <a:r>
              <a:rPr kumimoji="1" lang="en-US" altLang="ko-KR"/>
              <a:t>) </a:t>
            </a:r>
            <a:r>
              <a:rPr kumimoji="1" lang="ko-KR" altLang="en-US"/>
              <a:t>자료 구조는</a:t>
            </a:r>
            <a:r>
              <a:rPr kumimoji="1" lang="en-US" altLang="ko-KR"/>
              <a:t>,</a:t>
            </a:r>
            <a:r>
              <a:rPr kumimoji="1" lang="ko-KR" altLang="en-US"/>
              <a:t> 점수를 기반으로</a:t>
            </a:r>
            <a:r>
              <a:rPr kumimoji="1" lang="en-US" altLang="ko-KR"/>
              <a:t> </a:t>
            </a:r>
            <a:r>
              <a:rPr kumimoji="1" lang="ko-KR" altLang="en-US"/>
              <a:t>정렬된 집합 데이터를 관리할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상위 점수 </a:t>
            </a:r>
            <a:r>
              <a:rPr kumimoji="1" lang="en-US" altLang="ko-KR"/>
              <a:t>10</a:t>
            </a:r>
            <a:r>
              <a:rPr kumimoji="1" lang="ko-KR" altLang="en-US"/>
              <a:t>건의 </a:t>
            </a:r>
            <a:r>
              <a:rPr kumimoji="1" lang="ko-KR" altLang="en-US" err="1"/>
              <a:t>게시글을</a:t>
            </a:r>
            <a:r>
              <a:rPr kumimoji="1" lang="ko-KR" altLang="en-US"/>
              <a:t> 정렬 상태로 유지할 수 있는 것이다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63ED46-241D-4B47-945E-25B9EBC16A0A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4DFA6E-951F-0A45-90D8-1BB699E069C1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348D3-DF06-8A42-ACC3-6377922B5E99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648672-DC58-5740-877E-E320B95A8B61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8DD418D-995B-C84F-B2C0-190E97BCBBC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A1497A2-3E8A-9949-81B7-329C8E3C0ADB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E51786A-B339-074A-9952-DDFE22F9E83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B205515-22C8-5842-B4A0-23A34A748695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95385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서비스는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실시간 이벤트를 </a:t>
            </a:r>
            <a:r>
              <a:rPr kumimoji="1" lang="ko-KR" altLang="en-US" err="1"/>
              <a:t>인기글</a:t>
            </a:r>
            <a:r>
              <a:rPr kumimoji="1" lang="ko-KR" altLang="en-US"/>
              <a:t> 서비스로 어떻게 전달할 수 있을까</a:t>
            </a:r>
            <a:r>
              <a:rPr kumimoji="1" lang="en-US" altLang="ko-KR"/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73F6BF-273F-3747-87B8-F14D2689E3E7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FB812A-EB8B-C94C-9367-BB74B5FADFEE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649DC7-4B64-8642-8428-2CF53BC845A4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ADFD61-E28F-6D48-9FE9-EB53402AB625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4AF2E7B-3A36-DC48-AA10-5F7F0194344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A828CC6-C54E-4342-8549-750C6BED0AA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7548C27-848F-464A-9CBC-183FC200844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4C48C77-D48E-2C40-B944-57FC0269BD8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19817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서비스는 </a:t>
            </a:r>
            <a:r>
              <a:rPr kumimoji="1" lang="ko-KR" altLang="en-US" err="1"/>
              <a:t>인기글</a:t>
            </a:r>
            <a:r>
              <a:rPr kumimoji="1" lang="ko-KR" altLang="en-US"/>
              <a:t> 서비스로 이벤트를 실시간으로 전달해야 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그리고</a:t>
            </a:r>
            <a:r>
              <a:rPr kumimoji="1" lang="en-US" altLang="ko-KR"/>
              <a:t>, </a:t>
            </a:r>
            <a:r>
              <a:rPr kumimoji="1" lang="ko-KR" altLang="en-US"/>
              <a:t>이벤트는 대규모 데이터가 들어올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서비스는</a:t>
            </a:r>
            <a:r>
              <a:rPr kumimoji="1" lang="en-US" altLang="ko-KR"/>
              <a:t>, </a:t>
            </a:r>
            <a:r>
              <a:rPr kumimoji="1" lang="ko-KR" altLang="en-US"/>
              <a:t>자신의 리소스에 알맞게 </a:t>
            </a:r>
            <a:r>
              <a:rPr kumimoji="1" lang="ko-KR" altLang="en-US" err="1"/>
              <a:t>인기글</a:t>
            </a:r>
            <a:r>
              <a:rPr kumimoji="1" lang="ko-KR" altLang="en-US"/>
              <a:t> 선정 작업을 유연하게 처리할 수 있어야한다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이벤트 전달 및 처리 과정은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대규모 데이터에 대해서 안전하고 빠르게 처리되어야 하는 것이다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4795F4-F1C2-D946-8E92-A8A2429C30A4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20E787-58B9-534B-9015-8053AA9CAE44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E2C66-A02F-6C4F-A1C7-641E042AA834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D3220-0AAE-D345-8E72-49B10E624FBE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3E04830-0CCD-624C-A0B9-423D6D3BBAA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5D43436-A813-A846-90EC-A0D97434CB0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D64101BE-C89B-8249-930E-3A7D646261F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37531BD-2A96-B54F-A4FD-A416D0E4CA8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15877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07930" y="2921613"/>
            <a:ext cx="200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486563" y="2198074"/>
            <a:ext cx="1646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err="1"/>
              <a:t>게시글</a:t>
            </a:r>
            <a:r>
              <a:rPr kumimoji="1" lang="en-US" altLang="ko-KR" sz="1400"/>
              <a:t>/</a:t>
            </a:r>
            <a:r>
              <a:rPr kumimoji="1" lang="ko-KR" altLang="en-US" sz="1400"/>
              <a:t>댓글</a:t>
            </a:r>
            <a:r>
              <a:rPr kumimoji="1" lang="en-US" altLang="ko-KR" sz="1400"/>
              <a:t>/</a:t>
            </a:r>
          </a:p>
          <a:p>
            <a:pPr algn="ctr"/>
            <a:r>
              <a:rPr kumimoji="1" lang="ko-KR" altLang="en-US" sz="1400"/>
              <a:t>좋아요</a:t>
            </a:r>
            <a:r>
              <a:rPr kumimoji="1" lang="en-US" altLang="ko-KR" sz="1400"/>
              <a:t>/</a:t>
            </a:r>
            <a:r>
              <a:rPr kumimoji="1" lang="ko-KR" altLang="en-US" sz="1400"/>
              <a:t>조회수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API vs Message Broker</a:t>
            </a:r>
          </a:p>
          <a:p>
            <a:pPr algn="ctr"/>
            <a:r>
              <a:rPr kumimoji="1" lang="ko-KR" altLang="en-US"/>
              <a:t>두 가지 방식을 살펴보자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4795F4-F1C2-D946-8E92-A8A2429C30A4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20E787-58B9-534B-9015-8053AA9CAE44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E2C66-A02F-6C4F-A1C7-641E042AA834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D3220-0AAE-D345-8E72-49B10E624FBE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3E04830-0CCD-624C-A0B9-423D6D3BBAA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5D43436-A813-A846-90EC-A0D97434CB0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D64101BE-C89B-8249-930E-3A7D646261F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37531BD-2A96-B54F-A4FD-A416D0E4CA8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25081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  <a:r>
              <a:rPr kumimoji="1" lang="en-US" altLang="ko-KR"/>
              <a:t> - API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</a:t>
            </a:r>
            <a:r>
              <a:rPr kumimoji="1" lang="en-US" altLang="ko-KR"/>
              <a:t>/</a:t>
            </a:r>
            <a:r>
              <a:rPr kumimoji="1" lang="ko-KR" altLang="en-US"/>
              <a:t>댓글 서비스의 데이터 변경이 생기면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서비스로 </a:t>
            </a:r>
            <a:r>
              <a:rPr kumimoji="1" lang="en-US" altLang="ko-KR"/>
              <a:t>API</a:t>
            </a:r>
            <a:r>
              <a:rPr kumimoji="1" lang="ko-KR" altLang="en-US" err="1"/>
              <a:t>를</a:t>
            </a:r>
            <a:r>
              <a:rPr kumimoji="1" lang="ko-KR" altLang="en-US"/>
              <a:t> 이용한 이벤트 전송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간단한 구현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타 서비스에 직접적 의존</a:t>
            </a:r>
            <a:r>
              <a:rPr kumimoji="1" lang="en-US" altLang="ko-KR"/>
              <a:t>, </a:t>
            </a:r>
            <a:r>
              <a:rPr kumimoji="1" lang="ko-KR" altLang="en-US"/>
              <a:t>시스템 간 결합도 증가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서버 부하 전파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인기글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데이터를 실시간으로 </a:t>
            </a:r>
            <a:r>
              <a:rPr kumimoji="1" lang="en-US" altLang="ko-KR"/>
              <a:t>push </a:t>
            </a:r>
            <a:r>
              <a:rPr kumimoji="1" lang="ko-KR" altLang="en-US"/>
              <a:t>받는다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데이터를 실시간으로 </a:t>
            </a:r>
            <a:r>
              <a:rPr kumimoji="1" lang="en-US" altLang="ko-KR"/>
              <a:t>push 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장애 전파</a:t>
            </a:r>
            <a:r>
              <a:rPr kumimoji="1" lang="en-US" altLang="ko-KR"/>
              <a:t>,</a:t>
            </a:r>
            <a:r>
              <a:rPr kumimoji="1" lang="ko-KR" altLang="en-US"/>
              <a:t> 유실 등의 위험 높음</a:t>
            </a: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B74D23-4C53-284C-B56E-16535E9D125E}"/>
              </a:ext>
            </a:extLst>
          </p:cNvPr>
          <p:cNvSpPr/>
          <p:nvPr/>
        </p:nvSpPr>
        <p:spPr>
          <a:xfrm>
            <a:off x="8246498" y="4147796"/>
            <a:ext cx="1272618" cy="67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3E561-EDD0-F94C-85CB-6D5647B3E088}"/>
              </a:ext>
            </a:extLst>
          </p:cNvPr>
          <p:cNvSpPr/>
          <p:nvPr/>
        </p:nvSpPr>
        <p:spPr>
          <a:xfrm>
            <a:off x="7453409" y="5744101"/>
            <a:ext cx="1272618" cy="67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091419-1588-4B41-8567-7EB9EE67E9F3}"/>
              </a:ext>
            </a:extLst>
          </p:cNvPr>
          <p:cNvSpPr/>
          <p:nvPr/>
        </p:nvSpPr>
        <p:spPr>
          <a:xfrm>
            <a:off x="9108861" y="5744101"/>
            <a:ext cx="1272618" cy="67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F7B7B5-18E9-B04A-86D5-9006F7CF52C6}"/>
              </a:ext>
            </a:extLst>
          </p:cNvPr>
          <p:cNvSpPr/>
          <p:nvPr/>
        </p:nvSpPr>
        <p:spPr>
          <a:xfrm>
            <a:off x="10764312" y="5744101"/>
            <a:ext cx="1272618" cy="67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2F80A8-D1C4-514E-9E3D-347FFC3F6CC3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8089718" y="4826526"/>
            <a:ext cx="793089" cy="91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527D25-A7AC-5446-A8BA-20FF2E09C9C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882807" y="4826526"/>
            <a:ext cx="862363" cy="91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5E475D-956B-3840-BB2E-689A6B86135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882807" y="4826526"/>
            <a:ext cx="2517814" cy="91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1D08E-F3E1-964E-8F84-C9A7F4858FCF}"/>
              </a:ext>
            </a:extLst>
          </p:cNvPr>
          <p:cNvSpPr/>
          <p:nvPr/>
        </p:nvSpPr>
        <p:spPr>
          <a:xfrm>
            <a:off x="5797957" y="5744101"/>
            <a:ext cx="1272618" cy="67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54EAC2-E32B-6247-8247-16C3886A2FD4}"/>
              </a:ext>
            </a:extLst>
          </p:cNvPr>
          <p:cNvCxnSpPr>
            <a:cxnSpLocks/>
            <a:stCxn id="12" idx="0"/>
            <a:endCxn id="4" idx="2"/>
          </p:cNvCxnSpPr>
          <p:nvPr/>
        </p:nvCxnSpPr>
        <p:spPr>
          <a:xfrm flipV="1">
            <a:off x="6434266" y="4826526"/>
            <a:ext cx="2448541" cy="91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75111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  <a:r>
              <a:rPr kumimoji="1" lang="en-US" altLang="ko-KR"/>
              <a:t> – Message Broker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</a:t>
            </a:r>
            <a:r>
              <a:rPr kumimoji="1" lang="en-US" altLang="ko-KR"/>
              <a:t>/</a:t>
            </a:r>
            <a:r>
              <a:rPr kumimoji="1" lang="ko-KR" altLang="en-US"/>
              <a:t>댓글 서비스의 데이터 변경이 생기면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메시지 브로커로 이벤트 전송하고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서비스에서 이벤트를 가져와서 처리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복잡한 구현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대규모 데이터를 안전하게 처리하기 위한 시스템 필요할 수도 있음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타 서비스에 메시지 브로커 이용한 간접적 의존성</a:t>
            </a:r>
            <a:r>
              <a:rPr kumimoji="1" lang="en-US" altLang="ko-KR"/>
              <a:t>, </a:t>
            </a:r>
            <a:r>
              <a:rPr kumimoji="1" lang="ko-KR" altLang="en-US"/>
              <a:t>시스템 간 결합도 감소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서버 부하 전파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인기글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서비스는</a:t>
            </a:r>
            <a:r>
              <a:rPr kumimoji="1" lang="en-US" altLang="ko-KR"/>
              <a:t> </a:t>
            </a:r>
            <a:r>
              <a:rPr kumimoji="1" lang="ko-KR" altLang="en-US"/>
              <a:t>메시지 브로커에서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적절하게 이벤트를 가져와서 비동기 처리 가능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메시지 브로커로 이벤트 </a:t>
            </a:r>
            <a:r>
              <a:rPr kumimoji="1" lang="ko-KR" altLang="en-US" err="1"/>
              <a:t>전송만</a:t>
            </a:r>
            <a:r>
              <a:rPr kumimoji="1" lang="ko-KR" altLang="en-US"/>
              <a:t> 하면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장애 전파</a:t>
            </a:r>
            <a:r>
              <a:rPr kumimoji="1" lang="en-US" altLang="ko-KR"/>
              <a:t>, </a:t>
            </a:r>
            <a:r>
              <a:rPr kumimoji="1" lang="ko-KR" altLang="en-US"/>
              <a:t>유실 등의 위험 낮음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BBC397-A8AE-724C-B8C8-5F0B18209E01}"/>
              </a:ext>
            </a:extLst>
          </p:cNvPr>
          <p:cNvSpPr/>
          <p:nvPr/>
        </p:nvSpPr>
        <p:spPr>
          <a:xfrm>
            <a:off x="10297825" y="4987463"/>
            <a:ext cx="1272618" cy="67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BF46F3-3CBD-FE43-9D3D-1116249E2419}"/>
              </a:ext>
            </a:extLst>
          </p:cNvPr>
          <p:cNvSpPr/>
          <p:nvPr/>
        </p:nvSpPr>
        <p:spPr>
          <a:xfrm>
            <a:off x="6535947" y="4861413"/>
            <a:ext cx="1272618" cy="33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DA8DF-07D5-DE43-A212-129CF1CAB781}"/>
              </a:ext>
            </a:extLst>
          </p:cNvPr>
          <p:cNvSpPr/>
          <p:nvPr/>
        </p:nvSpPr>
        <p:spPr>
          <a:xfrm>
            <a:off x="6535947" y="5348214"/>
            <a:ext cx="1272618" cy="33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DA09B0-0BF9-DA4F-BD13-14563900AB57}"/>
              </a:ext>
            </a:extLst>
          </p:cNvPr>
          <p:cNvSpPr/>
          <p:nvPr/>
        </p:nvSpPr>
        <p:spPr>
          <a:xfrm>
            <a:off x="6535947" y="5835014"/>
            <a:ext cx="1272618" cy="33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92B3971-F909-2740-8A18-DD39D6239AA2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7808565" y="5027674"/>
            <a:ext cx="604008" cy="29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DD4C099-9DFF-3F41-B00F-5A9E4A1E3CED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7808565" y="5326828"/>
            <a:ext cx="604008" cy="18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0920F5-A6C3-5F46-AFB9-8D19A988C0DA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808565" y="5326828"/>
            <a:ext cx="604008" cy="674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2CCBB-5E32-6647-8ECB-9BD97E275063}"/>
              </a:ext>
            </a:extLst>
          </p:cNvPr>
          <p:cNvSpPr/>
          <p:nvPr/>
        </p:nvSpPr>
        <p:spPr>
          <a:xfrm>
            <a:off x="8412573" y="4566189"/>
            <a:ext cx="1272618" cy="1521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Broker</a:t>
            </a:r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AE9DD8-84D3-014A-A3A7-D97CCED640A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685191" y="5326828"/>
            <a:ext cx="604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42FF3-F75B-4948-A2E7-A5BE74AA2F34}"/>
              </a:ext>
            </a:extLst>
          </p:cNvPr>
          <p:cNvSpPr/>
          <p:nvPr/>
        </p:nvSpPr>
        <p:spPr>
          <a:xfrm>
            <a:off x="6535947" y="4374612"/>
            <a:ext cx="1272618" cy="33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EBA455B-AB9C-5A42-9944-C2E69C3FA1C6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7808565" y="4540873"/>
            <a:ext cx="604008" cy="78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365814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우리가 채택할 방식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 b="1"/>
              <a:t>Message Broker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구현은 복잡하나</a:t>
            </a:r>
            <a:r>
              <a:rPr kumimoji="1" lang="en-US" altLang="ko-KR"/>
              <a:t>, </a:t>
            </a:r>
            <a:r>
              <a:rPr kumimoji="1" lang="ko-KR" altLang="en-US"/>
              <a:t>대규모 시스템에서 많은 장점을 가짐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한번 구축해 두면</a:t>
            </a:r>
            <a:r>
              <a:rPr kumimoji="1" lang="en-US" altLang="ko-KR"/>
              <a:t>, </a:t>
            </a:r>
            <a:r>
              <a:rPr kumimoji="1" lang="ko-KR" altLang="en-US"/>
              <a:t>높은 활용도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Consumer Group</a:t>
            </a:r>
            <a:r>
              <a:rPr kumimoji="1" lang="ko-KR" altLang="en-US"/>
              <a:t>만 달리하여 각 목적에 따라 병렬로 처리할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조회 최적화 강의에서도 활용해볼 것이다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이미 안정성</a:t>
            </a:r>
            <a:r>
              <a:rPr kumimoji="1" lang="en-US" altLang="ko-KR"/>
              <a:t>, </a:t>
            </a:r>
            <a:r>
              <a:rPr kumimoji="1" lang="ko-KR" altLang="en-US"/>
              <a:t>고성능</a:t>
            </a:r>
            <a:r>
              <a:rPr kumimoji="1" lang="en-US" altLang="ko-KR"/>
              <a:t>, </a:t>
            </a:r>
            <a:r>
              <a:rPr kumimoji="1" lang="ko-KR" altLang="en-US" err="1"/>
              <a:t>고가용성을</a:t>
            </a:r>
            <a:r>
              <a:rPr kumimoji="1" lang="ko-KR" altLang="en-US"/>
              <a:t> 제공하는 적절한 도구를 학습하였다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 b="1"/>
              <a:t>Kafka</a:t>
            </a:r>
            <a:r>
              <a:rPr kumimoji="1" lang="ko-KR" altLang="en-US" err="1"/>
              <a:t>를</a:t>
            </a:r>
            <a:r>
              <a:rPr kumimoji="1" lang="ko-KR" altLang="en-US"/>
              <a:t> 활용해본다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053643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우리는 이미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메시지 브로커의 개념을 살펴보고 </a:t>
            </a:r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대해 학습해 보았다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사용하여 이러한 이벤트 전송을 중개해본다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조회수 서비스는 </a:t>
            </a:r>
            <a:r>
              <a:rPr kumimoji="1" lang="en-US" altLang="ko-KR">
                <a:ea typeface="맑은 고딕"/>
              </a:rPr>
              <a:t>Producer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 err="1">
                <a:ea typeface="맑은 고딕"/>
              </a:rPr>
              <a:t>인기글</a:t>
            </a:r>
            <a:r>
              <a:rPr kumimoji="1" lang="ko-KR" altLang="en-US">
                <a:ea typeface="맑은 고딕"/>
              </a:rPr>
              <a:t> 서비스는 </a:t>
            </a:r>
            <a:r>
              <a:rPr kumimoji="1" lang="en-US" altLang="ko-KR">
                <a:ea typeface="맑은 고딕"/>
              </a:rPr>
              <a:t>Consumer</a:t>
            </a:r>
            <a:endParaRPr lang="en-US" altLang="ko-KR"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C1F61-2933-1B4B-8E7C-C37983E80501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82F8C2-C4B4-FF45-9937-B7A4910FE3BC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92A6B-E900-F64A-9BC5-E177248A43A4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247A3-BE36-D04D-A787-4D29C5BC43DD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D958DEE-E037-9347-83DE-4AA9B79F74C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97A8A4D-001A-D44D-88D7-7AA827CE99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BECE8BA-472A-9C4E-9858-8A473F1EAB47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4D99021-9258-6B4A-AF1F-41150D4B476D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01469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이렇게 이벤트를 주고받으며 마이크로서비스 간에 통신하는 아키텍처를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Event Driven Architecture </a:t>
            </a:r>
            <a:r>
              <a:rPr kumimoji="1" lang="ko-KR" altLang="en-US" err="1"/>
              <a:t>라고</a:t>
            </a:r>
            <a:r>
              <a:rPr kumimoji="1" lang="ko-KR" altLang="en-US"/>
              <a:t> 한다</a:t>
            </a:r>
            <a:r>
              <a:rPr kumimoji="1" lang="en-US" altLang="ko-KR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C1F61-2933-1B4B-8E7C-C37983E80501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82F8C2-C4B4-FF45-9937-B7A4910FE3BC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92A6B-E900-F64A-9BC5-E177248A43A4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247A3-BE36-D04D-A787-4D29C5BC43DD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D958DEE-E037-9347-83DE-4AA9B79F74C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97A8A4D-001A-D44D-88D7-7AA827CE99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BECE8BA-472A-9C4E-9858-8A473F1EAB47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4D99021-9258-6B4A-AF1F-41150D4B476D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964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451DB9F-3926-F247-9EB6-649BC5F3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80738"/>
              </p:ext>
            </p:extLst>
          </p:nvPr>
        </p:nvGraphicFramePr>
        <p:xfrm>
          <a:off x="5284694" y="3244450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24299"/>
              </p:ext>
            </p:extLst>
          </p:nvPr>
        </p:nvGraphicFramePr>
        <p:xfrm>
          <a:off x="7758953" y="3211936"/>
          <a:ext cx="1389529" cy="7948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61375"/>
              </p:ext>
            </p:extLst>
          </p:nvPr>
        </p:nvGraphicFramePr>
        <p:xfrm>
          <a:off x="2909047" y="1918887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86857"/>
              </p:ext>
            </p:extLst>
          </p:nvPr>
        </p:nvGraphicFramePr>
        <p:xfrm>
          <a:off x="2909047" y="3245664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974880"/>
              </p:ext>
            </p:extLst>
          </p:nvPr>
        </p:nvGraphicFramePr>
        <p:xfrm>
          <a:off x="5284694" y="1918887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69391"/>
              </p:ext>
            </p:extLst>
          </p:nvPr>
        </p:nvGraphicFramePr>
        <p:xfrm>
          <a:off x="7758953" y="1918887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각각의 </a:t>
            </a:r>
            <a:r>
              <a:rPr kumimoji="1" lang="ko-KR" altLang="en-US" err="1"/>
              <a:t>마이크로서비스는</a:t>
            </a:r>
            <a:r>
              <a:rPr kumimoji="1" lang="ko-KR" altLang="en-US"/>
              <a:t> 독립적으로 배포될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6</a:t>
            </a:r>
            <a:r>
              <a:rPr kumimoji="1" lang="ko-KR" altLang="en-US"/>
              <a:t>개의 </a:t>
            </a:r>
            <a:r>
              <a:rPr kumimoji="1" lang="ko-KR" altLang="en-US" err="1"/>
              <a:t>마이크로서비스가</a:t>
            </a:r>
            <a:r>
              <a:rPr kumimoji="1" lang="ko-KR" altLang="en-US"/>
              <a:t> 배포되는 상황을 가정해보자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147121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서비스는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실시간으로 들어오는 이벤트를 기반으로</a:t>
            </a:r>
            <a:r>
              <a:rPr kumimoji="1" lang="en-US" altLang="ko-KR"/>
              <a:t>, </a:t>
            </a:r>
            <a:r>
              <a:rPr kumimoji="1" lang="ko-KR" altLang="en-US"/>
              <a:t>어떻게 </a:t>
            </a:r>
            <a:r>
              <a:rPr kumimoji="1" lang="ko-KR" altLang="en-US" err="1"/>
              <a:t>인기글을</a:t>
            </a:r>
            <a:r>
              <a:rPr kumimoji="1" lang="ko-KR" altLang="en-US"/>
              <a:t> 미리 </a:t>
            </a:r>
            <a:r>
              <a:rPr kumimoji="1" lang="ko-KR" altLang="en-US" err="1"/>
              <a:t>생성해둘</a:t>
            </a:r>
            <a:r>
              <a:rPr kumimoji="1" lang="ko-KR" altLang="en-US"/>
              <a:t> 수 있는 것일까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서비스가 </a:t>
            </a:r>
            <a:r>
              <a:rPr kumimoji="1" lang="ko-KR" altLang="en-US" err="1"/>
              <a:t>인기글</a:t>
            </a:r>
            <a:r>
              <a:rPr kumimoji="1" lang="ko-KR" altLang="en-US"/>
              <a:t> 데이터를 만들어내는 과정을 상세히 살펴보자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9029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043125-A031-EB4E-94B4-5F242634638E}"/>
              </a:ext>
            </a:extLst>
          </p:cNvPr>
          <p:cNvSpPr/>
          <p:nvPr/>
        </p:nvSpPr>
        <p:spPr>
          <a:xfrm>
            <a:off x="8651716" y="2414225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데이터</a:t>
            </a:r>
            <a:endParaRPr kumimoji="1" lang="en-US" altLang="ko-KR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6880085" y="2921612"/>
            <a:ext cx="1771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오늘 날짜 </a:t>
            </a:r>
            <a:r>
              <a:rPr kumimoji="1" lang="en-US" altLang="ko-KR" b="1"/>
              <a:t>2024</a:t>
            </a:r>
            <a:r>
              <a:rPr kumimoji="1" lang="ko-KR" altLang="en-US" b="1"/>
              <a:t>년 </a:t>
            </a:r>
            <a:r>
              <a:rPr kumimoji="1" lang="en-US" altLang="ko-KR" b="1"/>
              <a:t>10</a:t>
            </a:r>
            <a:r>
              <a:rPr kumimoji="1" lang="ko-KR" altLang="en-US" b="1"/>
              <a:t>월 </a:t>
            </a:r>
            <a:r>
              <a:rPr kumimoji="1" lang="en-US" altLang="ko-KR" b="1"/>
              <a:t>1</a:t>
            </a:r>
            <a:r>
              <a:rPr kumimoji="1" lang="ko-KR" altLang="en-US" b="1"/>
              <a:t>일</a:t>
            </a:r>
            <a:endParaRPr kumimoji="1" lang="en-US" altLang="ko-KR" b="1"/>
          </a:p>
          <a:p>
            <a:pPr algn="ctr"/>
            <a:r>
              <a:rPr kumimoji="1" lang="ko-KR" altLang="en-US"/>
              <a:t>이라고 가정해보자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9061300" y="2244403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09241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1BE386-914D-F34E-A9A1-DB7A90E6A517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F3578A7-BD2A-D44E-9E6B-5E630BD66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83719"/>
              </p:ext>
            </p:extLst>
          </p:nvPr>
        </p:nvGraphicFramePr>
        <p:xfrm>
          <a:off x="8389187" y="2498230"/>
          <a:ext cx="1771631" cy="430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43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오늘 날짜 </a:t>
            </a:r>
            <a:r>
              <a:rPr kumimoji="1" lang="en-US" altLang="ko-KR" b="1"/>
              <a:t>2024</a:t>
            </a:r>
            <a:r>
              <a:rPr kumimoji="1" lang="ko-KR" altLang="en-US" b="1"/>
              <a:t>년 </a:t>
            </a:r>
            <a:r>
              <a:rPr kumimoji="1" lang="en-US" altLang="ko-KR" b="1"/>
              <a:t>10</a:t>
            </a:r>
            <a:r>
              <a:rPr kumimoji="1" lang="ko-KR" altLang="en-US" b="1"/>
              <a:t>월 </a:t>
            </a:r>
            <a:r>
              <a:rPr kumimoji="1" lang="en-US" altLang="ko-KR" b="1"/>
              <a:t>1</a:t>
            </a:r>
            <a:r>
              <a:rPr kumimoji="1" lang="ko-KR" altLang="en-US" b="1"/>
              <a:t>일</a:t>
            </a:r>
            <a:endParaRPr kumimoji="1" lang="en-US" altLang="ko-KR" b="1"/>
          </a:p>
          <a:p>
            <a:pPr algn="ctr"/>
            <a:r>
              <a:rPr kumimoji="1" lang="en-US" altLang="ko-KR"/>
              <a:t>10</a:t>
            </a:r>
            <a:r>
              <a:rPr kumimoji="1" lang="ko-KR" altLang="en-US"/>
              <a:t>월 </a:t>
            </a:r>
            <a:r>
              <a:rPr kumimoji="1" lang="en-US" altLang="ko-KR"/>
              <a:t>1</a:t>
            </a:r>
            <a:r>
              <a:rPr kumimoji="1" lang="ko-KR" altLang="en-US"/>
              <a:t>일에 작성된 </a:t>
            </a:r>
            <a:r>
              <a:rPr kumimoji="1" lang="ko-KR" altLang="en-US" err="1"/>
              <a:t>게시글은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월 </a:t>
            </a:r>
            <a:r>
              <a:rPr kumimoji="1" lang="en-US" altLang="ko-KR"/>
              <a:t>2</a:t>
            </a:r>
            <a:r>
              <a:rPr kumimoji="1" lang="ko-KR" altLang="en-US"/>
              <a:t>일 오전 </a:t>
            </a:r>
            <a:r>
              <a:rPr kumimoji="1" lang="en-US" altLang="ko-KR"/>
              <a:t>1</a:t>
            </a:r>
            <a:r>
              <a:rPr kumimoji="1" lang="ko-KR" altLang="en-US"/>
              <a:t>시부터 제공해야 할 </a:t>
            </a:r>
            <a:r>
              <a:rPr kumimoji="1" lang="ko-KR" altLang="en-US" err="1"/>
              <a:t>인기글이</a:t>
            </a:r>
            <a:r>
              <a:rPr kumimoji="1" lang="ko-KR" altLang="en-US"/>
              <a:t> 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10</a:t>
            </a:r>
            <a:r>
              <a:rPr kumimoji="1" lang="ko-KR" altLang="en-US"/>
              <a:t>월 </a:t>
            </a:r>
            <a:r>
              <a:rPr kumimoji="1" lang="en-US" altLang="ko-KR"/>
              <a:t>1</a:t>
            </a:r>
            <a:r>
              <a:rPr kumimoji="1" lang="ko-KR" altLang="en-US"/>
              <a:t>일 </a:t>
            </a:r>
            <a:r>
              <a:rPr kumimoji="1" lang="en-US" altLang="ko-KR"/>
              <a:t>00</a:t>
            </a:r>
            <a:r>
              <a:rPr kumimoji="1" lang="ko-KR" altLang="en-US"/>
              <a:t>시 </a:t>
            </a:r>
            <a:r>
              <a:rPr kumimoji="1" lang="en-US" altLang="ko-KR"/>
              <a:t>00</a:t>
            </a:r>
            <a:r>
              <a:rPr kumimoji="1" lang="ko-KR" altLang="en-US"/>
              <a:t>분 </a:t>
            </a:r>
            <a:r>
              <a:rPr kumimoji="1" lang="en-US" altLang="ko-KR"/>
              <a:t>~ 10</a:t>
            </a:r>
            <a:r>
              <a:rPr kumimoji="1" lang="ko-KR" altLang="en-US"/>
              <a:t>월 </a:t>
            </a:r>
            <a:r>
              <a:rPr kumimoji="1" lang="en-US" altLang="ko-KR"/>
              <a:t>2</a:t>
            </a:r>
            <a:r>
              <a:rPr kumimoji="1" lang="ko-KR" altLang="en-US"/>
              <a:t>일 </a:t>
            </a:r>
            <a:r>
              <a:rPr kumimoji="1" lang="en-US" altLang="ko-KR"/>
              <a:t>00</a:t>
            </a:r>
            <a:r>
              <a:rPr kumimoji="1" lang="ko-KR" altLang="en-US"/>
              <a:t>시 </a:t>
            </a:r>
            <a:r>
              <a:rPr kumimoji="1" lang="en-US" altLang="ko-KR"/>
              <a:t>00</a:t>
            </a:r>
            <a:r>
              <a:rPr kumimoji="1" lang="ko-KR" altLang="en-US"/>
              <a:t>분 사이에 작성된 </a:t>
            </a:r>
            <a:r>
              <a:rPr kumimoji="1" lang="ko-KR" altLang="en-US" err="1"/>
              <a:t>게시글에</a:t>
            </a:r>
            <a:r>
              <a:rPr kumimoji="1" lang="ko-KR" altLang="en-US"/>
              <a:t> 대한 이벤트는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게시글의</a:t>
            </a:r>
            <a:r>
              <a:rPr kumimoji="1" lang="ko-KR" altLang="en-US"/>
              <a:t> 점수를 실시간으로 계산하여 </a:t>
            </a:r>
            <a:r>
              <a:rPr kumimoji="1" lang="en-US" altLang="ko-KR"/>
              <a:t>Redis(key=20241001)</a:t>
            </a:r>
            <a:r>
              <a:rPr kumimoji="1" lang="ko-KR" altLang="en-US"/>
              <a:t>에 삽입한다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AE969-D1AE-0C43-AF31-EB7FABF0633D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70AE68-EDC2-EA46-A298-DDB3FF2BED6D}"/>
              </a:ext>
            </a:extLst>
          </p:cNvPr>
          <p:cNvCxnSpPr>
            <a:stCxn id="6" idx="1"/>
            <a:endCxn id="5" idx="1"/>
          </p:cNvCxnSpPr>
          <p:nvPr/>
        </p:nvCxnSpPr>
        <p:spPr>
          <a:xfrm flipV="1">
            <a:off x="7706832" y="2713601"/>
            <a:ext cx="682355" cy="21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60558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오늘 날짜 </a:t>
            </a:r>
            <a:r>
              <a:rPr kumimoji="1" lang="en-US" altLang="ko-KR" b="1"/>
              <a:t>2024</a:t>
            </a:r>
            <a:r>
              <a:rPr kumimoji="1" lang="ko-KR" altLang="en-US" b="1"/>
              <a:t>년 </a:t>
            </a:r>
            <a:r>
              <a:rPr kumimoji="1" lang="en-US" altLang="ko-KR" b="1"/>
              <a:t>10</a:t>
            </a:r>
            <a:r>
              <a:rPr kumimoji="1" lang="ko-KR" altLang="en-US" b="1"/>
              <a:t>월 </a:t>
            </a:r>
            <a:r>
              <a:rPr kumimoji="1" lang="en-US" altLang="ko-KR" b="1"/>
              <a:t>1</a:t>
            </a:r>
            <a:r>
              <a:rPr kumimoji="1" lang="ko-KR" altLang="en-US" b="1"/>
              <a:t>일</a:t>
            </a:r>
            <a:endParaRPr kumimoji="1" lang="en-US" altLang="ko-KR" b="1"/>
          </a:p>
          <a:p>
            <a:pPr algn="ctr"/>
            <a:r>
              <a:rPr kumimoji="1" lang="en-US" altLang="ko-KR"/>
              <a:t>key=20241001</a:t>
            </a:r>
            <a:r>
              <a:rPr kumimoji="1" lang="ko-KR" altLang="en-US"/>
              <a:t>은 </a:t>
            </a:r>
            <a:r>
              <a:rPr kumimoji="1" lang="en-US" altLang="ko-KR"/>
              <a:t>Sorted Set(</a:t>
            </a:r>
            <a:r>
              <a:rPr kumimoji="1" lang="en-US" altLang="ko-KR" err="1"/>
              <a:t>zset</a:t>
            </a:r>
            <a:r>
              <a:rPr kumimoji="1" lang="en-US" altLang="ko-KR"/>
              <a:t>) </a:t>
            </a:r>
            <a:r>
              <a:rPr kumimoji="1" lang="ko-KR" altLang="en-US"/>
              <a:t>자료구조를 사용한다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게시글의</a:t>
            </a:r>
            <a:r>
              <a:rPr kumimoji="1" lang="ko-KR" altLang="en-US"/>
              <a:t> 점수를 기반으로 정렬된 상태를 가지는 것이다</a:t>
            </a:r>
            <a:r>
              <a:rPr kumimoji="1" lang="en-US" altLang="ko-KR"/>
              <a:t>.(data=</a:t>
            </a: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en-US" altLang="ko-KR"/>
              <a:t>ID, score=</a:t>
            </a:r>
            <a:r>
              <a:rPr kumimoji="1" lang="ko-KR" altLang="en-US" err="1"/>
              <a:t>게시글</a:t>
            </a:r>
            <a:r>
              <a:rPr kumimoji="1" lang="ko-KR" altLang="en-US"/>
              <a:t> 점수</a:t>
            </a:r>
            <a:r>
              <a:rPr kumimoji="1" lang="en-US" altLang="ko-KR"/>
              <a:t>)</a:t>
            </a:r>
          </a:p>
          <a:p>
            <a:pPr algn="ctr"/>
            <a:r>
              <a:rPr kumimoji="1" lang="ko-KR" altLang="en-US"/>
              <a:t>이를 이용하여</a:t>
            </a:r>
            <a:r>
              <a:rPr kumimoji="1" lang="en-US" altLang="ko-KR"/>
              <a:t> Sorted Set</a:t>
            </a:r>
            <a:r>
              <a:rPr kumimoji="1" lang="ko-KR" altLang="en-US"/>
              <a:t>에 상위 </a:t>
            </a:r>
            <a:r>
              <a:rPr kumimoji="1" lang="en-US" altLang="ko-KR"/>
              <a:t>10</a:t>
            </a:r>
            <a:r>
              <a:rPr kumimoji="1" lang="ko-KR" altLang="en-US"/>
              <a:t>건의 데이터만 유지할 수 있다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5D0F7FA6-0FF7-7046-96C0-20EDB1F31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03992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205168-E624-0542-9D8C-1D4EABCF98AF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0" name="표 5">
            <a:extLst>
              <a:ext uri="{FF2B5EF4-FFF2-40B4-BE49-F238E27FC236}">
                <a16:creationId xmlns:a16="http://schemas.microsoft.com/office/drawing/2014/main" id="{FD8D820E-D0FA-904E-9BD8-0A0806B6B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41550"/>
              </p:ext>
            </p:extLst>
          </p:nvPr>
        </p:nvGraphicFramePr>
        <p:xfrm>
          <a:off x="8389187" y="2498230"/>
          <a:ext cx="1771631" cy="430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43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1F2E8E-018C-6347-B29F-EE77D9722F02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9129BB5-421F-8845-8FF8-987E92FF632D}"/>
              </a:ext>
            </a:extLst>
          </p:cNvPr>
          <p:cNvCxnSpPr>
            <a:stCxn id="29" idx="1"/>
            <a:endCxn id="30" idx="1"/>
          </p:cNvCxnSpPr>
          <p:nvPr/>
        </p:nvCxnSpPr>
        <p:spPr>
          <a:xfrm flipV="1">
            <a:off x="7706832" y="2713601"/>
            <a:ext cx="682355" cy="21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CC4128-0796-114E-8F41-280D115251A2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301356567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b="1">
                <a:ea typeface="맑은 고딕"/>
              </a:rPr>
              <a:t>오늘 날짜 </a:t>
            </a:r>
            <a:r>
              <a:rPr kumimoji="1" lang="en-US" altLang="ko-KR" b="1">
                <a:ea typeface="맑은 고딕"/>
              </a:rPr>
              <a:t>2024</a:t>
            </a:r>
            <a:r>
              <a:rPr kumimoji="1" lang="ko-KR" altLang="en-US" b="1">
                <a:ea typeface="맑은 고딕"/>
              </a:rPr>
              <a:t>년 </a:t>
            </a:r>
            <a:r>
              <a:rPr kumimoji="1" lang="en-US" altLang="ko-KR" b="1">
                <a:ea typeface="맑은 고딕"/>
              </a:rPr>
              <a:t>10</a:t>
            </a:r>
            <a:r>
              <a:rPr kumimoji="1" lang="ko-KR" altLang="en-US" b="1">
                <a:ea typeface="맑은 고딕"/>
              </a:rPr>
              <a:t>월 </a:t>
            </a:r>
            <a:r>
              <a:rPr kumimoji="1" lang="en-US" altLang="ko-KR" b="1">
                <a:ea typeface="맑은 고딕"/>
              </a:rPr>
              <a:t>2</a:t>
            </a:r>
            <a:r>
              <a:rPr kumimoji="1" lang="ko-KR" altLang="en-US" b="1">
                <a:ea typeface="맑은 고딕"/>
              </a:rPr>
              <a:t>일</a:t>
            </a:r>
            <a:endParaRPr kumimoji="1" lang="en-US" altLang="ko-KR" b="1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하루가 지나고</a:t>
            </a:r>
            <a:r>
              <a:rPr kumimoji="1" lang="en-US" altLang="ko-KR">
                <a:ea typeface="맑은 고딕"/>
              </a:rPr>
              <a:t>, 2024</a:t>
            </a:r>
            <a:r>
              <a:rPr kumimoji="1" lang="ko-KR" altLang="en-US">
                <a:ea typeface="맑은 고딕"/>
              </a:rPr>
              <a:t>년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월 </a:t>
            </a:r>
            <a:r>
              <a:rPr kumimoji="1" lang="en-US" altLang="ko-KR">
                <a:ea typeface="맑은 고딕"/>
              </a:rPr>
              <a:t>2</a:t>
            </a:r>
            <a:r>
              <a:rPr kumimoji="1" lang="ko-KR" altLang="en-US">
                <a:ea typeface="맑은 고딕"/>
              </a:rPr>
              <a:t>일 </a:t>
            </a:r>
            <a:r>
              <a:rPr kumimoji="1" lang="en-US" altLang="ko-KR">
                <a:ea typeface="맑은 고딕"/>
              </a:rPr>
              <a:t>00</a:t>
            </a:r>
            <a:r>
              <a:rPr kumimoji="1" lang="ko-KR" altLang="en-US">
                <a:ea typeface="맑은 고딕"/>
              </a:rPr>
              <a:t>시가 되었다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이제부터 작성되는 게시글의 점수는</a:t>
            </a:r>
            <a:r>
              <a:rPr kumimoji="1" lang="en-US" altLang="ko-KR">
                <a:ea typeface="맑은 고딕"/>
              </a:rPr>
              <a:t>, key=20241002</a:t>
            </a:r>
            <a:r>
              <a:rPr kumimoji="1" lang="ko-KR" altLang="en-US">
                <a:ea typeface="맑은 고딕"/>
              </a:rPr>
              <a:t>의 </a:t>
            </a:r>
            <a:r>
              <a:rPr kumimoji="1" lang="en-US" altLang="ko-KR">
                <a:ea typeface="맑은 고딕"/>
              </a:rPr>
              <a:t>Sorted Set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삽입된다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이 때</a:t>
            </a:r>
            <a:r>
              <a:rPr kumimoji="1" lang="en-US" altLang="ko-KR">
                <a:ea typeface="맑은 고딕"/>
              </a:rPr>
              <a:t>, 2024</a:t>
            </a:r>
            <a:r>
              <a:rPr kumimoji="1" lang="ko-KR" altLang="en-US">
                <a:ea typeface="맑은 고딕"/>
              </a:rPr>
              <a:t>년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월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일의 </a:t>
            </a:r>
            <a:r>
              <a:rPr kumimoji="1" lang="ko-KR" altLang="en-US" err="1">
                <a:ea typeface="맑은 고딕"/>
              </a:rPr>
              <a:t>인기글은</a:t>
            </a:r>
            <a:r>
              <a:rPr kumimoji="1" lang="ko-KR" altLang="en-US">
                <a:ea typeface="맑은 고딕"/>
              </a:rPr>
              <a:t> 이미 완성되었다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더이상 건드릴 필요는 없다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59154"/>
              </p:ext>
            </p:extLst>
          </p:nvPr>
        </p:nvGraphicFramePr>
        <p:xfrm>
          <a:off x="8389187" y="2498230"/>
          <a:ext cx="1771631" cy="861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43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43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82355" cy="23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11">
            <a:extLst>
              <a:ext uri="{FF2B5EF4-FFF2-40B4-BE49-F238E27FC236}">
                <a16:creationId xmlns:a16="http://schemas.microsoft.com/office/drawing/2014/main" id="{DEB68180-4C0C-F64E-A455-C82C27AAF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7468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ACC9335D-8B26-8C48-9240-3B9F1A9F4B2B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597538489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오늘 날짜 </a:t>
            </a:r>
            <a:r>
              <a:rPr kumimoji="1" lang="en-US" altLang="ko-KR" b="1"/>
              <a:t>2024</a:t>
            </a:r>
            <a:r>
              <a:rPr kumimoji="1" lang="ko-KR" altLang="en-US" b="1"/>
              <a:t>년 </a:t>
            </a:r>
            <a:r>
              <a:rPr kumimoji="1" lang="en-US" altLang="ko-KR" b="1"/>
              <a:t>10</a:t>
            </a:r>
            <a:r>
              <a:rPr kumimoji="1" lang="ko-KR" altLang="en-US" b="1"/>
              <a:t>월 </a:t>
            </a:r>
            <a:r>
              <a:rPr kumimoji="1" lang="en-US" altLang="ko-KR" b="1"/>
              <a:t>2</a:t>
            </a:r>
            <a:r>
              <a:rPr kumimoji="1" lang="ko-KR" altLang="en-US" b="1"/>
              <a:t>일</a:t>
            </a:r>
            <a:endParaRPr kumimoji="1" lang="en-US" altLang="ko-KR" b="1"/>
          </a:p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시간이 지나고</a:t>
            </a:r>
            <a:r>
              <a:rPr kumimoji="1" lang="en-US" altLang="ko-KR"/>
              <a:t>, 2024</a:t>
            </a:r>
            <a:r>
              <a:rPr kumimoji="1" lang="ko-KR" altLang="en-US"/>
              <a:t>년 </a:t>
            </a:r>
            <a:r>
              <a:rPr kumimoji="1" lang="en-US" altLang="ko-KR"/>
              <a:t>10</a:t>
            </a:r>
            <a:r>
              <a:rPr kumimoji="1" lang="ko-KR" altLang="en-US"/>
              <a:t>월 </a:t>
            </a:r>
            <a:r>
              <a:rPr kumimoji="1" lang="en-US" altLang="ko-KR"/>
              <a:t>2</a:t>
            </a:r>
            <a:r>
              <a:rPr kumimoji="1" lang="ko-KR" altLang="en-US"/>
              <a:t>일 오전 </a:t>
            </a:r>
            <a:r>
              <a:rPr kumimoji="1" lang="en-US" altLang="ko-KR"/>
              <a:t>1</a:t>
            </a:r>
            <a:r>
              <a:rPr kumimoji="1" lang="ko-KR" altLang="en-US"/>
              <a:t>시가 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이제 </a:t>
            </a:r>
            <a:r>
              <a:rPr kumimoji="1" lang="en-US" altLang="ko-KR"/>
              <a:t>10</a:t>
            </a:r>
            <a:r>
              <a:rPr kumimoji="1" lang="ko-KR" altLang="en-US"/>
              <a:t>월 </a:t>
            </a:r>
            <a:r>
              <a:rPr kumimoji="1" lang="en-US" altLang="ko-KR"/>
              <a:t>1</a:t>
            </a:r>
            <a:r>
              <a:rPr kumimoji="1" lang="ko-KR" altLang="en-US"/>
              <a:t>일의 </a:t>
            </a:r>
            <a:r>
              <a:rPr kumimoji="1" lang="ko-KR" altLang="en-US" err="1"/>
              <a:t>인기글은</a:t>
            </a:r>
            <a:r>
              <a:rPr kumimoji="1" lang="ko-KR" altLang="en-US"/>
              <a:t> 사용자들에게 제공될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오늘 제공해야 하는 </a:t>
            </a:r>
            <a:r>
              <a:rPr kumimoji="1" lang="ko-KR" altLang="en-US" err="1"/>
              <a:t>인기글을</a:t>
            </a:r>
            <a:r>
              <a:rPr kumimoji="1" lang="ko-KR" altLang="en-US"/>
              <a:t> 어제 미리 실시간으로 만들고 있었기 때문에</a:t>
            </a:r>
            <a:r>
              <a:rPr kumimoji="1" lang="en-US" altLang="ko-KR"/>
              <a:t>, </a:t>
            </a:r>
            <a:r>
              <a:rPr kumimoji="1" lang="ko-KR" altLang="en-US"/>
              <a:t>배치 작업은 필요하지 않았다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가 조회해야하는 데이터만 지정하면 된다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89187" y="2498230"/>
          <a:ext cx="1771631" cy="861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43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43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82355" cy="23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</p:cNvCxnSpPr>
          <p:nvPr/>
        </p:nvCxnSpPr>
        <p:spPr>
          <a:xfrm flipH="1" flipV="1">
            <a:off x="10160818" y="2711566"/>
            <a:ext cx="282424" cy="21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11">
            <a:extLst>
              <a:ext uri="{FF2B5EF4-FFF2-40B4-BE49-F238E27FC236}">
                <a16:creationId xmlns:a16="http://schemas.microsoft.com/office/drawing/2014/main" id="{95D1B34E-AEBA-1149-810A-FD4E8D873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76707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99EB9540-38DF-AD43-9E67-72E03051D835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400378949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오늘 날짜 </a:t>
            </a:r>
            <a:r>
              <a:rPr kumimoji="1" lang="en-US" altLang="ko-KR" b="1"/>
              <a:t>2024</a:t>
            </a:r>
            <a:r>
              <a:rPr kumimoji="1" lang="ko-KR" altLang="en-US" b="1"/>
              <a:t>년 </a:t>
            </a:r>
            <a:r>
              <a:rPr kumimoji="1" lang="en-US" altLang="ko-KR" b="1"/>
              <a:t>10</a:t>
            </a:r>
            <a:r>
              <a:rPr kumimoji="1" lang="ko-KR" altLang="en-US" b="1"/>
              <a:t>월 </a:t>
            </a:r>
            <a:r>
              <a:rPr kumimoji="1" lang="en-US" altLang="ko-KR" b="1"/>
              <a:t>3</a:t>
            </a:r>
            <a:r>
              <a:rPr kumimoji="1" lang="ko-KR" altLang="en-US" b="1"/>
              <a:t>일</a:t>
            </a:r>
            <a:endParaRPr kumimoji="1" lang="en-US" altLang="ko-KR" b="1"/>
          </a:p>
          <a:p>
            <a:pPr algn="ctr"/>
            <a:r>
              <a:rPr kumimoji="1" lang="ko-KR" altLang="en-US"/>
              <a:t>다음 날이 되어도 마찬가지다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2024</a:t>
            </a:r>
            <a:r>
              <a:rPr kumimoji="1" lang="ko-KR" altLang="en-US"/>
              <a:t>년 </a:t>
            </a:r>
            <a:r>
              <a:rPr kumimoji="1" lang="en-US" altLang="ko-KR"/>
              <a:t>10</a:t>
            </a:r>
            <a:r>
              <a:rPr kumimoji="1" lang="ko-KR" altLang="en-US"/>
              <a:t>월 </a:t>
            </a:r>
            <a:r>
              <a:rPr kumimoji="1" lang="en-US" altLang="ko-KR"/>
              <a:t>2</a:t>
            </a:r>
            <a:r>
              <a:rPr kumimoji="1" lang="ko-KR" altLang="en-US"/>
              <a:t>일의 </a:t>
            </a:r>
            <a:r>
              <a:rPr kumimoji="1" lang="ko-KR" altLang="en-US" err="1"/>
              <a:t>인기글은</a:t>
            </a:r>
            <a:r>
              <a:rPr kumimoji="1" lang="ko-KR" altLang="en-US"/>
              <a:t> 이미 완성되어 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오전 </a:t>
            </a:r>
            <a:r>
              <a:rPr kumimoji="1" lang="en-US" altLang="ko-KR"/>
              <a:t>1</a:t>
            </a:r>
            <a:r>
              <a:rPr kumimoji="1" lang="ko-KR" altLang="en-US"/>
              <a:t>시가 되면</a:t>
            </a:r>
            <a:r>
              <a:rPr kumimoji="1" lang="en-US" altLang="ko-KR"/>
              <a:t>, Client</a:t>
            </a:r>
            <a:r>
              <a:rPr kumimoji="1" lang="ko-KR" altLang="en-US"/>
              <a:t>는 </a:t>
            </a:r>
            <a:r>
              <a:rPr kumimoji="1" lang="en-US" altLang="ko-KR"/>
              <a:t>key=20241002 </a:t>
            </a:r>
            <a:r>
              <a:rPr kumimoji="1" lang="ko-KR" altLang="en-US"/>
              <a:t>데이터가 조회되도록 교체하면 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</a:t>
            </a:r>
            <a:r>
              <a:rPr kumimoji="1" lang="ko-KR" altLang="en-US" err="1"/>
              <a:t>인기글</a:t>
            </a:r>
            <a:r>
              <a:rPr kumimoji="1" lang="ko-KR" altLang="en-US"/>
              <a:t> 내역은 최근 </a:t>
            </a:r>
            <a:r>
              <a:rPr kumimoji="1" lang="en-US" altLang="ko-KR"/>
              <a:t>7</a:t>
            </a:r>
            <a:r>
              <a:rPr kumimoji="1" lang="ko-KR" altLang="en-US"/>
              <a:t>일까지 관리 및 조회할 수 있으면 충분하다</a:t>
            </a:r>
            <a:r>
              <a:rPr kumimoji="1" lang="en-US" altLang="ko-KR"/>
              <a:t>.(TTL </a:t>
            </a:r>
            <a:r>
              <a:rPr kumimoji="1" lang="ko-KR" altLang="en-US"/>
              <a:t>활용</a:t>
            </a:r>
            <a:r>
              <a:rPr kumimoji="1" lang="en-US" altLang="ko-KR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785204"/>
              </p:ext>
            </p:extLst>
          </p:nvPr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11">
            <a:extLst>
              <a:ext uri="{FF2B5EF4-FFF2-40B4-BE49-F238E27FC236}">
                <a16:creationId xmlns:a16="http://schemas.microsoft.com/office/drawing/2014/main" id="{709FDE15-4D0F-BA41-AEDA-EB1348B3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3767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A22D485-0F9A-4844-BCDF-F03FC5EA8A13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26136164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서비스가 점수 계산을 어떻게 처리해야 하는지 조금 더 상세히 살펴보자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11">
            <a:extLst>
              <a:ext uri="{FF2B5EF4-FFF2-40B4-BE49-F238E27FC236}">
                <a16:creationId xmlns:a16="http://schemas.microsoft.com/office/drawing/2014/main" id="{1A01AEF1-ACA6-4A46-88A5-8FBBE267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079749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21FCF71-EA55-4941-B930-826E8277C198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475559481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서비스는</a:t>
            </a:r>
            <a:r>
              <a:rPr kumimoji="1" lang="en-US" altLang="ko-KR"/>
              <a:t>, 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이벤트를 개별적으로 받는다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댓글 이벤트를 수신했을 때</a:t>
            </a:r>
            <a:r>
              <a:rPr kumimoji="1" lang="en-US" altLang="ko-KR"/>
              <a:t>, </a:t>
            </a:r>
            <a:r>
              <a:rPr kumimoji="1" lang="ko-KR" altLang="en-US"/>
              <a:t>현재의 좋아요 수와 조회수는 이벤트 정보에 포함되어 있지 않다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다른 데이터에 대해 현재의 상태를 알아야하는 것이다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11">
            <a:extLst>
              <a:ext uri="{FF2B5EF4-FFF2-40B4-BE49-F238E27FC236}">
                <a16:creationId xmlns:a16="http://schemas.microsoft.com/office/drawing/2014/main" id="{2F911325-C8BC-A041-8D0A-709C0EBA4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96022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1116B3C-8BEE-3A4A-A4F4-7EB14330E4B9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679674757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이러한 데이터를 받아오기 위해 각 서비스에 </a:t>
            </a:r>
            <a:r>
              <a:rPr kumimoji="1" lang="en-US" altLang="ko-KR"/>
              <a:t>API</a:t>
            </a:r>
            <a:r>
              <a:rPr kumimoji="1" lang="ko-KR" altLang="en-US"/>
              <a:t>로 데이터를 다시 요청할 수도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 </a:t>
            </a:r>
            <a:r>
              <a:rPr kumimoji="1" lang="ko-KR" altLang="en-US" err="1"/>
              <a:t>인기글</a:t>
            </a:r>
            <a:r>
              <a:rPr kumimoji="1" lang="ko-KR" altLang="en-US"/>
              <a:t> 서비스가 각 서비스와 결합된다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이에 따라 </a:t>
            </a:r>
            <a:r>
              <a:rPr kumimoji="1" lang="ko-KR" altLang="en-US" err="1"/>
              <a:t>인기글</a:t>
            </a:r>
            <a:r>
              <a:rPr kumimoji="1" lang="ko-KR" altLang="en-US"/>
              <a:t> 작업으로 인해 각 서비스에 부하가 전달되는 것이다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11">
            <a:extLst>
              <a:ext uri="{FF2B5EF4-FFF2-40B4-BE49-F238E27FC236}">
                <a16:creationId xmlns:a16="http://schemas.microsoft.com/office/drawing/2014/main" id="{2EDCF938-A3DC-1542-8527-653CAA5C8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5872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E53C913-0B31-7A42-A300-7DCE483E222D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816773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451DB9F-3926-F247-9EB6-649BC5F3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07847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14278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611084"/>
              </p:ext>
            </p:extLst>
          </p:nvPr>
        </p:nvGraphicFramePr>
        <p:xfrm>
          <a:off x="2909047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18425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32658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88584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이번에는 각 기능이 </a:t>
            </a:r>
            <a:r>
              <a:rPr kumimoji="1" lang="ko-KR" altLang="en-US" err="1"/>
              <a:t>마이크로서비스로</a:t>
            </a:r>
            <a:r>
              <a:rPr kumimoji="1" lang="en-US" altLang="ko-KR"/>
              <a:t> </a:t>
            </a:r>
            <a:r>
              <a:rPr kumimoji="1" lang="ko-KR" altLang="en-US"/>
              <a:t>배포되었다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서비스가 독립적인 애플리케이션으로 배포되었고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각 서비스가 배포되는 서버도 독립적으로 구성될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각 서비스는 유기적으로 연결되어서 통신하며</a:t>
            </a:r>
            <a:r>
              <a:rPr kumimoji="1" lang="en-US" altLang="ko-KR"/>
              <a:t>, </a:t>
            </a:r>
            <a:r>
              <a:rPr kumimoji="1" lang="ko-KR" altLang="en-US"/>
              <a:t>하나의 시스템을 이룬다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135761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또 다른 상황도 살펴보자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지금 점수 계산은</a:t>
            </a:r>
            <a:r>
              <a:rPr kumimoji="1" lang="en-US" altLang="ko-KR"/>
              <a:t>, </a:t>
            </a:r>
            <a:r>
              <a:rPr kumimoji="1" lang="ko-KR" altLang="en-US"/>
              <a:t>댓글 수</a:t>
            </a:r>
            <a:r>
              <a:rPr kumimoji="1" lang="en-US" altLang="ko-KR"/>
              <a:t>/</a:t>
            </a:r>
            <a:r>
              <a:rPr kumimoji="1" lang="ko-KR" altLang="en-US"/>
              <a:t>좋아요 수</a:t>
            </a:r>
            <a:r>
              <a:rPr kumimoji="1" lang="en-US" altLang="ko-KR"/>
              <a:t>/</a:t>
            </a:r>
            <a:r>
              <a:rPr kumimoji="1" lang="ko-KR" altLang="en-US"/>
              <a:t>조회수로 이루어진다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이러한 데이터는 다행히 각 서비스에서 원본 데이터를 가지고 있다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11">
            <a:extLst>
              <a:ext uri="{FF2B5EF4-FFF2-40B4-BE49-F238E27FC236}">
                <a16:creationId xmlns:a16="http://schemas.microsoft.com/office/drawing/2014/main" id="{A863551D-FE09-9342-85C5-5DE5DE139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46400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4F2624F-9EA4-1844-8BB6-C6D7021F0D54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134241299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하지만 만약</a:t>
            </a:r>
            <a:r>
              <a:rPr kumimoji="1" lang="en-US" altLang="ko-KR"/>
              <a:t>, </a:t>
            </a:r>
            <a:r>
              <a:rPr kumimoji="1" lang="ko-KR" altLang="en-US"/>
              <a:t>점수 계산에 댓글의 유니크 작성자 수가 필요하다면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이러한 데이터는 댓글 서비스에서 가지고 있지도 않고</a:t>
            </a:r>
            <a:r>
              <a:rPr kumimoji="1" lang="en-US" altLang="ko-KR"/>
              <a:t>, </a:t>
            </a:r>
            <a:r>
              <a:rPr kumimoji="1" lang="ko-KR" altLang="en-US"/>
              <a:t>제공하지도 않는다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/>
              <a:t>인기글을</a:t>
            </a:r>
            <a:r>
              <a:rPr kumimoji="1" lang="ko-KR" altLang="en-US"/>
              <a:t> 위해 댓글 서비스에서 데이터를 만들어서 제공할 수도 있지만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기능을 계속 </a:t>
            </a:r>
            <a:r>
              <a:rPr kumimoji="1" lang="ko-KR" altLang="en-US" err="1"/>
              <a:t>신경써야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댓글 서비스가 </a:t>
            </a:r>
            <a:r>
              <a:rPr kumimoji="1" lang="ko-KR" altLang="en-US" err="1"/>
              <a:t>인기글을</a:t>
            </a:r>
            <a:r>
              <a:rPr kumimoji="1" lang="ko-KR" altLang="en-US"/>
              <a:t> 위한 데이터를 생산하고 관리할 책임은 없다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즉</a:t>
            </a:r>
            <a:r>
              <a:rPr kumimoji="1" lang="en-US" altLang="ko-KR"/>
              <a:t>, </a:t>
            </a:r>
            <a:r>
              <a:rPr kumimoji="1" lang="ko-KR" altLang="en-US"/>
              <a:t>이러한 데이터를 생산하고 관리할 책임은 </a:t>
            </a:r>
            <a:r>
              <a:rPr kumimoji="1" lang="ko-KR" altLang="en-US" err="1"/>
              <a:t>인기글인</a:t>
            </a:r>
            <a:r>
              <a:rPr kumimoji="1" lang="ko-KR" altLang="en-US"/>
              <a:t> 것이다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11">
            <a:extLst>
              <a:ext uri="{FF2B5EF4-FFF2-40B4-BE49-F238E27FC236}">
                <a16:creationId xmlns:a16="http://schemas.microsoft.com/office/drawing/2014/main" id="{C8929967-F4E1-E145-A12A-DF009CE6D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55621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BA7CD36-1B13-DA4A-B755-BF1D008267D5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450186803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</a:t>
            </a:r>
            <a:r>
              <a:rPr kumimoji="1" lang="ko-KR" altLang="en-US"/>
              <a:t> 서비스가 </a:t>
            </a:r>
            <a:r>
              <a:rPr kumimoji="1" lang="ko-KR" altLang="en-US" err="1"/>
              <a:t>인기글에</a:t>
            </a:r>
            <a:r>
              <a:rPr kumimoji="1" lang="ko-KR" altLang="en-US"/>
              <a:t> 필요한 데이터를 자체적으로 보관한다면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이벤트로 전달 받은 원본 데이터를 기반으로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ko-KR" altLang="en-US"/>
              <a:t> 선정에 필요한 데이터를 자체적으로 가공 및 생산할 수도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다른 서비스에 의존하지 않고</a:t>
            </a:r>
            <a:r>
              <a:rPr kumimoji="1" lang="en-US" altLang="ko-KR"/>
              <a:t>, </a:t>
            </a:r>
            <a:r>
              <a:rPr kumimoji="1" lang="ko-KR" altLang="en-US"/>
              <a:t>독립적으로 </a:t>
            </a:r>
            <a:r>
              <a:rPr kumimoji="1" lang="ko-KR" altLang="en-US" err="1"/>
              <a:t>인기글</a:t>
            </a:r>
            <a:r>
              <a:rPr kumimoji="1" lang="ko-KR" altLang="en-US"/>
              <a:t> 기능을 제공해나갈 수 있는 것이다</a:t>
            </a:r>
            <a:r>
              <a:rPr kumimoji="1"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11">
            <a:extLst>
              <a:ext uri="{FF2B5EF4-FFF2-40B4-BE49-F238E27FC236}">
                <a16:creationId xmlns:a16="http://schemas.microsoft.com/office/drawing/2014/main" id="{0F4EEDB1-6750-3042-B7D6-B49FF8660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5802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3AD1257-89CC-6E41-8888-B68E64B630A3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721732122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D6CE7F-6CFA-0147-88C8-AB648369698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307930" y="2921611"/>
            <a:ext cx="74469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C3A186-D2F6-1240-AC95-D785E0A71AEA}"/>
              </a:ext>
            </a:extLst>
          </p:cNvPr>
          <p:cNvSpPr/>
          <p:nvPr/>
        </p:nvSpPr>
        <p:spPr>
          <a:xfrm>
            <a:off x="5311914" y="2414226"/>
            <a:ext cx="1568171" cy="10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인기글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75780-F9B8-D644-8AD9-3BD5ECDB41C8}"/>
              </a:ext>
            </a:extLst>
          </p:cNvPr>
          <p:cNvSpPr txBox="1"/>
          <p:nvPr/>
        </p:nvSpPr>
        <p:spPr>
          <a:xfrm>
            <a:off x="3082425" y="2457651"/>
            <a:ext cx="1195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err="1"/>
              <a:t>게시글</a:t>
            </a:r>
            <a:r>
              <a:rPr kumimoji="1" lang="en-US" altLang="ko-KR" sz="900"/>
              <a:t>/</a:t>
            </a:r>
            <a:r>
              <a:rPr kumimoji="1" lang="ko-KR" altLang="en-US" sz="900"/>
              <a:t>댓글</a:t>
            </a:r>
            <a:r>
              <a:rPr kumimoji="1" lang="en-US" altLang="ko-KR" sz="900"/>
              <a:t>/</a:t>
            </a:r>
          </a:p>
          <a:p>
            <a:pPr algn="ctr"/>
            <a:r>
              <a:rPr kumimoji="1" lang="ko-KR" altLang="en-US" sz="900"/>
              <a:t>좋아요</a:t>
            </a:r>
            <a:r>
              <a:rPr kumimoji="1" lang="en-US" altLang="ko-KR" sz="900"/>
              <a:t>/</a:t>
            </a:r>
            <a:r>
              <a:rPr kumimoji="1" lang="ko-KR" altLang="en-US" sz="900"/>
              <a:t>조회수</a:t>
            </a:r>
            <a:endParaRPr kumimoji="1" lang="en-US" altLang="ko-KR" sz="900"/>
          </a:p>
          <a:p>
            <a:pPr algn="ctr"/>
            <a:r>
              <a:rPr kumimoji="1" lang="ko-KR" altLang="en-US" sz="900"/>
              <a:t>이벤트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0E25E3-3C7E-D641-8CCF-E63F32EF85F9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6880085" y="2921613"/>
            <a:ext cx="826747" cy="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C3C0F6-AF50-CD48-8DD3-D03221D1E18C}"/>
              </a:ext>
            </a:extLst>
          </p:cNvPr>
          <p:cNvSpPr txBox="1"/>
          <p:nvPr/>
        </p:nvSpPr>
        <p:spPr>
          <a:xfrm>
            <a:off x="1" y="5163792"/>
            <a:ext cx="12191999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따라서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점수 계산에 필요한 데이터를 실시간으로 각 서비스에 다시 요청하지 않고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ko-KR" altLang="en-US" err="1">
                <a:ea typeface="맑은 고딕"/>
              </a:rPr>
              <a:t>인기글</a:t>
            </a:r>
            <a:r>
              <a:rPr kumimoji="1" lang="ko-KR" altLang="en-US">
                <a:ea typeface="맑은 고딕"/>
              </a:rPr>
              <a:t> 서비스가 자체적인 데이터를 가지도록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이러한 데이터는 하루만 보관하면 되므로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용량이 크진 않지만 접근이 빠르고 휘발성을 가지는 </a:t>
            </a: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 err="1">
                <a:ea typeface="맑은 고딕"/>
              </a:rPr>
              <a:t>를</a:t>
            </a:r>
            <a:r>
              <a:rPr kumimoji="1" lang="ko-KR" altLang="en-US">
                <a:ea typeface="맑은 고딕"/>
              </a:rPr>
              <a:t> 사용해보자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 sz="1400">
                <a:ea typeface="맑은 고딕"/>
              </a:rPr>
              <a:t>(Kafka Streams</a:t>
            </a:r>
            <a:r>
              <a:rPr kumimoji="1" lang="ko-KR" altLang="en-US" sz="1400">
                <a:ea typeface="맑은 고딕"/>
              </a:rPr>
              <a:t>에서 스트림 데이터에 대해 조인을 지원하지만</a:t>
            </a:r>
            <a:r>
              <a:rPr kumimoji="1" lang="en-US" altLang="ko-KR" sz="1400">
                <a:ea typeface="맑은 고딕"/>
              </a:rPr>
              <a:t>,</a:t>
            </a:r>
            <a:endParaRPr lang="en-US" altLang="ko-KR" sz="1400">
              <a:ea typeface="맑은 고딕"/>
            </a:endParaRPr>
          </a:p>
          <a:p>
            <a:pPr algn="ctr"/>
            <a:r>
              <a:rPr kumimoji="1" lang="ko-KR" altLang="en-US" sz="1400">
                <a:ea typeface="맑은 고딕"/>
              </a:rPr>
              <a:t>강사가 사용해본 적도 없고</a:t>
            </a:r>
            <a:r>
              <a:rPr kumimoji="1" lang="en-US" altLang="ko-KR" sz="1400">
                <a:ea typeface="맑은 고딕"/>
              </a:rPr>
              <a:t>, </a:t>
            </a:r>
            <a:r>
              <a:rPr kumimoji="1" lang="ko-KR" altLang="en-US" sz="1400">
                <a:ea typeface="맑은 고딕"/>
              </a:rPr>
              <a:t>개인적으로 복잡한 요구사항이 아니라면 플랫폼 기능에 의존하는 것 보다 직접 </a:t>
            </a:r>
            <a:r>
              <a:rPr kumimoji="1" lang="ko-KR" altLang="en-US" sz="1400" err="1">
                <a:ea typeface="맑은 고딕"/>
              </a:rPr>
              <a:t>만드는걸</a:t>
            </a:r>
            <a:r>
              <a:rPr kumimoji="1" lang="ko-KR" altLang="en-US" sz="1400">
                <a:ea typeface="맑은 고딕"/>
              </a:rPr>
              <a:t> 선호한다.</a:t>
            </a:r>
            <a:r>
              <a:rPr kumimoji="1" lang="en-US" altLang="ko-KR" sz="1400">
                <a:ea typeface="맑은 고딕"/>
              </a:rPr>
              <a:t>)</a:t>
            </a:r>
            <a:endParaRPr lang="en-US" altLang="ko-KR" sz="1400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DA21-C2D5-D44C-8070-19C317F9EBCA}"/>
              </a:ext>
            </a:extLst>
          </p:cNvPr>
          <p:cNvSpPr/>
          <p:nvPr/>
        </p:nvSpPr>
        <p:spPr>
          <a:xfrm>
            <a:off x="4052629" y="2457651"/>
            <a:ext cx="746940" cy="927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3C3BFC-1F31-EF4C-9159-552E0CFCEC99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799569" y="2921611"/>
            <a:ext cx="5123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365A29-7290-5B4A-B6FB-D2259BAE7CC8}"/>
              </a:ext>
            </a:extLst>
          </p:cNvPr>
          <p:cNvSpPr/>
          <p:nvPr/>
        </p:nvSpPr>
        <p:spPr>
          <a:xfrm>
            <a:off x="1223387" y="1491267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CB8EEE-EB97-C64A-9AB4-B37F2A083826}"/>
              </a:ext>
            </a:extLst>
          </p:cNvPr>
          <p:cNvSpPr/>
          <p:nvPr/>
        </p:nvSpPr>
        <p:spPr>
          <a:xfrm>
            <a:off x="1223388" y="2257405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댓글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015E5-0413-E449-B8D0-3E288B955D75}"/>
              </a:ext>
            </a:extLst>
          </p:cNvPr>
          <p:cNvSpPr/>
          <p:nvPr/>
        </p:nvSpPr>
        <p:spPr>
          <a:xfrm>
            <a:off x="1223390" y="3035334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1342F3-90B9-7A42-BC8A-4DFD41A82A42}"/>
              </a:ext>
            </a:extLst>
          </p:cNvPr>
          <p:cNvSpPr/>
          <p:nvPr/>
        </p:nvSpPr>
        <p:spPr>
          <a:xfrm>
            <a:off x="1223388" y="3813262"/>
            <a:ext cx="1568171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조회수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5D54B65-A2A7-0947-BEED-FEF524C7AA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1558" y="1814433"/>
            <a:ext cx="516372" cy="11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2140879-8BA5-6041-910A-1E82E10B6CD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91559" y="2580571"/>
            <a:ext cx="528313" cy="34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5D7CC1-23C5-1044-9083-5AB86C18CF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91561" y="2921611"/>
            <a:ext cx="504427" cy="4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A18DC91-8603-214E-80E4-44A542FA3B8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791559" y="2921611"/>
            <a:ext cx="516371" cy="121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86901-FA99-F146-ABA7-3FE2602ED921}"/>
              </a:ext>
            </a:extLst>
          </p:cNvPr>
          <p:cNvSpPr/>
          <p:nvPr/>
        </p:nvSpPr>
        <p:spPr>
          <a:xfrm>
            <a:off x="7706832" y="2185344"/>
            <a:ext cx="2736410" cy="1477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D75B8E28-5A4B-864B-BC4C-E3A9FCD29FE4}"/>
              </a:ext>
            </a:extLst>
          </p:cNvPr>
          <p:cNvGraphicFramePr>
            <a:graphicFrameLocks noGrp="1"/>
          </p:cNvGraphicFramePr>
          <p:nvPr/>
        </p:nvGraphicFramePr>
        <p:xfrm>
          <a:off x="8361907" y="2375986"/>
          <a:ext cx="17716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1631">
                  <a:extLst>
                    <a:ext uri="{9D8B030D-6E8A-4147-A177-3AD203B41FA5}">
                      <a16:colId xmlns:a16="http://schemas.microsoft.com/office/drawing/2014/main" val="4091920858"/>
                    </a:ext>
                  </a:extLst>
                </a:gridCol>
              </a:tblGrid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96395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813851"/>
                  </a:ext>
                </a:extLst>
              </a:tr>
              <a:tr h="34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key=20241003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6295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8B96DC-F876-B045-AE09-DDB55BB9E180}"/>
              </a:ext>
            </a:extLst>
          </p:cNvPr>
          <p:cNvSpPr/>
          <p:nvPr/>
        </p:nvSpPr>
        <p:spPr>
          <a:xfrm>
            <a:off x="8700536" y="2004715"/>
            <a:ext cx="749001" cy="339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B17C017-3C7D-A642-AA1A-C636095B75C2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706832" y="2924003"/>
            <a:ext cx="655075" cy="35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7030E-E83A-EA44-A949-FFC55A45F29F}"/>
              </a:ext>
            </a:extLst>
          </p:cNvPr>
          <p:cNvSpPr/>
          <p:nvPr/>
        </p:nvSpPr>
        <p:spPr>
          <a:xfrm>
            <a:off x="10968610" y="2568563"/>
            <a:ext cx="776378" cy="70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065C1C4-6F77-DC4F-B567-6D4CE955DE18}"/>
              </a:ext>
            </a:extLst>
          </p:cNvPr>
          <p:cNvCxnSpPr>
            <a:stCxn id="3" idx="1"/>
            <a:endCxn id="30" idx="3"/>
          </p:cNvCxnSpPr>
          <p:nvPr/>
        </p:nvCxnSpPr>
        <p:spPr>
          <a:xfrm flipH="1">
            <a:off x="10443242" y="2921610"/>
            <a:ext cx="525368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A69C7B-93AB-CC4C-A41C-9097386C9906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10133538" y="2924003"/>
            <a:ext cx="309704" cy="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13398E-DE98-1148-97EF-8F3FDC70E90F}"/>
              </a:ext>
            </a:extLst>
          </p:cNvPr>
          <p:cNvSpPr/>
          <p:nvPr/>
        </p:nvSpPr>
        <p:spPr>
          <a:xfrm>
            <a:off x="5587190" y="2147529"/>
            <a:ext cx="1017617" cy="4309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902C7A3D-B309-244C-8FF9-61D762A27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46435"/>
              </p:ext>
            </p:extLst>
          </p:nvPr>
        </p:nvGraphicFramePr>
        <p:xfrm>
          <a:off x="8613745" y="563968"/>
          <a:ext cx="3031707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161">
                  <a:extLst>
                    <a:ext uri="{9D8B030D-6E8A-4147-A177-3AD203B41FA5}">
                      <a16:colId xmlns:a16="http://schemas.microsoft.com/office/drawing/2014/main" val="449796987"/>
                    </a:ext>
                  </a:extLst>
                </a:gridCol>
                <a:gridCol w="1116939">
                  <a:extLst>
                    <a:ext uri="{9D8B030D-6E8A-4147-A177-3AD203B41FA5}">
                      <a16:colId xmlns:a16="http://schemas.microsoft.com/office/drawing/2014/main" val="1184442901"/>
                    </a:ext>
                  </a:extLst>
                </a:gridCol>
                <a:gridCol w="656607">
                  <a:extLst>
                    <a:ext uri="{9D8B030D-6E8A-4147-A177-3AD203B41FA5}">
                      <a16:colId xmlns:a16="http://schemas.microsoft.com/office/drawing/2014/main" val="938519495"/>
                    </a:ext>
                  </a:extLst>
                </a:gridCol>
              </a:tblGrid>
              <a:tr h="2400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key=</a:t>
                      </a:r>
                      <a:r>
                        <a:rPr lang="en-US" altLang="ko-KR" sz="1100" err="1"/>
                        <a:t>yyyyMMdd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37402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87275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=2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15065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err="1"/>
                        <a:t>article_id</a:t>
                      </a:r>
                      <a:r>
                        <a:rPr lang="en-US" altLang="ko-KR" sz="1100"/>
                        <a:t>=7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1738"/>
                  </a:ext>
                </a:extLst>
              </a:tr>
              <a:tr h="2400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…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78026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63D55C5-9FAE-6F49-B9D5-5FEC57CC9B8A}"/>
              </a:ext>
            </a:extLst>
          </p:cNvPr>
          <p:cNvSpPr txBox="1"/>
          <p:nvPr/>
        </p:nvSpPr>
        <p:spPr>
          <a:xfrm>
            <a:off x="9557167" y="4347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/>
              <a:t>sorted set</a:t>
            </a:r>
          </a:p>
          <a:p>
            <a:pPr algn="ctr"/>
            <a:r>
              <a:rPr kumimoji="1" lang="ko-KR" altLang="en-US" sz="1400"/>
              <a:t>데이터 구조</a:t>
            </a:r>
            <a:endParaRPr kumimoji="1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830945670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서비스의 구현 방향이 정리되었다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서비스는 </a:t>
            </a:r>
            <a:r>
              <a:rPr kumimoji="1" lang="en-US" altLang="ko-KR"/>
              <a:t>Consumer </a:t>
            </a:r>
            <a:r>
              <a:rPr kumimoji="1" lang="ko-KR" altLang="en-US"/>
              <a:t>역할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Producer</a:t>
            </a:r>
            <a:r>
              <a:rPr kumimoji="1" lang="ko-KR" altLang="en-US"/>
              <a:t>는 이후에 진행한다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서비스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590812182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err="1"/>
              <a:t>인기글</a:t>
            </a:r>
            <a:r>
              <a:rPr kumimoji="1" lang="ko-KR" altLang="en-US"/>
              <a:t> 설계 </a:t>
            </a:r>
            <a:r>
              <a:rPr kumimoji="1" lang="en-US" altLang="ko-KR"/>
              <a:t>- Producer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서비스는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Kafka</a:t>
            </a:r>
            <a:r>
              <a:rPr kumimoji="1" lang="ko-KR" altLang="en-US"/>
              <a:t>로 이벤트를 전달하는 </a:t>
            </a:r>
            <a:r>
              <a:rPr kumimoji="1" lang="en-US" altLang="ko-KR"/>
              <a:t>Producer</a:t>
            </a:r>
            <a:r>
              <a:rPr kumimoji="1" lang="ko-KR" altLang="en-US"/>
              <a:t> 역할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Producer</a:t>
            </a:r>
            <a:r>
              <a:rPr kumimoji="1" lang="ko-KR" altLang="en-US"/>
              <a:t>는 정의된 이벤트를 </a:t>
            </a:r>
            <a:r>
              <a:rPr kumimoji="1" lang="en-US" altLang="ko-KR"/>
              <a:t>Kafka</a:t>
            </a:r>
            <a:r>
              <a:rPr kumimoji="1" lang="ko-KR" altLang="en-US"/>
              <a:t>로 잘 전달하면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이벤트 전달을 안전하게 잘 처리할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Transactional Messaging</a:t>
            </a:r>
            <a:r>
              <a:rPr kumimoji="1" lang="ko-KR" altLang="en-US"/>
              <a:t>에 대해 알아보자</a:t>
            </a:r>
            <a:r>
              <a:rPr kumimoji="1" lang="en-US" altLang="ko-KR"/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977104459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데이터의 일관성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 err="1">
                <a:ea typeface="맑은 고딕"/>
              </a:rPr>
              <a:t>원자성</a:t>
            </a:r>
            <a:r>
              <a:rPr kumimoji="1" lang="ko-KR" altLang="en-US">
                <a:ea typeface="맑은 고딕"/>
              </a:rPr>
              <a:t> 관리를 위해 트랜잭션 관리는 중요하다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모두 실행되거나 실행되지 않거나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우리도 프로젝트를 진행하면서 트랜잭션을 사용해봤다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관계형 데이터베이스의 트랜잭션 지원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 데이터와 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 수 데이터를 하나의 트랜잭션으로 관리</a:t>
            </a:r>
            <a:endParaRPr kumimoji="1"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14473365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또한</a:t>
            </a:r>
            <a:r>
              <a:rPr kumimoji="1" lang="en-US" altLang="ko-KR"/>
              <a:t>, </a:t>
            </a:r>
            <a:r>
              <a:rPr kumimoji="1" lang="ko-KR" altLang="en-US"/>
              <a:t>우리는 </a:t>
            </a:r>
            <a:r>
              <a:rPr kumimoji="1" lang="en-US" altLang="ko-KR"/>
              <a:t>Message Broker</a:t>
            </a:r>
            <a:r>
              <a:rPr kumimoji="1" lang="ko-KR" altLang="en-US"/>
              <a:t>가 무엇인지 학습해보았고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서비스에서 필요한 데이터를 가져오기 위해 </a:t>
            </a:r>
            <a:r>
              <a:rPr kumimoji="1" lang="en-US" altLang="ko-KR"/>
              <a:t>Kafka</a:t>
            </a:r>
            <a:r>
              <a:rPr kumimoji="1" lang="ko-KR" altLang="en-US" err="1"/>
              <a:t>를</a:t>
            </a:r>
            <a:r>
              <a:rPr kumimoji="1" lang="ko-KR" altLang="en-US"/>
              <a:t> 적절한 기술 스택으로 선정하였다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Producer</a:t>
            </a:r>
            <a:r>
              <a:rPr kumimoji="1" lang="ko-KR" altLang="en-US"/>
              <a:t>가 생산한 이벤트가 </a:t>
            </a:r>
            <a:r>
              <a:rPr kumimoji="1" lang="en-US" altLang="ko-KR"/>
              <a:t>Kafka</a:t>
            </a:r>
            <a:r>
              <a:rPr kumimoji="1" lang="ko-KR" altLang="en-US" err="1"/>
              <a:t>를</a:t>
            </a:r>
            <a:r>
              <a:rPr kumimoji="1" lang="ko-KR" altLang="en-US"/>
              <a:t> 통해 </a:t>
            </a:r>
            <a:r>
              <a:rPr kumimoji="1" lang="en-US" altLang="ko-KR"/>
              <a:t>Consumer</a:t>
            </a:r>
            <a:r>
              <a:rPr kumimoji="1" lang="ko-KR" altLang="en-US"/>
              <a:t>로 전달되어서 처리되는 과정을 간단하게 다시 살펴보자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43060597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16967"/>
            <a:ext cx="12192000" cy="2018370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Producer</a:t>
            </a:r>
            <a:r>
              <a:rPr kumimoji="1" lang="ko-KR" altLang="en-US" sz="2400"/>
              <a:t>는 비즈니스 </a:t>
            </a:r>
            <a:r>
              <a:rPr kumimoji="1" lang="ko-KR" altLang="en-US" sz="2400" err="1"/>
              <a:t>로직을</a:t>
            </a:r>
            <a:r>
              <a:rPr kumimoji="1" lang="ko-KR" altLang="en-US" sz="2400"/>
              <a:t> 수행한다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 err="1"/>
              <a:t>게시글</a:t>
            </a:r>
            <a:r>
              <a:rPr kumimoji="1" lang="en-US" altLang="ko-KR" sz="2400"/>
              <a:t>/</a:t>
            </a:r>
            <a:r>
              <a:rPr kumimoji="1" lang="ko-KR" altLang="en-US" sz="2400"/>
              <a:t>댓글</a:t>
            </a:r>
            <a:r>
              <a:rPr kumimoji="1" lang="en-US" altLang="ko-KR" sz="2400"/>
              <a:t>/</a:t>
            </a:r>
            <a:r>
              <a:rPr kumimoji="1" lang="ko-KR" altLang="en-US" sz="2400"/>
              <a:t>좋아요</a:t>
            </a:r>
            <a:r>
              <a:rPr kumimoji="1" lang="en-US" altLang="ko-KR" sz="2400"/>
              <a:t>/</a:t>
            </a:r>
            <a:r>
              <a:rPr kumimoji="1" lang="ko-KR" altLang="en-US" sz="2400"/>
              <a:t>조회수 서비스의 </a:t>
            </a:r>
            <a:r>
              <a:rPr kumimoji="1" lang="en-US" altLang="ko-KR" sz="2400"/>
              <a:t>API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F7F1FF-0154-8D43-B7A6-D0F82FB9D7FB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</p:spTree>
    <p:extLst>
      <p:ext uri="{BB962C8B-B14F-4D97-AF65-F5344CB8AC3E}">
        <p14:creationId xmlns:p14="http://schemas.microsoft.com/office/powerpoint/2010/main" val="4042988353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6167E1-31A1-B14B-BC60-821C57E67774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23401F7-83A4-E04A-B4BA-4901E2C1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16966"/>
            <a:ext cx="12192000" cy="2051819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Producer</a:t>
            </a:r>
            <a:r>
              <a:rPr kumimoji="1" lang="ko-KR" altLang="en-US" sz="2400"/>
              <a:t>는 </a:t>
            </a:r>
            <a:r>
              <a:rPr kumimoji="1" lang="en-US" altLang="ko-KR" sz="2400"/>
              <a:t>Kafka</a:t>
            </a:r>
            <a:r>
              <a:rPr kumimoji="1" lang="ko-KR" altLang="en-US" sz="2400"/>
              <a:t>로 이벤트 데이터를 전송한다</a:t>
            </a:r>
            <a:r>
              <a:rPr kumimoji="1" lang="en-US" altLang="ko-KR" sz="2400"/>
              <a:t>.</a:t>
            </a:r>
          </a:p>
          <a:p>
            <a:pPr marL="457200" lvl="1" indent="0" algn="ctr">
              <a:lnSpc>
                <a:spcPct val="120000"/>
              </a:lnSpc>
              <a:buNone/>
            </a:pP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/</a:t>
            </a:r>
            <a:r>
              <a:rPr kumimoji="1" lang="ko-KR" altLang="en-US"/>
              <a:t>조회수 서비스의 이벤트</a:t>
            </a:r>
            <a:endParaRPr kumimoji="1"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89E64-F08F-304C-814D-4405D46FB878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</p:spTree>
    <p:extLst>
      <p:ext uri="{BB962C8B-B14F-4D97-AF65-F5344CB8AC3E}">
        <p14:creationId xmlns:p14="http://schemas.microsoft.com/office/powerpoint/2010/main" val="4033218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451DB9F-3926-F247-9EB6-649BC5F3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00755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74206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44273"/>
              </p:ext>
            </p:extLst>
          </p:nvPr>
        </p:nvGraphicFramePr>
        <p:xfrm>
          <a:off x="2909047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44660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10349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77343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서비스의 코드는 독립적으로 관리 및 배포되므로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개별 서비스 내에서는 복잡도가 낮고</a:t>
            </a:r>
            <a:r>
              <a:rPr kumimoji="1" lang="en-US" altLang="ko-KR"/>
              <a:t>, </a:t>
            </a:r>
            <a:r>
              <a:rPr kumimoji="1" lang="ko-KR" altLang="en-US"/>
              <a:t>빠르게 빌드 및 배포할 수 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672001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A35319-F8F1-414A-BD05-BBD6BEA04B40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41D99A-3BF1-794B-812D-BF68F5254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16966"/>
            <a:ext cx="12192000" cy="2051819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Consumer</a:t>
            </a:r>
            <a:r>
              <a:rPr kumimoji="1" lang="ko-KR" altLang="en-US" sz="2400"/>
              <a:t>는 </a:t>
            </a:r>
            <a:r>
              <a:rPr kumimoji="1" lang="en-US" altLang="ko-KR" sz="2400"/>
              <a:t>Kafka</a:t>
            </a:r>
            <a:r>
              <a:rPr kumimoji="1" lang="ko-KR" altLang="en-US" sz="2400"/>
              <a:t>에서 이벤트 데이터를 가져와서 처리한다</a:t>
            </a:r>
            <a:r>
              <a:rPr kumimoji="1" lang="en-US" altLang="ko-KR" sz="240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7ABF5-C033-5B44-89A7-FBEE5D60E1D2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57118C-37BC-DD49-A134-BE629DE577C3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162031273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Producer</a:t>
            </a:r>
            <a:r>
              <a:rPr kumimoji="1" lang="ko-KR" altLang="en-US" sz="2400"/>
              <a:t>에서 전송한 이벤트가 </a:t>
            </a:r>
            <a:r>
              <a:rPr kumimoji="1" lang="en-US" altLang="ko-KR" sz="2400"/>
              <a:t>Consumer</a:t>
            </a:r>
            <a:r>
              <a:rPr kumimoji="1" lang="ko-KR" altLang="en-US" sz="2400"/>
              <a:t>에서 처리하는 과정에는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네트워크를 통한 복잡한 전송 과정이 필요하다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네트워크는 언제든 </a:t>
            </a:r>
            <a:r>
              <a:rPr kumimoji="1" lang="ko-KR" altLang="en-US" sz="2400" err="1"/>
              <a:t>순단될</a:t>
            </a:r>
            <a:r>
              <a:rPr kumimoji="1" lang="ko-KR" altLang="en-US" sz="2400"/>
              <a:t> 수 있고</a:t>
            </a:r>
            <a:r>
              <a:rPr kumimoji="1" lang="en-US" altLang="ko-KR" sz="2400"/>
              <a:t>, Producer/Consumer/Kafka </a:t>
            </a:r>
            <a:r>
              <a:rPr kumimoji="1" lang="ko-KR" altLang="en-US" sz="2400"/>
              <a:t>에서는 장애가 발생할 수도 있다</a:t>
            </a:r>
            <a:r>
              <a:rPr kumimoji="1" lang="en-US" altLang="ko-KR" sz="240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8C20DD-8988-0348-986C-1DE74948713A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44C79-8566-FF4B-A126-C3DCE324D245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1528E-1A26-3241-A192-0C0923FC2FCC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</p:spTree>
    <p:extLst>
      <p:ext uri="{BB962C8B-B14F-4D97-AF65-F5344CB8AC3E}">
        <p14:creationId xmlns:p14="http://schemas.microsoft.com/office/powerpoint/2010/main" val="3647287428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이러한 과정에서 데이터는 유실 없이 처리될 수 있을까</a:t>
            </a:r>
            <a:r>
              <a:rPr kumimoji="1" lang="en-US" altLang="ko-KR" sz="2400"/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E87D4F-4A5B-ED41-809D-DD1A07AC1601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A5CD6-DC8F-2A48-8B86-E1FCCBEECD40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B0CC4-FB0E-184D-8766-D15E49419883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2610789322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Kafka</a:t>
            </a:r>
            <a:r>
              <a:rPr kumimoji="1" lang="ko-KR" altLang="en-US" sz="2400"/>
              <a:t>가 데이터 유실을 방지하기 위해 어떤 방법들을 제공하는지 앞서 살펴보았다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Kafka</a:t>
            </a:r>
            <a:r>
              <a:rPr kumimoji="1" lang="ko-KR" altLang="en-US" sz="2400"/>
              <a:t>에 데이터가 정상적으로 전달되었다면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장애가 발생하더라도 복구될 수 있을 것이다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kumimoji="1" lang="en-US" altLang="ko-KR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B615EF-DBB5-D348-B6DD-152409051AA3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46A30-4A0C-3E4D-A924-B8C6C1A78F64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E290B-5659-8A4B-B325-8D4B161B6A08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74D5D-29DE-9741-ABF0-9AE27D4A94F0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1261302019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Consumer</a:t>
            </a:r>
            <a:r>
              <a:rPr kumimoji="1" lang="ko-KR" altLang="en-US" sz="2400"/>
              <a:t>는 이벤트 처리를 정상적으로 모두 완료한 이후에</a:t>
            </a:r>
            <a:endParaRPr kumimoji="1" lang="en-US" altLang="ko-KR" sz="2400"/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offset</a:t>
            </a:r>
            <a:r>
              <a:rPr kumimoji="1" lang="ko-KR" altLang="en-US" sz="2400"/>
              <a:t>을 </a:t>
            </a:r>
            <a:r>
              <a:rPr kumimoji="1" lang="en-US" altLang="ko-KR" sz="2400"/>
              <a:t>commit </a:t>
            </a:r>
            <a:r>
              <a:rPr kumimoji="1" lang="ko-KR" altLang="en-US" sz="2400"/>
              <a:t>하면</a:t>
            </a:r>
            <a:r>
              <a:rPr kumimoji="1" lang="en-US" altLang="ko-KR" sz="2400"/>
              <a:t>, </a:t>
            </a:r>
            <a:r>
              <a:rPr kumimoji="1" lang="ko-KR" altLang="en-US" sz="2400"/>
              <a:t>데이터의 유실 없이 처리할 수 있다</a:t>
            </a:r>
            <a:r>
              <a:rPr kumimoji="1" lang="en-US" altLang="ko-KR" sz="240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36DB0B-E11E-FD4B-AA60-A11924E8FE00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19F4F-4299-2545-9655-2434F71A7FA5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CE311-7CD4-7145-9C61-D18B09ADF835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5B323-44FA-084D-B288-81DF604AAA2A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95925-DCB2-1A45-975F-F13AF50FFF75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337273638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그렇다면</a:t>
            </a:r>
            <a:r>
              <a:rPr kumimoji="1" lang="en-US" altLang="ko-KR" sz="2400"/>
              <a:t>, Producer</a:t>
            </a:r>
            <a:r>
              <a:rPr kumimoji="1" lang="ko-KR" altLang="en-US" sz="2400"/>
              <a:t>가 </a:t>
            </a:r>
            <a:r>
              <a:rPr kumimoji="1" lang="en-US" altLang="ko-KR" sz="2400"/>
              <a:t>Kafka</a:t>
            </a:r>
            <a:r>
              <a:rPr kumimoji="1" lang="ko-KR" altLang="en-US" sz="2400"/>
              <a:t>에 이벤트를 전달하는 과정에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장애가 발생한다면</a:t>
            </a:r>
            <a:r>
              <a:rPr kumimoji="1" lang="en-US" altLang="ko-KR" sz="2400"/>
              <a:t> </a:t>
            </a:r>
            <a:r>
              <a:rPr kumimoji="1" lang="ko-KR" altLang="en-US" sz="2400"/>
              <a:t>어떻게 될까</a:t>
            </a:r>
            <a:r>
              <a:rPr kumimoji="1" lang="en-US" altLang="ko-KR" sz="2400"/>
              <a:t>?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Kafka</a:t>
            </a:r>
            <a:r>
              <a:rPr kumimoji="1" lang="ko-KR" altLang="en-US" sz="2400"/>
              <a:t>의 모든</a:t>
            </a:r>
            <a:r>
              <a:rPr kumimoji="1" lang="en-US" altLang="ko-KR" sz="2400"/>
              <a:t> Broker </a:t>
            </a:r>
            <a:r>
              <a:rPr kumimoji="1" lang="ko-KR" altLang="en-US" sz="2400"/>
              <a:t>장애일 수도 있고</a:t>
            </a:r>
            <a:r>
              <a:rPr kumimoji="1" lang="en-US" altLang="ko-KR" sz="2400"/>
              <a:t>, </a:t>
            </a:r>
            <a:r>
              <a:rPr kumimoji="1" lang="ko-KR" altLang="en-US" sz="2400"/>
              <a:t>네트워크 </a:t>
            </a:r>
            <a:r>
              <a:rPr kumimoji="1" lang="ko-KR" altLang="en-US" sz="2400" err="1"/>
              <a:t>순단일</a:t>
            </a:r>
            <a:r>
              <a:rPr kumimoji="1" lang="ko-KR" altLang="en-US" sz="2400"/>
              <a:t> 수도 있다</a:t>
            </a:r>
            <a:r>
              <a:rPr kumimoji="1" lang="en-US" altLang="ko-KR" sz="240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36DB0B-E11E-FD4B-AA60-A11924E8FE00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19F4F-4299-2545-9655-2434F71A7FA5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8F3D1D2-210A-E04B-9F1C-D7E9C22DAC7E}"/>
              </a:ext>
            </a:extLst>
          </p:cNvPr>
          <p:cNvCxnSpPr>
            <a:cxnSpLocks/>
          </p:cNvCxnSpPr>
          <p:nvPr/>
        </p:nvCxnSpPr>
        <p:spPr>
          <a:xfrm flipH="1">
            <a:off x="3678032" y="2537561"/>
            <a:ext cx="649411" cy="6383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FB33AD1-04A8-7A40-B80C-9B9596F13463}"/>
              </a:ext>
            </a:extLst>
          </p:cNvPr>
          <p:cNvCxnSpPr>
            <a:cxnSpLocks/>
          </p:cNvCxnSpPr>
          <p:nvPr/>
        </p:nvCxnSpPr>
        <p:spPr>
          <a:xfrm>
            <a:off x="3678032" y="2513215"/>
            <a:ext cx="649411" cy="6626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4CD60F-2E31-3145-ACB7-A2756DF8528A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C047F1-E9FB-6746-8830-39C830807867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CC46F-0844-7345-B48A-A43412307A26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703266005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>
                <a:ea typeface="맑은 고딕"/>
              </a:rPr>
              <a:t>Producer</a:t>
            </a:r>
            <a:r>
              <a:rPr kumimoji="1" lang="ko-KR" altLang="en-US" sz="2400">
                <a:ea typeface="맑은 고딕"/>
              </a:rPr>
              <a:t>는</a:t>
            </a:r>
            <a:r>
              <a:rPr kumimoji="1" lang="en-US" altLang="ko-KR" sz="2400">
                <a:ea typeface="맑은 고딕"/>
              </a:rPr>
              <a:t> Kafka</a:t>
            </a:r>
            <a:r>
              <a:rPr kumimoji="1" lang="ko-KR" altLang="en-US" sz="2400">
                <a:ea typeface="맑은 고딕"/>
              </a:rPr>
              <a:t>로의 데이터 전송과 무관하게 정상 동작해야 한다</a:t>
            </a:r>
            <a:r>
              <a:rPr kumimoji="1" lang="en-US" altLang="ko-KR" sz="2400">
                <a:ea typeface="맑은 고딕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>
                <a:ea typeface="맑은 고딕"/>
              </a:rPr>
              <a:t>Kafka</a:t>
            </a:r>
            <a:r>
              <a:rPr kumimoji="1" lang="ko-KR" altLang="en-US" sz="2400">
                <a:ea typeface="맑은 고딕"/>
              </a:rPr>
              <a:t>로 데이터 전송이 실패한다고 해서</a:t>
            </a:r>
            <a:r>
              <a:rPr kumimoji="1" lang="en-US" altLang="ko-KR" sz="2400">
                <a:ea typeface="맑은 고딕"/>
              </a:rPr>
              <a:t>, Producer</a:t>
            </a:r>
            <a:r>
              <a:rPr kumimoji="1" lang="ko-KR" altLang="en-US" sz="2400" err="1">
                <a:ea typeface="맑은 고딕"/>
              </a:rPr>
              <a:t>에</a:t>
            </a:r>
            <a:r>
              <a:rPr kumimoji="1" lang="ko-KR" altLang="en-US" sz="2400">
                <a:ea typeface="맑은 고딕"/>
              </a:rPr>
              <a:t> 장애가 전파되면 안되는 것이다</a:t>
            </a:r>
            <a:r>
              <a:rPr kumimoji="1"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>
                <a:ea typeface="맑은 고딕"/>
              </a:rPr>
              <a:t>이로 인해 위와 같은 상황에서는</a:t>
            </a:r>
            <a:r>
              <a:rPr kumimoji="1" lang="en-US" altLang="ko-KR" sz="2400">
                <a:ea typeface="맑은 고딕"/>
              </a:rPr>
              <a:t>,</a:t>
            </a:r>
            <a:endParaRPr lang="en-US" altLang="ko-KR" sz="2400">
              <a:ea typeface="맑은 고딕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>
                <a:ea typeface="맑은 고딕"/>
              </a:rPr>
              <a:t>게시글은 정상 생성되었더라도</a:t>
            </a:r>
            <a:r>
              <a:rPr kumimoji="1" lang="en-US" altLang="ko-KR" sz="2400">
                <a:ea typeface="맑은 고딕"/>
              </a:rPr>
              <a:t>, </a:t>
            </a:r>
            <a:r>
              <a:rPr kumimoji="1" lang="ko-KR" altLang="en-US" sz="2400">
                <a:ea typeface="맑은 고딕"/>
              </a:rPr>
              <a:t>이러한 이벤트를 </a:t>
            </a:r>
            <a:r>
              <a:rPr kumimoji="1" lang="en-US" altLang="ko-KR" sz="2400">
                <a:ea typeface="맑은 고딕"/>
              </a:rPr>
              <a:t>Kafka</a:t>
            </a:r>
            <a:r>
              <a:rPr kumimoji="1" lang="ko-KR" altLang="en-US" sz="2400" err="1">
                <a:ea typeface="맑은 고딕"/>
              </a:rPr>
              <a:t>에</a:t>
            </a:r>
            <a:r>
              <a:rPr kumimoji="1" lang="ko-KR" altLang="en-US" sz="2400">
                <a:ea typeface="맑은 고딕"/>
              </a:rPr>
              <a:t> 전달할 수 없는 상황이다</a:t>
            </a:r>
            <a:r>
              <a:rPr kumimoji="1"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6E75B8-FA3D-1B40-8DE6-F70D556F5DBD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FA493-5B7B-FA44-A609-85AEBD12C7B6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222739-518B-BA4B-A974-BAC64A3E0E76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FCDFE4-EDB8-444F-B5AE-6C8D153CE2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21E6EA-6334-F94B-814B-FDF8AD67D9F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36DB0B-E11E-FD4B-AA60-A11924E8FE00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19F4F-4299-2545-9655-2434F71A7FA5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C3D75-F073-6344-B8AB-975C3A305ABB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ECB24-8CE8-6C4A-A465-AC6F00F5B1F6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FB10A-0410-574B-8805-21E89A2959AD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04A9B8F-8A1C-3B4B-93A9-406CE52D6D36}"/>
              </a:ext>
            </a:extLst>
          </p:cNvPr>
          <p:cNvCxnSpPr>
            <a:cxnSpLocks/>
          </p:cNvCxnSpPr>
          <p:nvPr/>
        </p:nvCxnSpPr>
        <p:spPr>
          <a:xfrm flipH="1">
            <a:off x="3678032" y="2537561"/>
            <a:ext cx="649411" cy="6383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EBC820BA-827B-9241-A064-F1DBD1BE8659}"/>
              </a:ext>
            </a:extLst>
          </p:cNvPr>
          <p:cNvCxnSpPr>
            <a:cxnSpLocks/>
          </p:cNvCxnSpPr>
          <p:nvPr/>
        </p:nvCxnSpPr>
        <p:spPr>
          <a:xfrm>
            <a:off x="3678032" y="2513215"/>
            <a:ext cx="649411" cy="6626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60392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>
                <a:ea typeface="맑은 고딕"/>
              </a:rPr>
              <a:t>신뢰할 수 있는 시스템인</a:t>
            </a:r>
            <a:r>
              <a:rPr kumimoji="1" lang="en-US" altLang="ko-KR" sz="2400">
                <a:ea typeface="맑은 고딕"/>
              </a:rPr>
              <a:t> Kafka</a:t>
            </a:r>
            <a:r>
              <a:rPr kumimoji="1" lang="ko-KR" altLang="en-US" sz="2400">
                <a:ea typeface="맑은 고딕"/>
              </a:rPr>
              <a:t>로 아직 데이터가 전송되지 못했기 때문에</a:t>
            </a:r>
            <a:r>
              <a:rPr kumimoji="1" lang="en-US" altLang="ko-KR" sz="2400">
                <a:ea typeface="맑은 고딕"/>
              </a:rPr>
              <a:t>,</a:t>
            </a:r>
            <a:endParaRPr lang="ko-KR" altLang="en-US">
              <a:ea typeface="맑은 고딕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>
                <a:ea typeface="맑은 고딕"/>
              </a:rPr>
              <a:t>Producer</a:t>
            </a:r>
            <a:r>
              <a:rPr kumimoji="1" lang="ko-KR" altLang="en-US" sz="2400">
                <a:ea typeface="맑은 고딕"/>
              </a:rPr>
              <a:t>가 생산 및 전파해야 하는 이벤트 데이터는 유실될 수 밖에 없다</a:t>
            </a:r>
            <a:r>
              <a:rPr kumimoji="1"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19F4F-4299-2545-9655-2434F71A7FA5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96D349-B207-F84E-8586-7EE6F348EED4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5E11C8-2653-104C-9DD5-6F92DEB32DCA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DF13C6-683A-0E48-A3DF-7509B69C2F1C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D161A4-793C-B446-8A84-F8431E8941D4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CB4B0FC-DAC7-3C4F-98A3-A34621932B6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D8CF10-05C4-1D44-AC45-7BEDA83EFB32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E16D11-C233-4E4E-9D15-E44FE94FD283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59B9D2-7EEF-794E-8867-3CE9EDBEF5E2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C9158-BCC5-7D43-A01D-73B5BE543E8F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7E488-8E8D-3B47-9BCE-BCC9A98EE6DA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66253D-0778-D04F-B20F-05876EEA00AA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3F5C1AA-690B-6444-9278-F96F21964E5D}"/>
              </a:ext>
            </a:extLst>
          </p:cNvPr>
          <p:cNvCxnSpPr>
            <a:cxnSpLocks/>
          </p:cNvCxnSpPr>
          <p:nvPr/>
        </p:nvCxnSpPr>
        <p:spPr>
          <a:xfrm flipH="1">
            <a:off x="3678032" y="2537561"/>
            <a:ext cx="649411" cy="6383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ABA3775C-2DF2-824E-BD04-7157BFFABFAD}"/>
              </a:ext>
            </a:extLst>
          </p:cNvPr>
          <p:cNvCxnSpPr>
            <a:cxnSpLocks/>
          </p:cNvCxnSpPr>
          <p:nvPr/>
        </p:nvCxnSpPr>
        <p:spPr>
          <a:xfrm>
            <a:off x="3678032" y="2513215"/>
            <a:ext cx="649411" cy="6626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775196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이로 인해 각 서비스마다 데이터의 일관성이 깨지게 된다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Producer</a:t>
            </a:r>
            <a:r>
              <a:rPr kumimoji="1" lang="ko-KR" altLang="en-US" sz="2400"/>
              <a:t>에서 </a:t>
            </a:r>
            <a:r>
              <a:rPr kumimoji="1" lang="ko-KR" altLang="en-US" sz="2400" err="1"/>
              <a:t>게시글이</a:t>
            </a:r>
            <a:r>
              <a:rPr kumimoji="1" lang="ko-KR" altLang="en-US" sz="2400"/>
              <a:t> 생성되었는데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Consumer</a:t>
            </a:r>
            <a:r>
              <a:rPr kumimoji="1" lang="ko-KR" altLang="en-US" sz="2400"/>
              <a:t>에서 </a:t>
            </a:r>
            <a:r>
              <a:rPr kumimoji="1" lang="ko-KR" altLang="en-US" sz="2400" err="1"/>
              <a:t>게시글</a:t>
            </a:r>
            <a:r>
              <a:rPr kumimoji="1" lang="ko-KR" altLang="en-US" sz="2400"/>
              <a:t> 생성 사실을 전달 받지 못하는 상황이 되는 것이다</a:t>
            </a:r>
            <a:r>
              <a:rPr kumimoji="1" lang="en-US" altLang="ko-KR" sz="2400"/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13E5CA-69E1-7548-A258-AD1908110B24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332284-3F73-D44D-B3F0-2387041CC2E2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2B407C-BDE5-1B4F-A7DD-48190E9DDA23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62819CC-4CDF-FA4A-9249-6337438769F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BE04845-1777-1C49-A797-466C41F1CC5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F8A123-0BC8-DD4E-9F83-5B04245EF62B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CCA0F0-8BD7-B849-9833-6D2F0609F837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317BDD-1E8F-BA4E-9941-C05DF009178C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433FC7-C7FA-FD42-A0C6-CD16656B39FB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D0C1C-CC11-E447-B7D4-6726084E2847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AEF265E-7921-184F-A33F-72CC5DA69CE4}"/>
              </a:ext>
            </a:extLst>
          </p:cNvPr>
          <p:cNvCxnSpPr>
            <a:cxnSpLocks/>
          </p:cNvCxnSpPr>
          <p:nvPr/>
        </p:nvCxnSpPr>
        <p:spPr>
          <a:xfrm flipH="1">
            <a:off x="3678032" y="2537561"/>
            <a:ext cx="649411" cy="6383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62BF50C-B3C4-6C4A-90C0-B58D6BB2B26B}"/>
              </a:ext>
            </a:extLst>
          </p:cNvPr>
          <p:cNvCxnSpPr>
            <a:cxnSpLocks/>
          </p:cNvCxnSpPr>
          <p:nvPr/>
        </p:nvCxnSpPr>
        <p:spPr>
          <a:xfrm>
            <a:off x="3678032" y="2513215"/>
            <a:ext cx="649411" cy="6626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87350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>
                <a:ea typeface="맑은 고딕"/>
              </a:rPr>
              <a:t>이를 해결하려면</a:t>
            </a:r>
            <a:r>
              <a:rPr kumimoji="1" lang="en-US" altLang="ko-KR" sz="2400">
                <a:ea typeface="맑은 고딕"/>
              </a:rPr>
              <a:t>?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 err="1">
                <a:ea typeface="맑은 고딕"/>
              </a:rPr>
              <a:t>비즈니스</a:t>
            </a:r>
            <a:r>
              <a:rPr kumimoji="1" lang="en-US" altLang="ko-KR" sz="2400">
                <a:ea typeface="맑은 고딕"/>
              </a:rPr>
              <a:t> </a:t>
            </a:r>
            <a:r>
              <a:rPr kumimoji="1" lang="en-US" altLang="ko-KR" sz="2400" err="1">
                <a:ea typeface="맑은 고딕"/>
              </a:rPr>
              <a:t>로직</a:t>
            </a:r>
            <a:r>
              <a:rPr kumimoji="1" lang="en-US" altLang="ko-KR" sz="2400">
                <a:ea typeface="맑은 고딕"/>
              </a:rPr>
              <a:t> </a:t>
            </a:r>
            <a:r>
              <a:rPr kumimoji="1" lang="en-US" altLang="ko-KR" sz="2400" err="1">
                <a:ea typeface="맑은 고딕"/>
              </a:rPr>
              <a:t>수행과</a:t>
            </a:r>
            <a:r>
              <a:rPr kumimoji="1" lang="en-US" altLang="ko-KR" sz="2400">
                <a:ea typeface="맑은 고딕"/>
              </a:rPr>
              <a:t> </a:t>
            </a:r>
            <a:r>
              <a:rPr kumimoji="1" lang="en-US" altLang="ko-KR" sz="2400" err="1">
                <a:ea typeface="맑은 고딕"/>
              </a:rPr>
              <a:t>이벤트</a:t>
            </a:r>
            <a:r>
              <a:rPr kumimoji="1" lang="en-US" altLang="ko-KR" sz="2400">
                <a:ea typeface="맑은 고딕"/>
              </a:rPr>
              <a:t> </a:t>
            </a:r>
            <a:r>
              <a:rPr kumimoji="1" lang="en-US" altLang="ko-KR" sz="2400" err="1">
                <a:ea typeface="맑은 고딕"/>
              </a:rPr>
              <a:t>전송이</a:t>
            </a:r>
            <a:r>
              <a:rPr kumimoji="1" lang="en-US" altLang="ko-KR" sz="2400">
                <a:ea typeface="맑은 고딕"/>
              </a:rPr>
              <a:t> </a:t>
            </a:r>
            <a:r>
              <a:rPr kumimoji="1" lang="en-US" altLang="ko-KR" sz="2400" err="1">
                <a:ea typeface="맑은 고딕"/>
              </a:rPr>
              <a:t>하나의</a:t>
            </a:r>
            <a:r>
              <a:rPr kumimoji="1" lang="ko-KR" altLang="en-US" sz="2400">
                <a:ea typeface="맑은 고딕"/>
              </a:rPr>
              <a:t> 트랜잭션으로 처리되어야 한다</a:t>
            </a:r>
            <a:r>
              <a:rPr kumimoji="1" lang="en-US" altLang="ko-KR" sz="2400">
                <a:ea typeface="맑은 고딕"/>
              </a:rPr>
              <a:t>.</a:t>
            </a:r>
            <a:endParaRPr lang="en-US" altLang="ko-KR" sz="2400">
              <a:ea typeface="맑은 고딕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 b="1">
                <a:ea typeface="맑은 고딕"/>
              </a:rPr>
              <a:t>비즈니스 로직 수행과 이벤트 전송이 모두 일어나거나</a:t>
            </a:r>
            <a:r>
              <a:rPr kumimoji="1" lang="en-US" altLang="ko-KR" sz="2400" b="1">
                <a:ea typeface="맑은 고딕"/>
              </a:rPr>
              <a:t>, </a:t>
            </a:r>
            <a:r>
              <a:rPr kumimoji="1" lang="ko-KR" altLang="en-US" sz="2400" b="1">
                <a:ea typeface="맑은 고딕"/>
              </a:rPr>
              <a:t>모두 일어나지 않거나</a:t>
            </a:r>
            <a:endParaRPr kumimoji="1" lang="en-US" altLang="ko-KR" sz="2400" b="1">
              <a:ea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4EA9AB-D0A3-7045-8073-480F6AE234A5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5AE68D-FC18-F445-94AF-1F08A70EAE0A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F98592-9BD6-5A40-AE97-B2500EF189F4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96A8AF-87AB-F347-AEFA-BA9452BF085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2E3B428-792F-CF4B-B020-7FA3694D37D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49B5FB-114E-9244-8823-323F015FB5CB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424A89-437E-8F45-A7F9-462041A46FE9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A6A75-1C6C-2840-A7C0-05F770AB56D8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3BD0D-9BAF-7D4B-90FF-C2D8A2C39BEB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C97D6C-C098-CB4B-ABB1-04B8485ECFD7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722473F-408C-0C44-A281-150A933390E7}"/>
              </a:ext>
            </a:extLst>
          </p:cNvPr>
          <p:cNvCxnSpPr>
            <a:cxnSpLocks/>
          </p:cNvCxnSpPr>
          <p:nvPr/>
        </p:nvCxnSpPr>
        <p:spPr>
          <a:xfrm flipH="1">
            <a:off x="3678032" y="2537561"/>
            <a:ext cx="649411" cy="6383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EB6714AB-A8D8-BE4A-AB24-622779E2763C}"/>
              </a:ext>
            </a:extLst>
          </p:cNvPr>
          <p:cNvCxnSpPr>
            <a:cxnSpLocks/>
          </p:cNvCxnSpPr>
          <p:nvPr/>
        </p:nvCxnSpPr>
        <p:spPr>
          <a:xfrm>
            <a:off x="3678032" y="2513215"/>
            <a:ext cx="649411" cy="6626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913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451DB9F-3926-F247-9EB6-649BC5F3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248520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87210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81424"/>
              </p:ext>
            </p:extLst>
          </p:nvPr>
        </p:nvGraphicFramePr>
        <p:xfrm>
          <a:off x="2909047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78219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929666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14740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게시글에</a:t>
            </a:r>
            <a:r>
              <a:rPr kumimoji="1" lang="ko-KR" altLang="en-US"/>
              <a:t> 대한 트래픽에 </a:t>
            </a:r>
            <a:r>
              <a:rPr kumimoji="1" lang="ko-KR" altLang="en-US" err="1"/>
              <a:t>대응해야한다면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28906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40510"/>
            <a:ext cx="12192000" cy="181748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이러한 보장은 꼭 실시간으로 처리될 필요는 없다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비즈니스 </a:t>
            </a:r>
            <a:r>
              <a:rPr kumimoji="1" lang="ko-KR" altLang="en-US" sz="2400" err="1"/>
              <a:t>로직은</a:t>
            </a:r>
            <a:r>
              <a:rPr kumimoji="1" lang="ko-KR" altLang="en-US" sz="2400"/>
              <a:t> 우선적으로 처리되더라도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이벤트 전송은 장애가 해소된 이후 뒤늦게 처리되어도 충분할 수 있다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최종적으로 일관성이 유지될 수도 있는 것이다</a:t>
            </a:r>
            <a:r>
              <a:rPr kumimoji="1" lang="en-US" altLang="ko-KR" sz="2400"/>
              <a:t>.(Eventually Consistency)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4EA9AB-D0A3-7045-8073-480F6AE234A5}"/>
              </a:ext>
            </a:extLst>
          </p:cNvPr>
          <p:cNvSpPr/>
          <p:nvPr/>
        </p:nvSpPr>
        <p:spPr>
          <a:xfrm>
            <a:off x="1793276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Producer</a:t>
            </a:r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5AE68D-FC18-F445-94AF-1F08A70EAE0A}"/>
              </a:ext>
            </a:extLst>
          </p:cNvPr>
          <p:cNvSpPr/>
          <p:nvPr/>
        </p:nvSpPr>
        <p:spPr>
          <a:xfrm>
            <a:off x="5086903" y="2337046"/>
            <a:ext cx="1251750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F98592-9BD6-5A40-AE97-B2500EF189F4}"/>
              </a:ext>
            </a:extLst>
          </p:cNvPr>
          <p:cNvSpPr/>
          <p:nvPr/>
        </p:nvSpPr>
        <p:spPr>
          <a:xfrm>
            <a:off x="8487056" y="2337046"/>
            <a:ext cx="1251751" cy="1091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Consumer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96A8AF-87AB-F347-AEFA-BA9452BF085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045026" y="2883023"/>
            <a:ext cx="204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2E3B428-792F-CF4B-B020-7FA3694D37D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6338653" y="2883023"/>
            <a:ext cx="2148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49B5FB-114E-9244-8823-323F015FB5CB}"/>
              </a:ext>
            </a:extLst>
          </p:cNvPr>
          <p:cNvSpPr txBox="1"/>
          <p:nvPr/>
        </p:nvSpPr>
        <p:spPr>
          <a:xfrm>
            <a:off x="8060924" y="351732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처리 성공하면 </a:t>
            </a:r>
            <a:r>
              <a:rPr kumimoji="1" lang="en-US" altLang="ko-KR" b="1"/>
              <a:t>commit</a:t>
            </a:r>
            <a:endParaRPr kumimoji="1" lang="ko-KR" alt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424A89-437E-8F45-A7F9-462041A46FE9}"/>
              </a:ext>
            </a:extLst>
          </p:cNvPr>
          <p:cNvSpPr txBox="1"/>
          <p:nvPr/>
        </p:nvSpPr>
        <p:spPr>
          <a:xfrm>
            <a:off x="5117903" y="3521013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/>
              <a:t>신뢰할 수</a:t>
            </a:r>
            <a:endParaRPr kumimoji="1" lang="en-US" altLang="ko-KR" b="1"/>
          </a:p>
          <a:p>
            <a:pPr algn="ctr"/>
            <a:r>
              <a:rPr kumimoji="1" lang="ko-KR" altLang="en-US" b="1"/>
              <a:t>있는</a:t>
            </a:r>
            <a:endParaRPr kumimoji="1" lang="en-US" altLang="ko-KR" b="1"/>
          </a:p>
          <a:p>
            <a:pPr algn="ctr"/>
            <a:r>
              <a:rPr kumimoji="1" lang="ko-KR" altLang="en-US" b="1"/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A6A75-1C6C-2840-A7C0-05F770AB56D8}"/>
              </a:ext>
            </a:extLst>
          </p:cNvPr>
          <p:cNvSpPr txBox="1"/>
          <p:nvPr/>
        </p:nvSpPr>
        <p:spPr>
          <a:xfrm>
            <a:off x="1295238" y="3500455"/>
            <a:ext cx="236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비즈니스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로직</a:t>
            </a:r>
            <a:r>
              <a:rPr kumimoji="1" lang="ko-KR" altLang="en-US" sz="1600"/>
              <a:t> 수행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3BD0D-9BAF-7D4B-90FF-C2D8A2C39BEB}"/>
              </a:ext>
            </a:extLst>
          </p:cNvPr>
          <p:cNvSpPr txBox="1"/>
          <p:nvPr/>
        </p:nvSpPr>
        <p:spPr>
          <a:xfrm>
            <a:off x="666268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처리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C97D6C-C098-CB4B-ABB1-04B8485ECFD7}"/>
              </a:ext>
            </a:extLst>
          </p:cNvPr>
          <p:cNvSpPr txBox="1"/>
          <p:nvPr/>
        </p:nvSpPr>
        <p:spPr>
          <a:xfrm>
            <a:off x="3315797" y="2963645"/>
            <a:ext cx="150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이벤트 전송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722473F-408C-0C44-A281-150A933390E7}"/>
              </a:ext>
            </a:extLst>
          </p:cNvPr>
          <p:cNvCxnSpPr>
            <a:cxnSpLocks/>
          </p:cNvCxnSpPr>
          <p:nvPr/>
        </p:nvCxnSpPr>
        <p:spPr>
          <a:xfrm flipH="1">
            <a:off x="3678032" y="2537561"/>
            <a:ext cx="649411" cy="6383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EB6714AB-A8D8-BE4A-AB24-622779E2763C}"/>
              </a:ext>
            </a:extLst>
          </p:cNvPr>
          <p:cNvCxnSpPr>
            <a:cxnSpLocks/>
          </p:cNvCxnSpPr>
          <p:nvPr/>
        </p:nvCxnSpPr>
        <p:spPr>
          <a:xfrm>
            <a:off x="3678032" y="2513215"/>
            <a:ext cx="649411" cy="6626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94977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그렇다면 </a:t>
            </a:r>
            <a:r>
              <a:rPr kumimoji="1" lang="en-US" altLang="ko-KR">
                <a:ea typeface="맑은 고딕"/>
              </a:rPr>
              <a:t>Producer</a:t>
            </a:r>
            <a:r>
              <a:rPr kumimoji="1" lang="ko-KR" altLang="en-US">
                <a:ea typeface="맑은 고딕"/>
              </a:rPr>
              <a:t>의 비즈니스 로직과 </a:t>
            </a:r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>
                <a:ea typeface="맑은 고딕"/>
              </a:rPr>
              <a:t>로의 이벤트 전송을 어떻게 하나의 트랜잭션으로 관리할 수 있을까</a:t>
            </a:r>
            <a:r>
              <a:rPr kumimoji="1" lang="en-US" altLang="ko-KR">
                <a:ea typeface="맑은 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일반적인 트랜잭션의 처리 과정을 살펴보자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5715791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이러한 트랜잭션은</a:t>
            </a:r>
            <a:r>
              <a:rPr kumimoji="1" lang="en-US" altLang="ko-KR" sz="2400"/>
              <a:t>, </a:t>
            </a:r>
            <a:r>
              <a:rPr kumimoji="1" lang="ko-KR" altLang="en-US" sz="2400"/>
              <a:t>스프링의 </a:t>
            </a:r>
            <a:r>
              <a:rPr kumimoji="1" lang="en-US" altLang="ko-KR" sz="2400"/>
              <a:t>@Transactional</a:t>
            </a:r>
            <a:r>
              <a:rPr kumimoji="1" lang="ko-KR" altLang="en-US" sz="2400"/>
              <a:t>을 이용하여 손쉽게 적용할 수 있었다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단순하게 이벤트 전송 코드를 트랜잭션에 포함시키면 충분할까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7413056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트랜잭션 범위 내에서 비즈니스 </a:t>
            </a:r>
            <a:r>
              <a:rPr kumimoji="1" lang="ko-KR" altLang="en-US" sz="2400" err="1"/>
              <a:t>로직을</a:t>
            </a:r>
            <a:r>
              <a:rPr kumimoji="1" lang="ko-KR" altLang="en-US" sz="2400"/>
              <a:t> 처리한 뒤에</a:t>
            </a:r>
            <a:r>
              <a:rPr kumimoji="1" lang="en-US" altLang="ko-KR" sz="2400"/>
              <a:t> </a:t>
            </a:r>
            <a:r>
              <a:rPr kumimoji="1" lang="ko-KR" altLang="en-US" sz="2400"/>
              <a:t>이벤트를 </a:t>
            </a:r>
            <a:r>
              <a:rPr kumimoji="1" lang="en-US" altLang="ko-KR" sz="2400"/>
              <a:t>Kafka</a:t>
            </a:r>
            <a:r>
              <a:rPr kumimoji="1" lang="ko-KR" altLang="en-US" sz="2400"/>
              <a:t>로 전송해본다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얼핏 보기에는 별 문제 없어 보인다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5075848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하지만 위 코드에는 문제가 있다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지금까지 사용하던 트랜잭션은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MySQL</a:t>
            </a:r>
            <a:r>
              <a:rPr kumimoji="1" lang="ko-KR" altLang="en-US" sz="2400"/>
              <a:t>의 단일 데이터베이스</a:t>
            </a:r>
            <a:r>
              <a:rPr kumimoji="1" lang="en-US" altLang="ko-KR" sz="2400"/>
              <a:t>(1</a:t>
            </a:r>
            <a:r>
              <a:rPr kumimoji="1" lang="ko-KR" altLang="en-US" sz="2400"/>
              <a:t>개의 </a:t>
            </a:r>
            <a:r>
              <a:rPr kumimoji="1" lang="ko-KR" altLang="en-US" sz="2400" err="1"/>
              <a:t>샤드</a:t>
            </a:r>
            <a:r>
              <a:rPr kumimoji="1" lang="en-US" altLang="ko-KR" sz="2400"/>
              <a:t>)</a:t>
            </a:r>
            <a:r>
              <a:rPr kumimoji="1" lang="ko-KR" altLang="en-US" sz="2400"/>
              <a:t>에 대한 트랜잭션인 것이다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292834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MySQL</a:t>
            </a:r>
            <a:r>
              <a:rPr kumimoji="1" lang="ko-KR" altLang="en-US" sz="2400"/>
              <a:t>의 상태 변경과 </a:t>
            </a:r>
            <a:r>
              <a:rPr kumimoji="1" lang="en-US" altLang="ko-KR" sz="2400"/>
              <a:t>Kafka</a:t>
            </a:r>
            <a:r>
              <a:rPr kumimoji="1" lang="ko-KR" altLang="en-US" sz="2400"/>
              <a:t>로의 데이터 전송을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MySQL</a:t>
            </a:r>
            <a:r>
              <a:rPr kumimoji="1" lang="ko-KR" altLang="en-US" sz="2400"/>
              <a:t>의 트랜잭션 기능을 이용해서 단일 트랜잭션으로 묶을 수 없는 것이다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MySQL</a:t>
            </a:r>
            <a:r>
              <a:rPr kumimoji="1" lang="ko-KR" altLang="en-US" sz="2400"/>
              <a:t>과 </a:t>
            </a:r>
            <a:r>
              <a:rPr kumimoji="1" lang="en-US" altLang="ko-KR" sz="2400"/>
              <a:t>Kafka</a:t>
            </a:r>
            <a:r>
              <a:rPr kumimoji="1" lang="ko-KR" altLang="en-US" sz="2400"/>
              <a:t>는 서로 다른 시스템이기 때문이다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171942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물론</a:t>
            </a:r>
            <a:r>
              <a:rPr kumimoji="1" lang="en-US" altLang="ko-KR" sz="2400"/>
              <a:t>, 3</a:t>
            </a:r>
            <a:r>
              <a:rPr kumimoji="1" lang="ko-KR" altLang="en-US" sz="2400"/>
              <a:t>번 과정이 정상적으로 처리된 뒤에 트랜잭션을 종료할 수도 있다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하지만</a:t>
            </a:r>
            <a:r>
              <a:rPr kumimoji="1" lang="en-US" altLang="ko-KR" sz="2400"/>
              <a:t>, </a:t>
            </a:r>
            <a:r>
              <a:rPr kumimoji="1" lang="ko-KR" altLang="en-US" sz="2400"/>
              <a:t>만약 이벤트 전송 작업이 </a:t>
            </a:r>
            <a:r>
              <a:rPr kumimoji="1" lang="en-US" altLang="ko-KR" sz="2400"/>
              <a:t>Kafka </a:t>
            </a:r>
            <a:r>
              <a:rPr kumimoji="1" lang="ko-KR" altLang="en-US" sz="2400"/>
              <a:t>장애로 인해 </a:t>
            </a:r>
            <a:r>
              <a:rPr kumimoji="1" lang="en-US" altLang="ko-KR" sz="2400"/>
              <a:t>3</a:t>
            </a:r>
            <a:r>
              <a:rPr kumimoji="1" lang="ko-KR" altLang="en-US" sz="2400"/>
              <a:t>초 동안 블로킹 된다면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4061526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3</a:t>
            </a:r>
            <a:r>
              <a:rPr kumimoji="1" lang="ko-KR" altLang="en-US" sz="2400"/>
              <a:t>초 동안 트랜잭션을 점유하고 있기 때문에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Kafka</a:t>
            </a:r>
            <a:r>
              <a:rPr kumimoji="1" lang="ko-KR" altLang="en-US" sz="2400"/>
              <a:t>의 장애가 서버 애플리케이션과 </a:t>
            </a:r>
            <a:r>
              <a:rPr kumimoji="1" lang="en-US" altLang="ko-KR" sz="2400"/>
              <a:t>MySQL</a:t>
            </a:r>
            <a:r>
              <a:rPr kumimoji="1" lang="ko-KR" altLang="en-US" sz="2400"/>
              <a:t>로 장애가 전파될 수도 있다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또는</a:t>
            </a:r>
            <a:r>
              <a:rPr kumimoji="1" lang="en-US" altLang="ko-KR" sz="2400"/>
              <a:t>, </a:t>
            </a:r>
            <a:r>
              <a:rPr kumimoji="1" lang="ko-KR" altLang="en-US" sz="2400"/>
              <a:t>트랜잭션 </a:t>
            </a:r>
            <a:r>
              <a:rPr kumimoji="1" lang="en-US" altLang="ko-KR" sz="2400"/>
              <a:t>commit</a:t>
            </a:r>
            <a:r>
              <a:rPr kumimoji="1" lang="ko-KR" altLang="en-US" sz="2400"/>
              <a:t>이 실패했는데</a:t>
            </a:r>
            <a:r>
              <a:rPr kumimoji="1" lang="en-US" altLang="ko-KR" sz="2400"/>
              <a:t>, </a:t>
            </a:r>
            <a:r>
              <a:rPr kumimoji="1" lang="ko-KR" altLang="en-US" sz="2400"/>
              <a:t>이벤트 전송은 이미 완료 됐을 수 있다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979927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publishEventAsync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3</a:t>
            </a:r>
            <a:r>
              <a:rPr kumimoji="1" lang="ko-KR" altLang="en-US" sz="2400"/>
              <a:t>번 과정을 비동기로 처리한다고 해도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95405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40" y="2090858"/>
            <a:ext cx="5532120" cy="2213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</a:t>
            </a:r>
            <a:r>
              <a:rPr kumimoji="1" lang="ko-KR" altLang="en-US"/>
              <a:t> </a:t>
            </a:r>
            <a:r>
              <a:rPr kumimoji="1" lang="en-US" altLang="ko-KR"/>
              <a:t>start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err="1"/>
              <a:t>publishEventAsync</a:t>
            </a:r>
            <a:r>
              <a:rPr kumimoji="1" lang="en-US" altLang="ko-KR"/>
              <a:t>()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rollback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EE9A61-7333-DE47-B55A-56963A6DA39E}"/>
              </a:ext>
            </a:extLst>
          </p:cNvPr>
          <p:cNvSpPr txBox="1">
            <a:spLocks/>
          </p:cNvSpPr>
          <p:nvPr/>
        </p:nvSpPr>
        <p:spPr>
          <a:xfrm>
            <a:off x="0" y="5040510"/>
            <a:ext cx="12192000" cy="1817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비동기로 처리된 이벤트 전송이 실패한다고 해서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ko-KR" sz="2400"/>
              <a:t>MySQL</a:t>
            </a:r>
            <a:r>
              <a:rPr kumimoji="1" lang="ko-KR" altLang="en-US" sz="2400"/>
              <a:t>의 트랜잭션이 자동으로 롤백 되진 않는다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롤백을 위한 보상 트랜잭션을 직접 수행할 수도 있겠지만</a:t>
            </a:r>
            <a:r>
              <a:rPr kumimoji="1" lang="en-US" altLang="ko-KR" sz="2400"/>
              <a:t>,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ko-KR" altLang="en-US" sz="2400"/>
              <a:t>이것도 누락될 수 있으니 문제는 더욱 복잡해진다</a:t>
            </a:r>
            <a:r>
              <a:rPr kumimoji="1" lang="en-US" altLang="ko-KR" sz="2400"/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285638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20069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440035"/>
              </p:ext>
            </p:extLst>
          </p:nvPr>
        </p:nvGraphicFramePr>
        <p:xfrm>
          <a:off x="2909047" y="1918887"/>
          <a:ext cx="1389529" cy="1219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24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03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236830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37275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391799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모든 기능이 함께 배포되어야 했던 </a:t>
            </a:r>
            <a:r>
              <a:rPr kumimoji="1" lang="en-US" altLang="ko-KR">
                <a:ea typeface="맑은 고딕"/>
              </a:rPr>
              <a:t>Monolithic Architecture</a:t>
            </a:r>
            <a:r>
              <a:rPr kumimoji="1" lang="ko-KR" altLang="en-US">
                <a:ea typeface="맑은 고딕"/>
              </a:rPr>
              <a:t>와 달리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en-US" altLang="ko-KR">
                <a:ea typeface="맑은 고딕"/>
              </a:rPr>
              <a:t>Microservice Architecture</a:t>
            </a:r>
            <a:r>
              <a:rPr kumimoji="1" lang="ko-KR" altLang="en-US">
                <a:ea typeface="맑은 고딕"/>
              </a:rPr>
              <a:t>에서는 게시글 서비스의 서버만 증설해볼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ko-KR" altLang="en-US"/>
              <a:t>다른 서비스들과 독립적으로 배포되기 때문에</a:t>
            </a:r>
            <a:r>
              <a:rPr kumimoji="1" lang="en-US" altLang="ko-KR"/>
              <a:t>, </a:t>
            </a:r>
            <a:r>
              <a:rPr kumimoji="1" lang="ko-KR" altLang="en-US" err="1"/>
              <a:t>게시글에</a:t>
            </a:r>
            <a:r>
              <a:rPr kumimoji="1" lang="ko-KR" altLang="en-US"/>
              <a:t> 대한 리소스만 추가로 점유하게 된다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12" name="표 27">
            <a:extLst>
              <a:ext uri="{FF2B5EF4-FFF2-40B4-BE49-F238E27FC236}">
                <a16:creationId xmlns:a16="http://schemas.microsoft.com/office/drawing/2014/main" id="{AF7882B8-261C-EE46-9807-8CB08A697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26191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764710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그렇다면 </a:t>
            </a:r>
            <a:r>
              <a:rPr kumimoji="1" lang="en-US" altLang="ko-KR"/>
              <a:t>2</a:t>
            </a:r>
            <a:r>
              <a:rPr kumimoji="1" lang="ko-KR" altLang="en-US"/>
              <a:t>개의 다른 시스템을 어떻게 단일한 트랜잭션으로 묶을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시스템 간에 트랜잭션 관리가 필요하다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Distributed Transaction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시스템에서 트랜잭션을 보장하기 위한 방법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Transactional Messaging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메시지 전송과 타 시스템 작업 간에 분산 트랜잭션을 보장하는 방법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Transactional Messaging</a:t>
            </a:r>
            <a:r>
              <a:rPr kumimoji="1" lang="ko-KR" altLang="en-US"/>
              <a:t>을 달성하기 위한 방법이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262665609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Transactional Messaging</a:t>
            </a:r>
            <a:r>
              <a:rPr kumimoji="1" lang="ko-KR" altLang="en-US">
                <a:ea typeface="맑은 고딕"/>
              </a:rPr>
              <a:t>을 달성하기 위한 분산 트랜잭션의 몇 가지 방법을 살펴보자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Two Phase Commit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Transactional Outbox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Transaction Log Tailing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640500178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분산 시스템에서 모든 시스템이 하나의 트랜잭션을 수행할 때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모든 시스템이 성공적으로 작업을 완료하면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트랜잭션 </a:t>
            </a:r>
            <a:r>
              <a:rPr kumimoji="1" lang="en-US" altLang="ko-KR"/>
              <a:t>commit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하나라도 실패하면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트랜잭션 </a:t>
            </a:r>
            <a:r>
              <a:rPr kumimoji="1" lang="en-US" altLang="ko-KR"/>
              <a:t>rollback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이름에서 알 수 있듯이</a:t>
            </a:r>
            <a:r>
              <a:rPr kumimoji="1" lang="en-US" altLang="ko-KR"/>
              <a:t>, </a:t>
            </a:r>
            <a:r>
              <a:rPr kumimoji="1" lang="ko-KR" altLang="en-US"/>
              <a:t>두 단계로 나뉘어 수행된다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Prepare phase(</a:t>
            </a:r>
            <a:r>
              <a:rPr kumimoji="1" lang="ko-KR" altLang="en-US"/>
              <a:t>준비 단계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Commit phase(</a:t>
            </a:r>
            <a:r>
              <a:rPr kumimoji="1" lang="ko-KR" altLang="en-US" err="1"/>
              <a:t>커밋</a:t>
            </a:r>
            <a:r>
              <a:rPr kumimoji="1" lang="ko-KR" altLang="en-US"/>
              <a:t> 단계</a:t>
            </a:r>
            <a:r>
              <a:rPr kumimoji="1"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326034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Prepare phase(</a:t>
            </a:r>
            <a:r>
              <a:rPr kumimoji="1" lang="ko-KR" altLang="en-US"/>
              <a:t>준비 단계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Coordinator</a:t>
            </a:r>
            <a:r>
              <a:rPr kumimoji="1" lang="ko-KR" altLang="en-US"/>
              <a:t>는 각 참여자에게</a:t>
            </a:r>
            <a:r>
              <a:rPr kumimoji="1" lang="en-US" altLang="ko-KR"/>
              <a:t> </a:t>
            </a:r>
            <a:r>
              <a:rPr kumimoji="1" lang="ko-KR" altLang="en-US"/>
              <a:t>트랜잭션을 커밋할 준비가 되었는지 물어본다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각 참여자는 트랜잭션을 커밋할 준비가 되었는지 응답한다</a:t>
            </a:r>
            <a:r>
              <a:rPr kumimoji="1" lang="en-US" altLang="ko-KR"/>
              <a:t>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phase(</a:t>
            </a:r>
            <a:r>
              <a:rPr kumimoji="1" lang="ko-KR" altLang="en-US" err="1"/>
              <a:t>커밋</a:t>
            </a:r>
            <a:r>
              <a:rPr kumimoji="1" lang="ko-KR" altLang="en-US"/>
              <a:t> 단계</a:t>
            </a:r>
            <a:r>
              <a:rPr kumimoji="1"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모든 참여자가 준비 완료 응답을 보내면</a:t>
            </a:r>
            <a:r>
              <a:rPr kumimoji="1" lang="en-US" altLang="ko-KR"/>
              <a:t>, Coordinator</a:t>
            </a:r>
            <a:r>
              <a:rPr kumimoji="1" lang="ko-KR" altLang="en-US"/>
              <a:t>는 모든 참여자에게 트랜잭션 </a:t>
            </a:r>
            <a:r>
              <a:rPr kumimoji="1" lang="ko-KR" altLang="en-US" err="1"/>
              <a:t>커밋을</a:t>
            </a:r>
            <a:r>
              <a:rPr kumimoji="1" lang="ko-KR" altLang="en-US"/>
              <a:t> 요청한다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모든 참여자는 트랜잭션을 커밋한다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112029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23523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943530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785502-170E-7740-9A05-F398D65BB0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74079" y="3712477"/>
            <a:ext cx="271971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86622-69ED-F644-BF73-D889D13D8BC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74079" y="3730753"/>
            <a:ext cx="831904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07372-FE92-174C-8967-15534039D71C}"/>
              </a:ext>
            </a:extLst>
          </p:cNvPr>
          <p:cNvSpPr/>
          <p:nvPr/>
        </p:nvSpPr>
        <p:spPr>
          <a:xfrm>
            <a:off x="2246050" y="453802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5FBF74-FBB5-FE4D-A7BA-E2AC172B0CBE}"/>
              </a:ext>
            </a:extLst>
          </p:cNvPr>
          <p:cNvSpPr/>
          <p:nvPr/>
        </p:nvSpPr>
        <p:spPr>
          <a:xfrm>
            <a:off x="2805983" y="547905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E2B84-A5AC-5A4A-B0C5-653C924E9F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64889" y="3730753"/>
            <a:ext cx="236679" cy="92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6000F-3A2B-0448-8AD7-58963DBB6C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24822" y="3740509"/>
            <a:ext cx="13394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8D99BA-654E-9846-A677-73F9D7724E30}"/>
              </a:ext>
            </a:extLst>
          </p:cNvPr>
          <p:cNvSpPr txBox="1"/>
          <p:nvPr/>
        </p:nvSpPr>
        <p:spPr>
          <a:xfrm>
            <a:off x="2671328" y="4884471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68533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785502-170E-7740-9A05-F398D65BB0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74079" y="3712477"/>
            <a:ext cx="271971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86622-69ED-F644-BF73-D889D13D8BC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74079" y="3730753"/>
            <a:ext cx="831904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07372-FE92-174C-8967-15534039D71C}"/>
              </a:ext>
            </a:extLst>
          </p:cNvPr>
          <p:cNvSpPr/>
          <p:nvPr/>
        </p:nvSpPr>
        <p:spPr>
          <a:xfrm>
            <a:off x="2246050" y="453802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5FBF74-FBB5-FE4D-A7BA-E2AC172B0CBE}"/>
              </a:ext>
            </a:extLst>
          </p:cNvPr>
          <p:cNvSpPr/>
          <p:nvPr/>
        </p:nvSpPr>
        <p:spPr>
          <a:xfrm>
            <a:off x="2805983" y="547905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E2B84-A5AC-5A4A-B0C5-653C924E9F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64889" y="3730753"/>
            <a:ext cx="236679" cy="92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6000F-3A2B-0448-8AD7-58963DBB6C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24822" y="3740509"/>
            <a:ext cx="13394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7148B30-6A56-7447-AB9F-71A77A3716D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133165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62A85D-E7B1-C847-A99E-DEDD2494A96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550415" cy="188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6E098B-1573-EF4C-8683-DA63D79E4DB7}"/>
              </a:ext>
            </a:extLst>
          </p:cNvPr>
          <p:cNvSpPr txBox="1"/>
          <p:nvPr/>
        </p:nvSpPr>
        <p:spPr>
          <a:xfrm>
            <a:off x="4508413" y="3040822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D99BA-654E-9846-A677-73F9D7724E30}"/>
              </a:ext>
            </a:extLst>
          </p:cNvPr>
          <p:cNvSpPr txBox="1"/>
          <p:nvPr/>
        </p:nvSpPr>
        <p:spPr>
          <a:xfrm>
            <a:off x="2671328" y="4884471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599986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785502-170E-7740-9A05-F398D65BB0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74079" y="3712477"/>
            <a:ext cx="271971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86622-69ED-F644-BF73-D889D13D8BC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74079" y="3730753"/>
            <a:ext cx="831904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07372-FE92-174C-8967-15534039D71C}"/>
              </a:ext>
            </a:extLst>
          </p:cNvPr>
          <p:cNvSpPr/>
          <p:nvPr/>
        </p:nvSpPr>
        <p:spPr>
          <a:xfrm>
            <a:off x="2246050" y="453802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5FBF74-FBB5-FE4D-A7BA-E2AC172B0CBE}"/>
              </a:ext>
            </a:extLst>
          </p:cNvPr>
          <p:cNvSpPr/>
          <p:nvPr/>
        </p:nvSpPr>
        <p:spPr>
          <a:xfrm>
            <a:off x="2805983" y="547905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E2B84-A5AC-5A4A-B0C5-653C924E9F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64889" y="3730753"/>
            <a:ext cx="236679" cy="92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6000F-3A2B-0448-8AD7-58963DBB6C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24822" y="3740509"/>
            <a:ext cx="13394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7148B30-6A56-7447-AB9F-71A77A3716D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133165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62A85D-E7B1-C847-A99E-DEDD2494A96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550415" cy="188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0E6B9-BCF2-B34E-84A7-C0511148CFD3}"/>
              </a:ext>
            </a:extLst>
          </p:cNvPr>
          <p:cNvSpPr txBox="1"/>
          <p:nvPr/>
        </p:nvSpPr>
        <p:spPr>
          <a:xfrm>
            <a:off x="5309359" y="5710019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완료 응답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C26857-5C1C-5948-A70D-E054AA30C578}"/>
              </a:ext>
            </a:extLst>
          </p:cNvPr>
          <p:cNvCxnSpPr>
            <a:cxnSpLocks/>
          </p:cNvCxnSpPr>
          <p:nvPr/>
        </p:nvCxnSpPr>
        <p:spPr>
          <a:xfrm flipV="1">
            <a:off x="6098357" y="3712477"/>
            <a:ext cx="310876" cy="188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6E5230-7C66-6A4F-85B2-F0633AF3268A}"/>
              </a:ext>
            </a:extLst>
          </p:cNvPr>
          <p:cNvCxnSpPr>
            <a:cxnSpLocks/>
          </p:cNvCxnSpPr>
          <p:nvPr/>
        </p:nvCxnSpPr>
        <p:spPr>
          <a:xfrm flipV="1">
            <a:off x="6542399" y="3732418"/>
            <a:ext cx="0" cy="92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9B8FA6-EC06-0447-BA7B-C10568B8B447}"/>
              </a:ext>
            </a:extLst>
          </p:cNvPr>
          <p:cNvSpPr txBox="1"/>
          <p:nvPr/>
        </p:nvSpPr>
        <p:spPr>
          <a:xfrm>
            <a:off x="6397497" y="346914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EE180D-05F8-F847-AE2C-D557A636609C}"/>
              </a:ext>
            </a:extLst>
          </p:cNvPr>
          <p:cNvSpPr txBox="1"/>
          <p:nvPr/>
        </p:nvSpPr>
        <p:spPr>
          <a:xfrm>
            <a:off x="6136980" y="3460628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E098B-1573-EF4C-8683-DA63D79E4DB7}"/>
              </a:ext>
            </a:extLst>
          </p:cNvPr>
          <p:cNvSpPr txBox="1"/>
          <p:nvPr/>
        </p:nvSpPr>
        <p:spPr>
          <a:xfrm>
            <a:off x="4508413" y="3040822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D99BA-654E-9846-A677-73F9D7724E30}"/>
              </a:ext>
            </a:extLst>
          </p:cNvPr>
          <p:cNvSpPr txBox="1"/>
          <p:nvPr/>
        </p:nvSpPr>
        <p:spPr>
          <a:xfrm>
            <a:off x="2671328" y="4884471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40010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785502-170E-7740-9A05-F398D65BB0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74079" y="3712477"/>
            <a:ext cx="271971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86622-69ED-F644-BF73-D889D13D8BC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74079" y="3730753"/>
            <a:ext cx="831904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07372-FE92-174C-8967-15534039D71C}"/>
              </a:ext>
            </a:extLst>
          </p:cNvPr>
          <p:cNvSpPr/>
          <p:nvPr/>
        </p:nvSpPr>
        <p:spPr>
          <a:xfrm>
            <a:off x="2246050" y="453802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5FBF74-FBB5-FE4D-A7BA-E2AC172B0CBE}"/>
              </a:ext>
            </a:extLst>
          </p:cNvPr>
          <p:cNvSpPr/>
          <p:nvPr/>
        </p:nvSpPr>
        <p:spPr>
          <a:xfrm>
            <a:off x="2805983" y="547905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E2B84-A5AC-5A4A-B0C5-653C924E9F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64889" y="3730753"/>
            <a:ext cx="236679" cy="92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6000F-3A2B-0448-8AD7-58963DBB6C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24822" y="3740509"/>
            <a:ext cx="13394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7148B30-6A56-7447-AB9F-71A77A3716D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133165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62A85D-E7B1-C847-A99E-DEDD2494A96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550415" cy="188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0E6B9-BCF2-B34E-84A7-C0511148CFD3}"/>
              </a:ext>
            </a:extLst>
          </p:cNvPr>
          <p:cNvSpPr txBox="1"/>
          <p:nvPr/>
        </p:nvSpPr>
        <p:spPr>
          <a:xfrm>
            <a:off x="5309359" y="5710019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완료 응답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C26857-5C1C-5948-A70D-E054AA30C578}"/>
              </a:ext>
            </a:extLst>
          </p:cNvPr>
          <p:cNvCxnSpPr>
            <a:cxnSpLocks/>
          </p:cNvCxnSpPr>
          <p:nvPr/>
        </p:nvCxnSpPr>
        <p:spPr>
          <a:xfrm flipV="1">
            <a:off x="6098357" y="3712477"/>
            <a:ext cx="310876" cy="188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6E5230-7C66-6A4F-85B2-F0633AF3268A}"/>
              </a:ext>
            </a:extLst>
          </p:cNvPr>
          <p:cNvCxnSpPr>
            <a:cxnSpLocks/>
          </p:cNvCxnSpPr>
          <p:nvPr/>
        </p:nvCxnSpPr>
        <p:spPr>
          <a:xfrm flipV="1">
            <a:off x="6542399" y="3732418"/>
            <a:ext cx="0" cy="92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9B8FA6-EC06-0447-BA7B-C10568B8B447}"/>
              </a:ext>
            </a:extLst>
          </p:cNvPr>
          <p:cNvSpPr txBox="1"/>
          <p:nvPr/>
        </p:nvSpPr>
        <p:spPr>
          <a:xfrm>
            <a:off x="6397497" y="346914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EE180D-05F8-F847-AE2C-D557A636609C}"/>
              </a:ext>
            </a:extLst>
          </p:cNvPr>
          <p:cNvSpPr txBox="1"/>
          <p:nvPr/>
        </p:nvSpPr>
        <p:spPr>
          <a:xfrm>
            <a:off x="6136980" y="3460628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E098B-1573-EF4C-8683-DA63D79E4DB7}"/>
              </a:ext>
            </a:extLst>
          </p:cNvPr>
          <p:cNvSpPr txBox="1"/>
          <p:nvPr/>
        </p:nvSpPr>
        <p:spPr>
          <a:xfrm>
            <a:off x="4508413" y="3040822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E8B7A2-D306-9C49-BACC-18F4EF47D338}"/>
              </a:ext>
            </a:extLst>
          </p:cNvPr>
          <p:cNvCxnSpPr>
            <a:cxnSpLocks/>
          </p:cNvCxnSpPr>
          <p:nvPr/>
        </p:nvCxnSpPr>
        <p:spPr>
          <a:xfrm>
            <a:off x="7031409" y="3722238"/>
            <a:ext cx="143245" cy="94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3CB64CE-A0BE-8D4F-98E6-173421725F56}"/>
              </a:ext>
            </a:extLst>
          </p:cNvPr>
          <p:cNvCxnSpPr>
            <a:cxnSpLocks/>
          </p:cNvCxnSpPr>
          <p:nvPr/>
        </p:nvCxnSpPr>
        <p:spPr>
          <a:xfrm>
            <a:off x="7031409" y="3730753"/>
            <a:ext cx="846280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E1BA7D-3E6B-3B4D-BF34-861848BC2FB1}"/>
              </a:ext>
            </a:extLst>
          </p:cNvPr>
          <p:cNvSpPr txBox="1"/>
          <p:nvPr/>
        </p:nvSpPr>
        <p:spPr>
          <a:xfrm>
            <a:off x="6954415" y="3016172"/>
            <a:ext cx="1608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 err="1"/>
              <a:t>커밋</a:t>
            </a:r>
            <a:r>
              <a:rPr kumimoji="1" lang="ko-KR" altLang="en-US" sz="1400"/>
              <a:t>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(Commit phrase) </a:t>
            </a:r>
            <a:endParaRPr kumimoji="1" lang="ko-KR" alt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D99BA-654E-9846-A677-73F9D7724E30}"/>
              </a:ext>
            </a:extLst>
          </p:cNvPr>
          <p:cNvSpPr txBox="1"/>
          <p:nvPr/>
        </p:nvSpPr>
        <p:spPr>
          <a:xfrm>
            <a:off x="2671328" y="4884471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48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7">
            <a:extLst>
              <a:ext uri="{FF2B5EF4-FFF2-40B4-BE49-F238E27FC236}">
                <a16:creationId xmlns:a16="http://schemas.microsoft.com/office/drawing/2014/main" id="{0CE9F9C8-46FB-284A-83C4-0258907F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47012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7630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51728"/>
              </p:ext>
            </p:extLst>
          </p:nvPr>
        </p:nvGraphicFramePr>
        <p:xfrm>
          <a:off x="2909047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72530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64950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14680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인기글에</a:t>
            </a:r>
            <a:r>
              <a:rPr kumimoji="1" lang="ko-KR" altLang="en-US"/>
              <a:t> 대한 코드 변경 또는 장애가 발생하더라도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다른 서비스의 코드는 물리적으로 분리되어 있기 때문에 전파 범위가 줄어든다</a:t>
            </a:r>
            <a:r>
              <a:rPr kumimoji="1" lang="en-US" altLang="ko-KR"/>
              <a:t>.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1CD0710-56E6-7440-AD39-F7C56FB9E7CF}"/>
              </a:ext>
            </a:extLst>
          </p:cNvPr>
          <p:cNvCxnSpPr>
            <a:cxnSpLocks/>
          </p:cNvCxnSpPr>
          <p:nvPr/>
        </p:nvCxnSpPr>
        <p:spPr>
          <a:xfrm flipH="1">
            <a:off x="5510980" y="3316783"/>
            <a:ext cx="102112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C8F9115-D03C-6E4E-BD76-0F32855E147E}"/>
              </a:ext>
            </a:extLst>
          </p:cNvPr>
          <p:cNvCxnSpPr>
            <a:cxnSpLocks/>
          </p:cNvCxnSpPr>
          <p:nvPr/>
        </p:nvCxnSpPr>
        <p:spPr>
          <a:xfrm>
            <a:off x="5492362" y="3316783"/>
            <a:ext cx="1072806" cy="95464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41329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785502-170E-7740-9A05-F398D65BB0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74079" y="3712477"/>
            <a:ext cx="271971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86622-69ED-F644-BF73-D889D13D8BC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74079" y="3730753"/>
            <a:ext cx="831904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07372-FE92-174C-8967-15534039D71C}"/>
              </a:ext>
            </a:extLst>
          </p:cNvPr>
          <p:cNvSpPr/>
          <p:nvPr/>
        </p:nvSpPr>
        <p:spPr>
          <a:xfrm>
            <a:off x="2246050" y="453802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5FBF74-FBB5-FE4D-A7BA-E2AC172B0CBE}"/>
              </a:ext>
            </a:extLst>
          </p:cNvPr>
          <p:cNvSpPr/>
          <p:nvPr/>
        </p:nvSpPr>
        <p:spPr>
          <a:xfrm>
            <a:off x="2805983" y="547905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E2B84-A5AC-5A4A-B0C5-653C924E9F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64889" y="3730753"/>
            <a:ext cx="236679" cy="92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6000F-3A2B-0448-8AD7-58963DBB6C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24822" y="3740509"/>
            <a:ext cx="13394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7148B30-6A56-7447-AB9F-71A77A3716D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133165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62A85D-E7B1-C847-A99E-DEDD2494A96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550415" cy="188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0E6B9-BCF2-B34E-84A7-C0511148CFD3}"/>
              </a:ext>
            </a:extLst>
          </p:cNvPr>
          <p:cNvSpPr txBox="1"/>
          <p:nvPr/>
        </p:nvSpPr>
        <p:spPr>
          <a:xfrm>
            <a:off x="5309359" y="5710019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완료 응답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C26857-5C1C-5948-A70D-E054AA30C578}"/>
              </a:ext>
            </a:extLst>
          </p:cNvPr>
          <p:cNvCxnSpPr>
            <a:cxnSpLocks/>
          </p:cNvCxnSpPr>
          <p:nvPr/>
        </p:nvCxnSpPr>
        <p:spPr>
          <a:xfrm flipV="1">
            <a:off x="6098357" y="3712477"/>
            <a:ext cx="310876" cy="188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6E5230-7C66-6A4F-85B2-F0633AF3268A}"/>
              </a:ext>
            </a:extLst>
          </p:cNvPr>
          <p:cNvCxnSpPr>
            <a:cxnSpLocks/>
          </p:cNvCxnSpPr>
          <p:nvPr/>
        </p:nvCxnSpPr>
        <p:spPr>
          <a:xfrm flipV="1">
            <a:off x="6542399" y="3732418"/>
            <a:ext cx="0" cy="92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9B8FA6-EC06-0447-BA7B-C10568B8B447}"/>
              </a:ext>
            </a:extLst>
          </p:cNvPr>
          <p:cNvSpPr txBox="1"/>
          <p:nvPr/>
        </p:nvSpPr>
        <p:spPr>
          <a:xfrm>
            <a:off x="6397497" y="346914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EE180D-05F8-F847-AE2C-D557A636609C}"/>
              </a:ext>
            </a:extLst>
          </p:cNvPr>
          <p:cNvSpPr txBox="1"/>
          <p:nvPr/>
        </p:nvSpPr>
        <p:spPr>
          <a:xfrm>
            <a:off x="6136980" y="3460628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E098B-1573-EF4C-8683-DA63D79E4DB7}"/>
              </a:ext>
            </a:extLst>
          </p:cNvPr>
          <p:cNvSpPr txBox="1"/>
          <p:nvPr/>
        </p:nvSpPr>
        <p:spPr>
          <a:xfrm>
            <a:off x="4508413" y="3040822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E8B7A2-D306-9C49-BACC-18F4EF47D338}"/>
              </a:ext>
            </a:extLst>
          </p:cNvPr>
          <p:cNvCxnSpPr>
            <a:cxnSpLocks/>
          </p:cNvCxnSpPr>
          <p:nvPr/>
        </p:nvCxnSpPr>
        <p:spPr>
          <a:xfrm>
            <a:off x="7031409" y="3722238"/>
            <a:ext cx="143245" cy="94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3CB64CE-A0BE-8D4F-98E6-173421725F56}"/>
              </a:ext>
            </a:extLst>
          </p:cNvPr>
          <p:cNvCxnSpPr>
            <a:cxnSpLocks/>
          </p:cNvCxnSpPr>
          <p:nvPr/>
        </p:nvCxnSpPr>
        <p:spPr>
          <a:xfrm>
            <a:off x="7031409" y="3730753"/>
            <a:ext cx="846280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E1BA7D-3E6B-3B4D-BF34-861848BC2FB1}"/>
              </a:ext>
            </a:extLst>
          </p:cNvPr>
          <p:cNvSpPr txBox="1"/>
          <p:nvPr/>
        </p:nvSpPr>
        <p:spPr>
          <a:xfrm>
            <a:off x="6954415" y="3016172"/>
            <a:ext cx="1608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 err="1"/>
              <a:t>커밋</a:t>
            </a:r>
            <a:r>
              <a:rPr kumimoji="1" lang="ko-KR" altLang="en-US" sz="1400"/>
              <a:t>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(Commit phrase) </a:t>
            </a:r>
            <a:endParaRPr kumimoji="1" lang="ko-KR" alt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BDEF16-F237-D942-8A28-33F32D782310}"/>
              </a:ext>
            </a:extLst>
          </p:cNvPr>
          <p:cNvSpPr txBox="1"/>
          <p:nvPr/>
        </p:nvSpPr>
        <p:spPr>
          <a:xfrm>
            <a:off x="7796306" y="5710019"/>
            <a:ext cx="1608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 err="1"/>
              <a:t>커밋</a:t>
            </a:r>
            <a:r>
              <a:rPr kumimoji="1" lang="ko-KR" altLang="en-US" sz="1400"/>
              <a:t> 완료 응답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(Commit phrase) </a:t>
            </a:r>
            <a:endParaRPr kumimoji="1" lang="ko-KR" altLang="en-US" sz="140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3F18-41D4-D04D-B7A0-67E370751669}"/>
              </a:ext>
            </a:extLst>
          </p:cNvPr>
          <p:cNvCxnSpPr>
            <a:cxnSpLocks/>
          </p:cNvCxnSpPr>
          <p:nvPr/>
        </p:nvCxnSpPr>
        <p:spPr>
          <a:xfrm flipV="1">
            <a:off x="9226555" y="3740509"/>
            <a:ext cx="10489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AE170EB-F507-C748-8A13-D944C7BD6B72}"/>
              </a:ext>
            </a:extLst>
          </p:cNvPr>
          <p:cNvCxnSpPr>
            <a:cxnSpLocks/>
          </p:cNvCxnSpPr>
          <p:nvPr/>
        </p:nvCxnSpPr>
        <p:spPr>
          <a:xfrm flipV="1">
            <a:off x="9366616" y="3740509"/>
            <a:ext cx="75648" cy="92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8D99BA-654E-9846-A677-73F9D7724E30}"/>
              </a:ext>
            </a:extLst>
          </p:cNvPr>
          <p:cNvSpPr txBox="1"/>
          <p:nvPr/>
        </p:nvSpPr>
        <p:spPr>
          <a:xfrm>
            <a:off x="2671328" y="4884471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3513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9A36C7-1AFF-EC46-BF01-536400BF0218}"/>
              </a:ext>
            </a:extLst>
          </p:cNvPr>
          <p:cNvSpPr/>
          <p:nvPr/>
        </p:nvSpPr>
        <p:spPr>
          <a:xfrm>
            <a:off x="372860" y="2484032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412CF1-AB8B-6347-86F7-518D963C6AC6}"/>
              </a:ext>
            </a:extLst>
          </p:cNvPr>
          <p:cNvCxnSpPr>
            <a:cxnSpLocks/>
          </p:cNvCxnSpPr>
          <p:nvPr/>
        </p:nvCxnSpPr>
        <p:spPr>
          <a:xfrm>
            <a:off x="745724" y="2254928"/>
            <a:ext cx="1068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F3E4F1-D2BB-B24E-9E3B-5B70A08B78A4}"/>
              </a:ext>
            </a:extLst>
          </p:cNvPr>
          <p:cNvSpPr txBox="1"/>
          <p:nvPr/>
        </p:nvSpPr>
        <p:spPr>
          <a:xfrm>
            <a:off x="5442012" y="18855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Timeline</a:t>
            </a:r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68CD1-F9A2-0F40-8613-B0AAB8E61643}"/>
              </a:ext>
            </a:extLst>
          </p:cNvPr>
          <p:cNvSpPr/>
          <p:nvPr/>
        </p:nvSpPr>
        <p:spPr>
          <a:xfrm>
            <a:off x="372860" y="3425063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Coordinator</a:t>
            </a:r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EA8EAA-3D05-164D-BCAE-C19E2BF22D79}"/>
              </a:ext>
            </a:extLst>
          </p:cNvPr>
          <p:cNvSpPr/>
          <p:nvPr/>
        </p:nvSpPr>
        <p:spPr>
          <a:xfrm>
            <a:off x="372860" y="4366094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System1</a:t>
            </a:r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C2657-0EC9-844E-B593-48F3A7D4C78A}"/>
              </a:ext>
            </a:extLst>
          </p:cNvPr>
          <p:cNvSpPr/>
          <p:nvPr/>
        </p:nvSpPr>
        <p:spPr>
          <a:xfrm>
            <a:off x="372860" y="5307125"/>
            <a:ext cx="1440861" cy="57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System2</a:t>
            </a:r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94CA2FA-FE09-D74F-A470-3CEF63B9CDE2}"/>
              </a:ext>
            </a:extLst>
          </p:cNvPr>
          <p:cNvCxnSpPr>
            <a:stCxn id="9" idx="3"/>
          </p:cNvCxnSpPr>
          <p:nvPr/>
        </p:nvCxnSpPr>
        <p:spPr>
          <a:xfrm flipV="1">
            <a:off x="1813721" y="2771446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56CD947-2550-8C43-BC16-0766B7C91CE9}"/>
              </a:ext>
            </a:extLst>
          </p:cNvPr>
          <p:cNvCxnSpPr/>
          <p:nvPr/>
        </p:nvCxnSpPr>
        <p:spPr>
          <a:xfrm flipV="1">
            <a:off x="1813721" y="3712477"/>
            <a:ext cx="96207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50B49CA-650D-6F4B-8248-68DB65F1CE1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813721" y="4653509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D8F9A73-43CA-FE45-880B-16795D7CEF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13721" y="5594540"/>
            <a:ext cx="970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785502-170E-7740-9A05-F398D65BB0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74079" y="3712477"/>
            <a:ext cx="271971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86622-69ED-F644-BF73-D889D13D8BC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74079" y="3730753"/>
            <a:ext cx="831904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107372-FE92-174C-8967-15534039D71C}"/>
              </a:ext>
            </a:extLst>
          </p:cNvPr>
          <p:cNvSpPr/>
          <p:nvPr/>
        </p:nvSpPr>
        <p:spPr>
          <a:xfrm>
            <a:off x="2246050" y="453802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5FBF74-FBB5-FE4D-A7BA-E2AC172B0CBE}"/>
              </a:ext>
            </a:extLst>
          </p:cNvPr>
          <p:cNvSpPr/>
          <p:nvPr/>
        </p:nvSpPr>
        <p:spPr>
          <a:xfrm>
            <a:off x="2805983" y="5479057"/>
            <a:ext cx="918839" cy="23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E2B84-A5AC-5A4A-B0C5-653C924E9F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64889" y="3730753"/>
            <a:ext cx="236679" cy="92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6000F-3A2B-0448-8AD7-58963DBB6C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24822" y="3740509"/>
            <a:ext cx="13394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7148B30-6A56-7447-AB9F-71A77A3716D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133165" cy="94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62A85D-E7B1-C847-A99E-DEDD2494A963}"/>
              </a:ext>
            </a:extLst>
          </p:cNvPr>
          <p:cNvCxnSpPr>
            <a:cxnSpLocks/>
          </p:cNvCxnSpPr>
          <p:nvPr/>
        </p:nvCxnSpPr>
        <p:spPr>
          <a:xfrm>
            <a:off x="4633699" y="3712477"/>
            <a:ext cx="550415" cy="188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0E6B9-BCF2-B34E-84A7-C0511148CFD3}"/>
              </a:ext>
            </a:extLst>
          </p:cNvPr>
          <p:cNvSpPr txBox="1"/>
          <p:nvPr/>
        </p:nvSpPr>
        <p:spPr>
          <a:xfrm>
            <a:off x="5309359" y="5710019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완료 응답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C26857-5C1C-5948-A70D-E054AA30C578}"/>
              </a:ext>
            </a:extLst>
          </p:cNvPr>
          <p:cNvCxnSpPr>
            <a:cxnSpLocks/>
          </p:cNvCxnSpPr>
          <p:nvPr/>
        </p:nvCxnSpPr>
        <p:spPr>
          <a:xfrm flipV="1">
            <a:off x="6098357" y="3712477"/>
            <a:ext cx="310876" cy="188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6E5230-7C66-6A4F-85B2-F0633AF3268A}"/>
              </a:ext>
            </a:extLst>
          </p:cNvPr>
          <p:cNvCxnSpPr>
            <a:cxnSpLocks/>
          </p:cNvCxnSpPr>
          <p:nvPr/>
        </p:nvCxnSpPr>
        <p:spPr>
          <a:xfrm flipV="1">
            <a:off x="6542399" y="3732418"/>
            <a:ext cx="0" cy="92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9B8FA6-EC06-0447-BA7B-C10568B8B447}"/>
              </a:ext>
            </a:extLst>
          </p:cNvPr>
          <p:cNvSpPr txBox="1"/>
          <p:nvPr/>
        </p:nvSpPr>
        <p:spPr>
          <a:xfrm>
            <a:off x="6397497" y="346914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EE180D-05F8-F847-AE2C-D557A636609C}"/>
              </a:ext>
            </a:extLst>
          </p:cNvPr>
          <p:cNvSpPr txBox="1"/>
          <p:nvPr/>
        </p:nvSpPr>
        <p:spPr>
          <a:xfrm>
            <a:off x="6136980" y="3460628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/>
              <a:t>YES</a:t>
            </a:r>
            <a:endParaRPr kumimoji="1" lang="ko-KR" altLang="en-US" sz="11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E098B-1573-EF4C-8683-DA63D79E4DB7}"/>
              </a:ext>
            </a:extLst>
          </p:cNvPr>
          <p:cNvSpPr txBox="1"/>
          <p:nvPr/>
        </p:nvSpPr>
        <p:spPr>
          <a:xfrm>
            <a:off x="4508413" y="3040822"/>
            <a:ext cx="1577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 </a:t>
            </a:r>
            <a:r>
              <a:rPr kumimoji="1" lang="ko-KR" altLang="en-US" sz="1400" err="1"/>
              <a:t>커밋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준비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(Prepare phrase) </a:t>
            </a:r>
            <a:endParaRPr kumimoji="1" lang="ko-KR" altLang="en-US" sz="140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E8B7A2-D306-9C49-BACC-18F4EF47D338}"/>
              </a:ext>
            </a:extLst>
          </p:cNvPr>
          <p:cNvCxnSpPr>
            <a:cxnSpLocks/>
          </p:cNvCxnSpPr>
          <p:nvPr/>
        </p:nvCxnSpPr>
        <p:spPr>
          <a:xfrm>
            <a:off x="7031409" y="3722238"/>
            <a:ext cx="143245" cy="94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3CB64CE-A0BE-8D4F-98E6-173421725F56}"/>
              </a:ext>
            </a:extLst>
          </p:cNvPr>
          <p:cNvCxnSpPr>
            <a:cxnSpLocks/>
          </p:cNvCxnSpPr>
          <p:nvPr/>
        </p:nvCxnSpPr>
        <p:spPr>
          <a:xfrm>
            <a:off x="7031409" y="3730753"/>
            <a:ext cx="846280" cy="186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E1BA7D-3E6B-3B4D-BF34-861848BC2FB1}"/>
              </a:ext>
            </a:extLst>
          </p:cNvPr>
          <p:cNvSpPr txBox="1"/>
          <p:nvPr/>
        </p:nvSpPr>
        <p:spPr>
          <a:xfrm>
            <a:off x="6954415" y="3016172"/>
            <a:ext cx="1608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 err="1"/>
              <a:t>커밋</a:t>
            </a:r>
            <a:r>
              <a:rPr kumimoji="1" lang="ko-KR" altLang="en-US" sz="1400"/>
              <a:t> 요청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(Commit phrase) </a:t>
            </a:r>
            <a:endParaRPr kumimoji="1" lang="ko-KR" alt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BDEF16-F237-D942-8A28-33F32D782310}"/>
              </a:ext>
            </a:extLst>
          </p:cNvPr>
          <p:cNvSpPr txBox="1"/>
          <p:nvPr/>
        </p:nvSpPr>
        <p:spPr>
          <a:xfrm>
            <a:off x="7796306" y="5710019"/>
            <a:ext cx="1608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 err="1"/>
              <a:t>커밋</a:t>
            </a:r>
            <a:r>
              <a:rPr kumimoji="1" lang="ko-KR" altLang="en-US" sz="1400"/>
              <a:t> 완료 응답</a:t>
            </a:r>
            <a:endParaRPr kumimoji="1" lang="en-US" altLang="ko-KR" sz="1400"/>
          </a:p>
          <a:p>
            <a:pPr algn="ctr"/>
            <a:r>
              <a:rPr kumimoji="1" lang="en-US" altLang="ko-KR" sz="1400"/>
              <a:t>(Commit phrase) </a:t>
            </a:r>
            <a:endParaRPr kumimoji="1" lang="ko-KR" altLang="en-US" sz="140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3F18-41D4-D04D-B7A0-67E370751669}"/>
              </a:ext>
            </a:extLst>
          </p:cNvPr>
          <p:cNvCxnSpPr>
            <a:cxnSpLocks/>
          </p:cNvCxnSpPr>
          <p:nvPr/>
        </p:nvCxnSpPr>
        <p:spPr>
          <a:xfrm flipV="1">
            <a:off x="9226555" y="3740509"/>
            <a:ext cx="104896" cy="185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AE170EB-F507-C748-8A13-D944C7BD6B72}"/>
              </a:ext>
            </a:extLst>
          </p:cNvPr>
          <p:cNvCxnSpPr>
            <a:cxnSpLocks/>
          </p:cNvCxnSpPr>
          <p:nvPr/>
        </p:nvCxnSpPr>
        <p:spPr>
          <a:xfrm flipV="1">
            <a:off x="9366616" y="3740509"/>
            <a:ext cx="75648" cy="92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92CEAF3-32F8-FF4D-B950-33D64EEE89FB}"/>
              </a:ext>
            </a:extLst>
          </p:cNvPr>
          <p:cNvCxnSpPr/>
          <p:nvPr/>
        </p:nvCxnSpPr>
        <p:spPr>
          <a:xfrm flipV="1">
            <a:off x="10066834" y="2761686"/>
            <a:ext cx="248575" cy="95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43CB35F-F691-7048-907E-ACF2249C7A15}"/>
              </a:ext>
            </a:extLst>
          </p:cNvPr>
          <p:cNvSpPr txBox="1"/>
          <p:nvPr/>
        </p:nvSpPr>
        <p:spPr>
          <a:xfrm>
            <a:off x="9943516" y="2254928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 err="1"/>
              <a:t>커밋</a:t>
            </a:r>
            <a:r>
              <a:rPr kumimoji="1" lang="ko-KR" altLang="en-US" sz="1400"/>
              <a:t> 성공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D99BA-654E-9846-A677-73F9D7724E30}"/>
              </a:ext>
            </a:extLst>
          </p:cNvPr>
          <p:cNvSpPr txBox="1"/>
          <p:nvPr/>
        </p:nvSpPr>
        <p:spPr>
          <a:xfrm>
            <a:off x="2671328" y="4884471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수행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2CAB1-39D0-F747-A54E-0C587DD939EA}"/>
              </a:ext>
            </a:extLst>
          </p:cNvPr>
          <p:cNvSpPr txBox="1"/>
          <p:nvPr/>
        </p:nvSpPr>
        <p:spPr>
          <a:xfrm>
            <a:off x="2043809" y="292261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트랜잭션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작업 시작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768756-07BC-C14C-AAA8-F298638104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13721" y="2771447"/>
            <a:ext cx="160358" cy="94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017396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Two Phase Commit</a:t>
            </a:r>
            <a:r>
              <a:rPr kumimoji="1" lang="ko-KR" altLang="en-US">
                <a:ea typeface="맑은 고딕"/>
              </a:rPr>
              <a:t>은 이러한 방법으로 분산 트랜잭션을 지원한다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하지만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몇 가지 문제 사항이 남아있다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모든 참여자의 응답을 기다려야 하기 때문에 지연이 길어질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Coordinator</a:t>
            </a:r>
            <a:r>
              <a:rPr kumimoji="1" lang="ko-KR" altLang="en-US">
                <a:ea typeface="맑은 고딕"/>
              </a:rPr>
              <a:t> 또는 참여자 장애가 발생하면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참여자들은 현재 상태를 모른 채 대기해야 할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트랜잭션 복구 처리가 복잡해질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과연 </a:t>
            </a:r>
            <a:r>
              <a:rPr kumimoji="1" lang="en-US" altLang="ko-KR">
                <a:ea typeface="맑은 고딕"/>
              </a:rPr>
              <a:t>Transactional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Messaging</a:t>
            </a:r>
            <a:r>
              <a:rPr kumimoji="1" lang="ko-KR" altLang="en-US">
                <a:ea typeface="맑은 고딕"/>
              </a:rPr>
              <a:t>을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Two Phase Commit</a:t>
            </a:r>
            <a:r>
              <a:rPr kumimoji="1" lang="ko-KR" altLang="en-US" err="1">
                <a:ea typeface="맑은 고딕"/>
              </a:rPr>
              <a:t>으로</a:t>
            </a:r>
            <a:r>
              <a:rPr kumimoji="1" lang="ko-KR" altLang="en-US">
                <a:ea typeface="맑은 고딕"/>
              </a:rPr>
              <a:t> 달성할 수 있을까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6697660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Two Phase Commit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성능 및 오류 처리의 복잡성 문제가 여전히 남아있다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우리의 시스템은 </a:t>
            </a:r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>
                <a:ea typeface="맑은 고딕"/>
              </a:rPr>
              <a:t>와 </a:t>
            </a:r>
            <a:r>
              <a:rPr kumimoji="1" lang="en-US" altLang="ko-KR">
                <a:ea typeface="맑은 고딕"/>
              </a:rPr>
              <a:t>MySQL </a:t>
            </a:r>
            <a:r>
              <a:rPr kumimoji="1" lang="ko-KR" altLang="en-US">
                <a:ea typeface="맑은 고딕"/>
              </a:rPr>
              <a:t>작업을 트랜잭션으로 처리해야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Kafka</a:t>
            </a:r>
            <a:r>
              <a:rPr kumimoji="1" lang="ko-KR" altLang="en-US">
                <a:ea typeface="맑은 고딕"/>
              </a:rPr>
              <a:t>와 </a:t>
            </a:r>
            <a:r>
              <a:rPr kumimoji="1" lang="en-US" altLang="ko-KR">
                <a:ea typeface="맑은 고딕"/>
              </a:rPr>
              <a:t>MySQL</a:t>
            </a:r>
            <a:r>
              <a:rPr kumimoji="1" lang="ko-KR" altLang="en-US">
                <a:ea typeface="맑은 고딕"/>
              </a:rPr>
              <a:t>은 자체적으로 이러한 방식의 트랜잭션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통합을 지원하지 않는다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Two Phase Commit</a:t>
            </a:r>
            <a:r>
              <a:rPr kumimoji="1" lang="ko-KR" altLang="en-US">
                <a:ea typeface="맑은 고딕"/>
              </a:rPr>
              <a:t>은 </a:t>
            </a:r>
            <a:r>
              <a:rPr kumimoji="1" lang="en-US" altLang="ko-KR">
                <a:ea typeface="맑은 고딕"/>
              </a:rPr>
              <a:t>Transactional Messaging</a:t>
            </a:r>
            <a:r>
              <a:rPr kumimoji="1" lang="ko-KR" altLang="en-US">
                <a:ea typeface="맑은 고딕"/>
              </a:rPr>
              <a:t>을 달성하기에 적절하지 않다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943601632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Transactional Outbox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FDD322-2D62-7345-A717-64813F1A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이벤트 전송 작업을 일반적인 데이터베이스 트랜잭션에 포함 시킬 수는 없다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이벤트 전송 정보를 데이터베이스 트랜잭션에 포함하여 기록할 수는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트랜잭션을 지원하는 데이터베이스에 </a:t>
            </a:r>
            <a:r>
              <a:rPr kumimoji="1" lang="en-US" altLang="ko-KR"/>
              <a:t>Outbox </a:t>
            </a:r>
            <a:r>
              <a:rPr kumimoji="1" lang="ko-KR" altLang="en-US"/>
              <a:t>테이블을 생성하고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서비스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수행과 </a:t>
            </a:r>
            <a:r>
              <a:rPr kumimoji="1" lang="en-US" altLang="ko-KR"/>
              <a:t>Outbox </a:t>
            </a:r>
            <a:r>
              <a:rPr kumimoji="1" lang="ko-KR" altLang="en-US"/>
              <a:t>테이블 이벤트 메시지 기록을 단일 트랜잭션으로 묶는다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8702489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Transactional Outbox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FDD322-2D62-7345-A717-64813F1A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 및 </a:t>
            </a:r>
            <a:r>
              <a:rPr kumimoji="1" lang="en-US" altLang="ko-KR"/>
              <a:t>Outbox </a:t>
            </a:r>
            <a:r>
              <a:rPr kumimoji="1" lang="ko-KR" altLang="en-US"/>
              <a:t>테이블 이벤트 기록</a:t>
            </a:r>
            <a:endParaRPr kumimoji="1" lang="en-US" altLang="ko-KR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Transaction start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비즈니스 </a:t>
            </a:r>
            <a:r>
              <a:rPr kumimoji="1" lang="ko-KR" altLang="en-US" err="1"/>
              <a:t>로직</a:t>
            </a:r>
            <a:r>
              <a:rPr kumimoji="1" lang="ko-KR" altLang="en-US"/>
              <a:t> 수행</a:t>
            </a:r>
            <a:endParaRPr kumimoji="1" lang="en-US" altLang="ko-KR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Outbox </a:t>
            </a:r>
            <a:r>
              <a:rPr kumimoji="1" lang="ko-KR" altLang="en-US"/>
              <a:t>테이블에 전송 할 이벤트 데이터 기록</a:t>
            </a:r>
            <a:endParaRPr kumimoji="1" lang="en-US" altLang="ko-KR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commit or abort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Outbox </a:t>
            </a:r>
            <a:r>
              <a:rPr kumimoji="1" lang="ko-KR" altLang="en-US"/>
              <a:t>테이블을 이용한 이벤트 전송 처리</a:t>
            </a:r>
            <a:endParaRPr kumimoji="1" lang="en-US" altLang="ko-KR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Outbox </a:t>
            </a:r>
            <a:r>
              <a:rPr kumimoji="1" lang="ko-KR" altLang="en-US"/>
              <a:t>테이블</a:t>
            </a:r>
            <a:r>
              <a:rPr kumimoji="1" lang="en-US" altLang="ko-KR"/>
              <a:t> </a:t>
            </a:r>
            <a:r>
              <a:rPr kumimoji="1" lang="ko-KR" altLang="en-US" err="1"/>
              <a:t>미전송</a:t>
            </a:r>
            <a:r>
              <a:rPr kumimoji="1" lang="ko-KR" altLang="en-US"/>
              <a:t> 이벤트 조회</a:t>
            </a:r>
            <a:endParaRPr kumimoji="1" lang="en-US" altLang="ko-KR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/>
              <a:t>이벤트 전송</a:t>
            </a:r>
            <a:endParaRPr kumimoji="1" lang="en-US" altLang="ko-KR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/>
              <a:t>Outbox </a:t>
            </a:r>
            <a:r>
              <a:rPr kumimoji="1" lang="ko-KR" altLang="en-US"/>
              <a:t>테이블 전송 완료 처리</a:t>
            </a:r>
            <a:endParaRPr kumimoji="1" lang="en-US" altLang="ko-KR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446121968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다음과 같이 </a:t>
            </a:r>
            <a:r>
              <a:rPr kumimoji="1" lang="en-US" altLang="ko-KR" sz="1600"/>
              <a:t>Client</a:t>
            </a:r>
            <a:r>
              <a:rPr kumimoji="1" lang="ko-KR" altLang="en-US" sz="1600"/>
              <a:t>가 있다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170919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Client</a:t>
            </a:r>
            <a:r>
              <a:rPr kumimoji="1" lang="ko-KR" altLang="en-US" sz="1600"/>
              <a:t>는 데이터 생성</a:t>
            </a:r>
            <a:r>
              <a:rPr kumimoji="1" lang="en-US" altLang="ko-KR" sz="1600"/>
              <a:t>/</a:t>
            </a:r>
            <a:r>
              <a:rPr kumimoji="1" lang="ko-KR" altLang="en-US" sz="1600"/>
              <a:t>수정</a:t>
            </a:r>
            <a:r>
              <a:rPr kumimoji="1" lang="en-US" altLang="ko-KR" sz="1600"/>
              <a:t>/</a:t>
            </a:r>
            <a:r>
              <a:rPr kumimoji="1" lang="ko-KR" altLang="en-US" sz="1600"/>
              <a:t>삭제 등의 요청을 받는다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384959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Client </a:t>
            </a:r>
            <a:r>
              <a:rPr kumimoji="1" lang="ko-KR" altLang="en-US" sz="1600"/>
              <a:t>요청에 의해</a:t>
            </a:r>
            <a:r>
              <a:rPr kumimoji="1" lang="en-US" altLang="ko-KR" sz="1600"/>
              <a:t>, </a:t>
            </a:r>
            <a:r>
              <a:rPr kumimoji="1" lang="ko-KR" altLang="en-US" sz="1600"/>
              <a:t>단일 트랜잭션 내에서 </a:t>
            </a:r>
            <a:r>
              <a:rPr kumimoji="1" lang="en-US" altLang="ko-KR" sz="1600"/>
              <a:t>Data Table</a:t>
            </a:r>
            <a:r>
              <a:rPr kumimoji="1" lang="ko-KR" altLang="en-US" sz="1600"/>
              <a:t>의 상태 변경과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에 이벤트 삽입이 처리된다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51189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Message Relay</a:t>
            </a:r>
            <a:r>
              <a:rPr kumimoji="1" lang="ko-KR" altLang="en-US" sz="1600"/>
              <a:t>는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에서 </a:t>
            </a:r>
            <a:r>
              <a:rPr kumimoji="1" lang="ko-KR" altLang="en-US" sz="1600" err="1"/>
              <a:t>미전송</a:t>
            </a:r>
            <a:r>
              <a:rPr kumimoji="1" lang="ko-KR" altLang="en-US" sz="1600"/>
              <a:t> 이벤트를 조회한다</a:t>
            </a:r>
            <a:r>
              <a:rPr kumimoji="1" lang="en-US" altLang="ko-KR" sz="1600"/>
              <a:t>.</a:t>
            </a:r>
          </a:p>
          <a:p>
            <a:pPr algn="ctr"/>
            <a:endParaRPr kumimoji="1" lang="en-US" altLang="ko-KR" sz="1600"/>
          </a:p>
          <a:p>
            <a:pPr algn="ctr"/>
            <a:r>
              <a:rPr kumimoji="1" lang="en-US" altLang="ko-KR" sz="1600" b="1"/>
              <a:t>Message Relay : Message Broker</a:t>
            </a:r>
            <a:r>
              <a:rPr kumimoji="1" lang="ko-KR" altLang="en-US" sz="1600" b="1"/>
              <a:t>로</a:t>
            </a:r>
            <a:r>
              <a:rPr kumimoji="1" lang="en-US" altLang="ko-KR" sz="1600" b="1"/>
              <a:t> </a:t>
            </a:r>
            <a:r>
              <a:rPr kumimoji="1" lang="ko-KR" altLang="en-US" sz="1600" b="1"/>
              <a:t>이벤트를 전송하는 역할</a:t>
            </a:r>
            <a:endParaRPr kumimoji="1" lang="en-US" altLang="ko-KR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257856" y="3879900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</p:txBody>
      </p:sp>
    </p:spTree>
    <p:extLst>
      <p:ext uri="{BB962C8B-B14F-4D97-AF65-F5344CB8AC3E}">
        <p14:creationId xmlns:p14="http://schemas.microsoft.com/office/powerpoint/2010/main" val="979596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98990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42181"/>
              </p:ext>
            </p:extLst>
          </p:nvPr>
        </p:nvGraphicFramePr>
        <p:xfrm>
          <a:off x="2909047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21245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10952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51087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얼핏 보면 </a:t>
            </a:r>
            <a:r>
              <a:rPr kumimoji="1" lang="en-US" altLang="ko-KR"/>
              <a:t>Monolithic</a:t>
            </a:r>
            <a:r>
              <a:rPr kumimoji="1" lang="ko-KR" altLang="en-US"/>
              <a:t>의 문제를 모두 해결하는 만능 아키텍처인 것 같다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11" name="표 27">
            <a:extLst>
              <a:ext uri="{FF2B5EF4-FFF2-40B4-BE49-F238E27FC236}">
                <a16:creationId xmlns:a16="http://schemas.microsoft.com/office/drawing/2014/main" id="{8C62AA22-DE36-2E40-BDBD-D1F767D49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13514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525998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Message Relay</a:t>
            </a:r>
            <a:r>
              <a:rPr kumimoji="1" lang="ko-KR" altLang="en-US" sz="1600"/>
              <a:t>는 이벤트를 </a:t>
            </a:r>
            <a:r>
              <a:rPr kumimoji="1" lang="en-US" altLang="ko-KR" sz="1600"/>
              <a:t>Message Broker</a:t>
            </a:r>
            <a:r>
              <a:rPr kumimoji="1" lang="ko-KR" altLang="en-US" sz="1600"/>
              <a:t>로 전송한다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257856" y="3879900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Broker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920346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Message Relay</a:t>
            </a:r>
            <a:r>
              <a:rPr kumimoji="1" lang="ko-KR" altLang="en-US" sz="1600"/>
              <a:t>는 이벤트 전송이 정상적으로 완료되었으면</a:t>
            </a:r>
            <a:r>
              <a:rPr kumimoji="1" lang="en-US" altLang="ko-KR" sz="1600"/>
              <a:t>,</a:t>
            </a:r>
          </a:p>
          <a:p>
            <a:pPr algn="ctr"/>
            <a:r>
              <a:rPr kumimoji="1" lang="en-US" altLang="ko-KR" sz="1600"/>
              <a:t>Outbox Table</a:t>
            </a:r>
            <a:r>
              <a:rPr kumimoji="1" lang="ko-KR" altLang="en-US" sz="1600"/>
              <a:t>의 이벤트를 완료 상태로 변경한다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257856" y="3879900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Broker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339429" y="471060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완료 상태 변경</a:t>
            </a:r>
          </a:p>
        </p:txBody>
      </p:sp>
    </p:spTree>
    <p:extLst>
      <p:ext uri="{BB962C8B-B14F-4D97-AF65-F5344CB8AC3E}">
        <p14:creationId xmlns:p14="http://schemas.microsoft.com/office/powerpoint/2010/main" val="2756026618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Transactional Outbox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FDD322-2D62-7345-A717-64813F1A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Two Phase Commit</a:t>
            </a:r>
            <a:r>
              <a:rPr kumimoji="1" lang="ko-KR" altLang="en-US"/>
              <a:t>의 성능과 오류 처리에 대한 문제가 줄어든다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데이터베이스 트랜잭션 </a:t>
            </a:r>
            <a:r>
              <a:rPr kumimoji="1" lang="ko-KR" altLang="en-US" err="1"/>
              <a:t>커밋이</a:t>
            </a:r>
            <a:r>
              <a:rPr kumimoji="1" lang="ko-KR" altLang="en-US"/>
              <a:t> 완료되었다면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Outbox </a:t>
            </a:r>
            <a:r>
              <a:rPr kumimoji="1" lang="ko-KR" altLang="en-US"/>
              <a:t>테이블에 이벤트 정보가 함께 기록되었기 때문에</a:t>
            </a:r>
            <a:r>
              <a:rPr kumimoji="1" lang="en-US" altLang="ko-KR"/>
              <a:t>, </a:t>
            </a:r>
            <a:r>
              <a:rPr kumimoji="1" lang="ko-KR" altLang="en-US"/>
              <a:t>이벤트가 유실되지 않는다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추가적인 </a:t>
            </a:r>
            <a:r>
              <a:rPr kumimoji="1" lang="en-US" altLang="ko-KR"/>
              <a:t>Outbox </a:t>
            </a:r>
            <a:r>
              <a:rPr kumimoji="1" lang="ko-KR" altLang="en-US"/>
              <a:t>테이블 생성 및 관리가 필요하다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Outbox </a:t>
            </a:r>
            <a:r>
              <a:rPr kumimoji="1" lang="ko-KR" altLang="en-US"/>
              <a:t>테이블의 </a:t>
            </a:r>
            <a:r>
              <a:rPr kumimoji="1" lang="ko-KR" altLang="en-US" err="1"/>
              <a:t>미전송</a:t>
            </a:r>
            <a:r>
              <a:rPr kumimoji="1" lang="ko-KR" altLang="en-US"/>
              <a:t> 이벤트를 </a:t>
            </a:r>
            <a:r>
              <a:rPr kumimoji="1" lang="en-US" altLang="ko-KR"/>
              <a:t>Message Broker</a:t>
            </a:r>
            <a:r>
              <a:rPr kumimoji="1" lang="ko-KR" altLang="en-US"/>
              <a:t>로 전송하는 작업이 필요하다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9827438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Transactional Outbox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FDD322-2D62-7345-A717-64813F1A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그렇다면</a:t>
            </a:r>
            <a:r>
              <a:rPr kumimoji="1" lang="en-US" altLang="ko-KR"/>
              <a:t>, Message Broker</a:t>
            </a:r>
            <a:r>
              <a:rPr kumimoji="1" lang="ko-KR" altLang="en-US"/>
              <a:t>로 이벤트를 전송하는 작업은 어떻게 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이벤트 전송 작업을 처리하기 위한 시스템을 직접 구축해볼 수 있고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Transaction Log Tailing Pattern</a:t>
            </a:r>
            <a:r>
              <a:rPr kumimoji="1" lang="ko-KR" altLang="en-US"/>
              <a:t>을 활용할 수도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392002211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Transaction Log Tailing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4DC26-62B1-2348-AE20-E1D2AB824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데이터베이스의 트랜잭션 로그를 추적 및 분석하는 방법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데이터베이스는 각 트랜잭션의 변경 사항을 로그로 기록한다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MySQL </a:t>
            </a:r>
            <a:r>
              <a:rPr kumimoji="1" lang="en-US" altLang="ko-KR" err="1"/>
              <a:t>binlog</a:t>
            </a:r>
            <a:r>
              <a:rPr kumimoji="1" lang="en-US" altLang="ko-KR"/>
              <a:t>, PostgreSQL WAL, SQL Server Transaction Log </a:t>
            </a:r>
            <a:r>
              <a:rPr kumimoji="1" lang="ko-KR" altLang="en-US"/>
              <a:t>등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이러한 로그를 읽어서 </a:t>
            </a:r>
            <a:r>
              <a:rPr kumimoji="1" lang="en-US" altLang="ko-KR"/>
              <a:t>Message Broker</a:t>
            </a:r>
            <a:r>
              <a:rPr kumimoji="1" lang="ko-KR" altLang="en-US"/>
              <a:t>에 이벤트를 전송해볼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CDC(Change Data Capture) </a:t>
            </a:r>
            <a:r>
              <a:rPr kumimoji="1" lang="ko-KR" altLang="en-US"/>
              <a:t>기술을 활용하여 데이터의 변경 사항을 다른 시스템에 전송한다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변경 데이터 캡처</a:t>
            </a:r>
            <a:r>
              <a:rPr kumimoji="1" lang="en-US" altLang="ko-KR"/>
              <a:t>(CDC)</a:t>
            </a:r>
            <a:r>
              <a:rPr kumimoji="1" lang="ko-KR" altLang="en-US"/>
              <a:t> </a:t>
            </a:r>
            <a:r>
              <a:rPr kumimoji="1" lang="en-US" altLang="ko-KR"/>
              <a:t>: </a:t>
            </a:r>
            <a:r>
              <a:rPr kumimoji="1" lang="ko-KR" altLang="en-US"/>
              <a:t>데이터 변경 사항을 추적하는 기술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597588839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다음과 같이 </a:t>
            </a:r>
            <a:r>
              <a:rPr kumimoji="1" lang="en-US" altLang="ko-KR" sz="1600"/>
              <a:t>Client</a:t>
            </a:r>
            <a:r>
              <a:rPr kumimoji="1" lang="ko-KR" altLang="en-US" sz="1600"/>
              <a:t>가 있다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33449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Client</a:t>
            </a:r>
            <a:r>
              <a:rPr kumimoji="1" lang="ko-KR" altLang="en-US" sz="1600"/>
              <a:t>는 데이터 생성</a:t>
            </a:r>
            <a:r>
              <a:rPr kumimoji="1" lang="en-US" altLang="ko-KR" sz="1600"/>
              <a:t>/</a:t>
            </a:r>
            <a:r>
              <a:rPr kumimoji="1" lang="ko-KR" altLang="en-US" sz="1600"/>
              <a:t>수정</a:t>
            </a:r>
            <a:r>
              <a:rPr kumimoji="1" lang="en-US" altLang="ko-KR" sz="1600"/>
              <a:t>/</a:t>
            </a:r>
            <a:r>
              <a:rPr kumimoji="1" lang="ko-KR" altLang="en-US" sz="1600"/>
              <a:t>삭제 등의 요청을 받는다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214866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4466828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5" y="3322948"/>
            <a:ext cx="3308222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Client </a:t>
            </a:r>
            <a:r>
              <a:rPr kumimoji="1" lang="ko-KR" altLang="en-US" sz="1600"/>
              <a:t>요청에 의해</a:t>
            </a:r>
            <a:r>
              <a:rPr kumimoji="1" lang="en-US" altLang="ko-KR" sz="1600"/>
              <a:t>, </a:t>
            </a:r>
            <a:r>
              <a:rPr kumimoji="1" lang="ko-KR" altLang="en-US" sz="1600"/>
              <a:t>단일 트랜잭션 내에서 </a:t>
            </a:r>
            <a:r>
              <a:rPr kumimoji="1" lang="en-US" altLang="ko-KR" sz="1600"/>
              <a:t>Data Table</a:t>
            </a:r>
            <a:r>
              <a:rPr kumimoji="1" lang="ko-KR" altLang="en-US" sz="1600"/>
              <a:t>의 상태 변경과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에 이벤트 삽입이 처리된다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546924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4466828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5" y="3322948"/>
            <a:ext cx="3308222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데이터베이스에 의해</a:t>
            </a:r>
            <a:r>
              <a:rPr kumimoji="1" lang="en-US" altLang="ko-KR" sz="1600"/>
              <a:t> </a:t>
            </a:r>
            <a:r>
              <a:rPr kumimoji="1" lang="ko-KR" altLang="en-US" sz="1600"/>
              <a:t>트랜잭션 변경 사항이 로그로 기록된다</a:t>
            </a:r>
            <a:r>
              <a:rPr kumimoji="1" lang="en-US" altLang="ko-KR" sz="160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F5E3C0-F946-924A-8BFE-40861452238B}"/>
              </a:ext>
            </a:extLst>
          </p:cNvPr>
          <p:cNvSpPr/>
          <p:nvPr/>
        </p:nvSpPr>
        <p:spPr>
          <a:xfrm>
            <a:off x="4982899" y="3944700"/>
            <a:ext cx="915593" cy="4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Transaction</a:t>
            </a:r>
          </a:p>
          <a:p>
            <a:pPr algn="ctr"/>
            <a:r>
              <a:rPr kumimoji="1" lang="en-US" altLang="ko-KR" sz="1100"/>
              <a:t>Log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236009292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4466828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5" y="3322948"/>
            <a:ext cx="3308222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727132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Transaction</a:t>
            </a:r>
          </a:p>
          <a:p>
            <a:pPr algn="ctr"/>
            <a:r>
              <a:rPr kumimoji="1" lang="en-US" altLang="ko-KR" sz="1600"/>
              <a:t>Log Miner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26" idx="3"/>
          </p:cNvCxnSpPr>
          <p:nvPr/>
        </p:nvCxnSpPr>
        <p:spPr>
          <a:xfrm flipH="1">
            <a:off x="5898492" y="4149409"/>
            <a:ext cx="1372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Transaction</a:t>
            </a:r>
            <a:r>
              <a:rPr kumimoji="1" lang="ko-KR" altLang="en-US" sz="1600"/>
              <a:t> </a:t>
            </a:r>
            <a:r>
              <a:rPr kumimoji="1" lang="en-US" altLang="ko-KR" sz="1600"/>
              <a:t>Log Miner</a:t>
            </a:r>
            <a:r>
              <a:rPr kumimoji="1" lang="ko-KR" altLang="en-US" sz="1600"/>
              <a:t>는 </a:t>
            </a:r>
            <a:r>
              <a:rPr kumimoji="1" lang="en-US" altLang="ko-KR" sz="1600"/>
              <a:t>Transaction Log</a:t>
            </a:r>
            <a:r>
              <a:rPr kumimoji="1" lang="ko-KR" altLang="en-US" sz="1600" err="1"/>
              <a:t>를</a:t>
            </a:r>
            <a:r>
              <a:rPr kumimoji="1" lang="ko-KR" altLang="en-US" sz="1600"/>
              <a:t> 조회한다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889505" y="3861066"/>
            <a:ext cx="1476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050"/>
              <a:t>Transaction Log </a:t>
            </a:r>
            <a:r>
              <a:rPr kumimoji="1" lang="ko-KR" altLang="en-US" sz="1050"/>
              <a:t>조회</a:t>
            </a:r>
            <a:endParaRPr kumimoji="1" lang="en-US" altLang="ko-KR" sz="105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CD7CE1-C655-A741-8074-BDB9C7B7A4C8}"/>
              </a:ext>
            </a:extLst>
          </p:cNvPr>
          <p:cNvSpPr/>
          <p:nvPr/>
        </p:nvSpPr>
        <p:spPr>
          <a:xfrm>
            <a:off x="4982899" y="3944700"/>
            <a:ext cx="915593" cy="4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Transaction</a:t>
            </a:r>
          </a:p>
          <a:p>
            <a:pPr algn="ctr"/>
            <a:r>
              <a:rPr kumimoji="1" lang="en-US" altLang="ko-KR" sz="1100"/>
              <a:t>Log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476579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1690688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991344"/>
              </p:ext>
            </p:extLst>
          </p:nvPr>
        </p:nvGraphicFramePr>
        <p:xfrm>
          <a:off x="7758953" y="3211937"/>
          <a:ext cx="1389529" cy="10594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게시글 조회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ko-KR" altLang="en-US" sz="1000"/>
                        <a:t>서비스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64851"/>
              </p:ext>
            </p:extLst>
          </p:nvPr>
        </p:nvGraphicFramePr>
        <p:xfrm>
          <a:off x="2909047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47323"/>
              </p:ext>
            </p:extLst>
          </p:nvPr>
        </p:nvGraphicFramePr>
        <p:xfrm>
          <a:off x="2909047" y="3245664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36136"/>
              </p:ext>
            </p:extLst>
          </p:nvPr>
        </p:nvGraphicFramePr>
        <p:xfrm>
          <a:off x="5284694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25836"/>
              </p:ext>
            </p:extLst>
          </p:nvPr>
        </p:nvGraphicFramePr>
        <p:xfrm>
          <a:off x="7758953" y="1918887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A3E17D6-CB53-A843-9AC3-7C51E86D0C58}"/>
              </a:ext>
            </a:extLst>
          </p:cNvPr>
          <p:cNvSpPr txBox="1"/>
          <p:nvPr/>
        </p:nvSpPr>
        <p:spPr>
          <a:xfrm>
            <a:off x="0" y="55670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하지만</a:t>
            </a:r>
            <a:r>
              <a:rPr kumimoji="1" lang="en-US" altLang="ko-KR"/>
              <a:t>!</a:t>
            </a:r>
          </a:p>
          <a:p>
            <a:pPr algn="ctr"/>
            <a:r>
              <a:rPr kumimoji="1" lang="ko-KR" altLang="en-US"/>
              <a:t>서비스 간 통신 비용</a:t>
            </a:r>
            <a:r>
              <a:rPr kumimoji="1" lang="en-US" altLang="ko-KR"/>
              <a:t>, </a:t>
            </a:r>
            <a:r>
              <a:rPr kumimoji="1" lang="ko-KR" altLang="en-US"/>
              <a:t>트랜잭션 관리</a:t>
            </a:r>
            <a:r>
              <a:rPr kumimoji="1" lang="en-US" altLang="ko-KR"/>
              <a:t>, </a:t>
            </a:r>
            <a:r>
              <a:rPr kumimoji="1" lang="ko-KR" altLang="en-US"/>
              <a:t>서비스 분리 기준</a:t>
            </a:r>
            <a:r>
              <a:rPr kumimoji="1" lang="en-US" altLang="ko-KR"/>
              <a:t>, </a:t>
            </a:r>
            <a:r>
              <a:rPr kumimoji="1" lang="ko-KR" altLang="en-US"/>
              <a:t>모니터링</a:t>
            </a:r>
            <a:r>
              <a:rPr kumimoji="1" lang="en-US" altLang="ko-KR"/>
              <a:t>, </a:t>
            </a:r>
            <a:r>
              <a:rPr kumimoji="1" lang="ko-KR" altLang="en-US"/>
              <a:t>개발 비용</a:t>
            </a:r>
            <a:r>
              <a:rPr kumimoji="1" lang="en-US" altLang="ko-KR"/>
              <a:t>, </a:t>
            </a:r>
            <a:r>
              <a:rPr kumimoji="1" lang="ko-KR" altLang="en-US"/>
              <a:t>테스트</a:t>
            </a:r>
            <a:r>
              <a:rPr kumimoji="1" lang="en-US" altLang="ko-KR"/>
              <a:t>, </a:t>
            </a:r>
            <a:r>
              <a:rPr kumimoji="1" lang="ko-KR" altLang="en-US"/>
              <a:t>설계</a:t>
            </a:r>
            <a:r>
              <a:rPr kumimoji="1" lang="en-US" altLang="ko-KR"/>
              <a:t> </a:t>
            </a:r>
            <a:r>
              <a:rPr kumimoji="1" lang="ko-KR" altLang="en-US"/>
              <a:t>등</a:t>
            </a:r>
            <a:endParaRPr kumimoji="1" lang="en-US" altLang="ko-KR"/>
          </a:p>
          <a:p>
            <a:pPr algn="ctr"/>
            <a:r>
              <a:rPr kumimoji="1" lang="ko-KR" altLang="en-US" err="1"/>
              <a:t>고려해야할</a:t>
            </a:r>
            <a:r>
              <a:rPr kumimoji="1" lang="ko-KR" altLang="en-US"/>
              <a:t> 부분이 엄청 많다</a:t>
            </a:r>
            <a:r>
              <a:rPr kumimoji="1" lang="en-US" altLang="ko-KR"/>
              <a:t>.</a:t>
            </a:r>
          </a:p>
        </p:txBody>
      </p:sp>
      <p:graphicFrame>
        <p:nvGraphicFramePr>
          <p:cNvPr id="11" name="표 27">
            <a:extLst>
              <a:ext uri="{FF2B5EF4-FFF2-40B4-BE49-F238E27FC236}">
                <a16:creationId xmlns:a16="http://schemas.microsoft.com/office/drawing/2014/main" id="{472233CE-E13A-CC41-BFA1-A4D97A6FF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35550"/>
              </p:ext>
            </p:extLst>
          </p:nvPr>
        </p:nvGraphicFramePr>
        <p:xfrm>
          <a:off x="5284694" y="3244450"/>
          <a:ext cx="1389529" cy="9948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2497"/>
                  </a:ext>
                </a:extLst>
              </a:tr>
              <a:tr h="331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 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74917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4466828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5" y="3322948"/>
            <a:ext cx="3308222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727132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Transaction</a:t>
            </a:r>
          </a:p>
          <a:p>
            <a:pPr algn="ctr"/>
            <a:r>
              <a:rPr kumimoji="1" lang="en-US" altLang="ko-KR" sz="1600"/>
              <a:t>Log Miner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26" idx="3"/>
          </p:cNvCxnSpPr>
          <p:nvPr/>
        </p:nvCxnSpPr>
        <p:spPr>
          <a:xfrm flipH="1">
            <a:off x="5898492" y="4149409"/>
            <a:ext cx="1372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Transaction Log Miner</a:t>
            </a:r>
            <a:r>
              <a:rPr kumimoji="1" lang="ko-KR" altLang="en-US" sz="1600"/>
              <a:t>는 </a:t>
            </a:r>
            <a:r>
              <a:rPr kumimoji="1" lang="en-US" altLang="ko-KR" sz="1600"/>
              <a:t>Message Broker</a:t>
            </a:r>
            <a:r>
              <a:rPr kumimoji="1" lang="ko-KR" altLang="en-US" sz="1600"/>
              <a:t>로 이벤트를 전송한다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889505" y="3861066"/>
            <a:ext cx="1476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050"/>
              <a:t>Transaction Log </a:t>
            </a:r>
            <a:r>
              <a:rPr kumimoji="1" lang="ko-KR" altLang="en-US" sz="1050"/>
              <a:t>조회</a:t>
            </a:r>
            <a:endParaRPr kumimoji="1" lang="en-US" altLang="ko-KR" sz="105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CD7CE1-C655-A741-8074-BDB9C7B7A4C8}"/>
              </a:ext>
            </a:extLst>
          </p:cNvPr>
          <p:cNvSpPr/>
          <p:nvPr/>
        </p:nvSpPr>
        <p:spPr>
          <a:xfrm>
            <a:off x="4982899" y="3944700"/>
            <a:ext cx="915593" cy="4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Transaction</a:t>
            </a:r>
          </a:p>
          <a:p>
            <a:pPr algn="ctr"/>
            <a:r>
              <a:rPr kumimoji="1" lang="en-US" altLang="ko-KR" sz="1100"/>
              <a:t>Log</a:t>
            </a:r>
            <a:endParaRPr kumimoji="1" lang="ko-KR" altLang="en-US" sz="11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8A7D8E-1E82-7341-99F2-BF0C8509DCF9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Broker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F97E1-0847-9747-81C9-C69790DE40A4}"/>
              </a:ext>
            </a:extLst>
          </p:cNvPr>
          <p:cNvSpPr txBox="1"/>
          <p:nvPr/>
        </p:nvSpPr>
        <p:spPr>
          <a:xfrm>
            <a:off x="8591494" y="418441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B5EC37-59E0-4547-8493-D25CEB1CF5D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539355" y="4149409"/>
            <a:ext cx="111288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45850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 Log Tailing</a:t>
            </a:r>
            <a:endParaRPr kumimoji="1"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Client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4466828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Database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2728302" y="386106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Data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5" y="3322948"/>
            <a:ext cx="3308222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3318667" y="3484570"/>
            <a:ext cx="1" cy="37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Data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727132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Transaction</a:t>
            </a:r>
          </a:p>
          <a:p>
            <a:pPr algn="ctr"/>
            <a:r>
              <a:rPr kumimoji="1" lang="en-US" altLang="ko-KR" sz="1600"/>
              <a:t>Log Miner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264533" y="157776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데이터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요청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26" idx="3"/>
          </p:cNvCxnSpPr>
          <p:nvPr/>
        </p:nvCxnSpPr>
        <p:spPr>
          <a:xfrm flipH="1">
            <a:off x="5898492" y="4149409"/>
            <a:ext cx="1372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Data Table</a:t>
            </a:r>
            <a:r>
              <a:rPr kumimoji="1" lang="ko-KR" altLang="en-US" sz="1600"/>
              <a:t>의 변경 사항만 추적해도 충분하다면</a:t>
            </a:r>
            <a:r>
              <a:rPr kumimoji="1" lang="en-US" altLang="ko-KR" sz="1600"/>
              <a:t>,</a:t>
            </a:r>
          </a:p>
          <a:p>
            <a:pPr algn="ctr"/>
            <a:r>
              <a:rPr kumimoji="1" lang="en-US" altLang="ko-KR" sz="1600"/>
              <a:t>Outbox Table</a:t>
            </a:r>
            <a:r>
              <a:rPr kumimoji="1" lang="ko-KR" altLang="en-US" sz="1600"/>
              <a:t>은 없앨 수도 있다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889505" y="3861066"/>
            <a:ext cx="1476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050"/>
              <a:t>Transaction Log </a:t>
            </a:r>
            <a:r>
              <a:rPr kumimoji="1" lang="ko-KR" altLang="en-US" sz="1050"/>
              <a:t>조회</a:t>
            </a:r>
            <a:endParaRPr kumimoji="1" lang="en-US" altLang="ko-KR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71002A-ACBF-4F44-8345-DA240397F5E3}"/>
              </a:ext>
            </a:extLst>
          </p:cNvPr>
          <p:cNvSpPr txBox="1"/>
          <p:nvPr/>
        </p:nvSpPr>
        <p:spPr>
          <a:xfrm>
            <a:off x="5806016" y="4239742"/>
            <a:ext cx="156966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050"/>
              <a:t>Outbox Table</a:t>
            </a:r>
            <a:r>
              <a:rPr kumimoji="1" lang="ko-KR" altLang="en-US" sz="1050"/>
              <a:t>의</a:t>
            </a:r>
            <a:endParaRPr kumimoji="1" lang="en-US" altLang="ko-KR" sz="1050"/>
          </a:p>
          <a:p>
            <a:pPr algn="ctr"/>
            <a:r>
              <a:rPr kumimoji="1" lang="ko-KR" altLang="en-US" sz="1050"/>
              <a:t>변경 사항을</a:t>
            </a:r>
            <a:endParaRPr kumimoji="1" lang="en-US" altLang="ko-KR" sz="1050"/>
          </a:p>
          <a:p>
            <a:pPr algn="ctr"/>
            <a:r>
              <a:rPr kumimoji="1" lang="ko-KR" altLang="en-US" sz="1050"/>
              <a:t>추적할 수도 있고</a:t>
            </a:r>
            <a:r>
              <a:rPr kumimoji="1" lang="en-US" altLang="ko-KR" sz="1050"/>
              <a:t>,</a:t>
            </a:r>
          </a:p>
          <a:p>
            <a:pPr algn="ctr"/>
            <a:r>
              <a:rPr kumimoji="1" lang="en-US" altLang="ko-KR" sz="1050"/>
              <a:t>Data Table</a:t>
            </a:r>
            <a:r>
              <a:rPr kumimoji="1" lang="ko-KR" altLang="en-US" sz="1050"/>
              <a:t>의</a:t>
            </a:r>
            <a:endParaRPr kumimoji="1" lang="en-US" altLang="ko-KR" sz="1050"/>
          </a:p>
          <a:p>
            <a:pPr algn="ctr"/>
            <a:r>
              <a:rPr kumimoji="1" lang="ko-KR" altLang="en-US" sz="1050"/>
              <a:t>변경 사항을</a:t>
            </a:r>
            <a:endParaRPr kumimoji="1" lang="en-US" altLang="ko-KR" sz="1050"/>
          </a:p>
          <a:p>
            <a:pPr algn="ctr"/>
            <a:r>
              <a:rPr kumimoji="1" lang="ko-KR" altLang="en-US" sz="1050"/>
              <a:t>직접 추적할 수도 있다</a:t>
            </a:r>
            <a:r>
              <a:rPr kumimoji="1" lang="en-US" altLang="ko-KR" sz="1050"/>
              <a:t>.</a:t>
            </a:r>
            <a:endParaRPr kumimoji="1" lang="ko-KR" alt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9D0BC2-EDD5-FB4D-89C5-B186F7FD8D5A}"/>
              </a:ext>
            </a:extLst>
          </p:cNvPr>
          <p:cNvSpPr txBox="1"/>
          <p:nvPr/>
        </p:nvSpPr>
        <p:spPr>
          <a:xfrm>
            <a:off x="3338063" y="2607788"/>
            <a:ext cx="230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/>
              <a:t>Data Table</a:t>
            </a:r>
            <a:r>
              <a:rPr kumimoji="1" lang="ko-KR" altLang="en-US" sz="1200"/>
              <a:t>을 직접 추적한다면</a:t>
            </a:r>
            <a:r>
              <a:rPr kumimoji="1" lang="en-US" altLang="ko-KR" sz="1200"/>
              <a:t>, </a:t>
            </a:r>
          </a:p>
          <a:p>
            <a:pPr algn="ctr"/>
            <a:r>
              <a:rPr kumimoji="1" lang="en-US" altLang="ko-KR" sz="1200"/>
              <a:t>Outbox Table</a:t>
            </a:r>
            <a:r>
              <a:rPr kumimoji="1" lang="ko-KR" altLang="en-US" sz="1200"/>
              <a:t> 미사용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CD7CE1-C655-A741-8074-BDB9C7B7A4C8}"/>
              </a:ext>
            </a:extLst>
          </p:cNvPr>
          <p:cNvSpPr/>
          <p:nvPr/>
        </p:nvSpPr>
        <p:spPr>
          <a:xfrm>
            <a:off x="4982899" y="3944700"/>
            <a:ext cx="915593" cy="4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Transaction</a:t>
            </a:r>
          </a:p>
          <a:p>
            <a:pPr algn="ctr"/>
            <a:r>
              <a:rPr kumimoji="1" lang="en-US" altLang="ko-KR" sz="1100"/>
              <a:t>Log</a:t>
            </a:r>
            <a:endParaRPr kumimoji="1" lang="ko-KR" altLang="en-US" sz="11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8A7D8E-1E82-7341-99F2-BF0C8509DCF9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Broker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7F97E1-0847-9747-81C9-C69790DE40A4}"/>
              </a:ext>
            </a:extLst>
          </p:cNvPr>
          <p:cNvSpPr txBox="1"/>
          <p:nvPr/>
        </p:nvSpPr>
        <p:spPr>
          <a:xfrm>
            <a:off x="8591494" y="418441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B5EC37-59E0-4547-8493-D25CEB1CF5D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539355" y="4149409"/>
            <a:ext cx="111288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06178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4000"/>
              <a:t>Transaction Log Tailing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4DC26-62B1-2348-AE20-E1D2AB824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데이터베이스에 저장된 트랜잭션 로그를 기반으로</a:t>
            </a:r>
            <a:r>
              <a:rPr kumimoji="1" lang="en-US" altLang="ko-KR">
                <a:ea typeface="맑은 고딕"/>
              </a:rPr>
              <a:t>,</a:t>
            </a:r>
          </a:p>
          <a:p>
            <a:pPr lvl="1"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Message Broker</a:t>
            </a:r>
            <a:r>
              <a:rPr kumimoji="1" lang="ko-KR" altLang="en-US">
                <a:ea typeface="맑은 고딕"/>
              </a:rPr>
              <a:t>로의 이벤트 전송 작업을 구축하기 위한 방법으로 활용될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>
                <a:ea typeface="맑은 고딕"/>
              </a:rPr>
              <a:t>Data Table</a:t>
            </a:r>
            <a:r>
              <a:rPr kumimoji="1" lang="ko-KR" altLang="en-US">
                <a:ea typeface="맑은 고딕"/>
              </a:rPr>
              <a:t>을 직접 추적하면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Outbox Table</a:t>
            </a:r>
            <a:r>
              <a:rPr kumimoji="1" lang="ko-KR" altLang="en-US">
                <a:ea typeface="맑은 고딕"/>
              </a:rPr>
              <a:t>은 미사용 할 수도 있다</a:t>
            </a:r>
            <a:r>
              <a:rPr kumimoji="1" lang="en-US" altLang="ko-KR">
                <a:ea typeface="맑은 고딕"/>
              </a:rPr>
              <a:t>.</a:t>
            </a:r>
            <a:r>
              <a:rPr kumimoji="1" lang="ko-KR" altLang="en-US">
                <a:ea typeface="맑은 고딕"/>
              </a:rPr>
              <a:t> 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트랜잭션 로그를 추적하기 위해 </a:t>
            </a:r>
            <a:r>
              <a:rPr kumimoji="1" lang="en-US" altLang="ko-KR">
                <a:ea typeface="맑은 고딕"/>
              </a:rPr>
              <a:t>CDC </a:t>
            </a:r>
            <a:r>
              <a:rPr kumimoji="1" lang="ko-KR" altLang="en-US">
                <a:ea typeface="맑은 고딕"/>
              </a:rPr>
              <a:t>기술을 활용해야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추가적인 학습 및 운영 비용이 생긴다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7048578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Transactional Messaging</a:t>
            </a:r>
            <a:r>
              <a:rPr kumimoji="1" lang="ko-KR" altLang="en-US"/>
              <a:t>을 달성하기 위한 방법을 살펴보았다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Two Phase Commit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Transactional Outbox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Transaction Log Tailing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우리의 시스템은 어떤 방법을 채택할 수 있을까</a:t>
            </a:r>
            <a:r>
              <a:rPr kumimoji="1" lang="en-US" altLang="ko-KR"/>
              <a:t>?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187711201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Two Phase Commit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지연</a:t>
            </a:r>
            <a:r>
              <a:rPr kumimoji="1" lang="en-US" altLang="ko-KR"/>
              <a:t>, </a:t>
            </a:r>
            <a:r>
              <a:rPr kumimoji="1" lang="ko-KR" altLang="en-US"/>
              <a:t>성능 문제</a:t>
            </a:r>
            <a:r>
              <a:rPr kumimoji="1" lang="en-US" altLang="ko-KR"/>
              <a:t>, </a:t>
            </a:r>
            <a:r>
              <a:rPr kumimoji="1" lang="ko-KR" altLang="en-US"/>
              <a:t>오류 처리 및 구현의 복잡성</a:t>
            </a:r>
            <a:r>
              <a:rPr kumimoji="1" lang="en-US" altLang="ko-KR"/>
              <a:t>, Kafka</a:t>
            </a:r>
            <a:r>
              <a:rPr kumimoji="1" lang="ko-KR" altLang="en-US"/>
              <a:t>와 </a:t>
            </a:r>
            <a:r>
              <a:rPr kumimoji="1" lang="en-US" altLang="ko-KR"/>
              <a:t>MySQL </a:t>
            </a:r>
            <a:r>
              <a:rPr kumimoji="1" lang="ko-KR" altLang="en-US"/>
              <a:t>통합의 어려움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Transactional Outbox / Transaction Log Tailing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Two Phase Commit</a:t>
            </a:r>
            <a:r>
              <a:rPr kumimoji="1" lang="ko-KR" altLang="en-US"/>
              <a:t>의 문제가 어느 정도 해결된다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447411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Two Phase Commit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지연</a:t>
            </a:r>
            <a:r>
              <a:rPr kumimoji="1" lang="en-US" altLang="ko-KR"/>
              <a:t>, </a:t>
            </a:r>
            <a:r>
              <a:rPr kumimoji="1" lang="ko-KR" altLang="en-US"/>
              <a:t>성능 문제</a:t>
            </a:r>
            <a:r>
              <a:rPr kumimoji="1" lang="en-US" altLang="ko-KR"/>
              <a:t>, </a:t>
            </a:r>
            <a:r>
              <a:rPr kumimoji="1" lang="ko-KR" altLang="en-US"/>
              <a:t>오류 처리 및 구현의 복잡성</a:t>
            </a:r>
            <a:r>
              <a:rPr kumimoji="1" lang="en-US" altLang="ko-KR"/>
              <a:t>, Kafka</a:t>
            </a:r>
            <a:r>
              <a:rPr kumimoji="1" lang="ko-KR" altLang="en-US"/>
              <a:t>와 </a:t>
            </a:r>
            <a:r>
              <a:rPr kumimoji="1" lang="en-US" altLang="ko-KR"/>
              <a:t>MySQL </a:t>
            </a:r>
            <a:r>
              <a:rPr kumimoji="1" lang="ko-KR" altLang="en-US"/>
              <a:t>통합의 어려움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Transactional Outbox / Transaction Log Tailing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Two Phase Commit</a:t>
            </a:r>
            <a:r>
              <a:rPr kumimoji="1" lang="ko-KR" altLang="en-US"/>
              <a:t>의 문제가 어느 정도 해결된다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Transactional Outbox</a:t>
            </a:r>
            <a:r>
              <a:rPr kumimoji="1" lang="ko-KR" altLang="en-US" err="1"/>
              <a:t>를</a:t>
            </a:r>
            <a:r>
              <a:rPr kumimoji="1" lang="ko-KR" altLang="en-US"/>
              <a:t> 채택한다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채택 과정을 조금 더 구체화해보자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986279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Outbox Table</a:t>
            </a:r>
            <a:r>
              <a:rPr kumimoji="1" lang="ko-KR" altLang="en-US"/>
              <a:t>의 필요성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Transaction Log Tailing</a:t>
            </a:r>
            <a:r>
              <a:rPr kumimoji="1" lang="ko-KR" altLang="en-US"/>
              <a:t>을 활용하면 </a:t>
            </a:r>
            <a:r>
              <a:rPr kumimoji="1" lang="en-US" altLang="ko-KR"/>
              <a:t>Data Table</a:t>
            </a:r>
            <a:r>
              <a:rPr kumimoji="1" lang="ko-KR" altLang="en-US"/>
              <a:t>의 변경 사항을 직접 추적할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Outbox Table</a:t>
            </a:r>
            <a:r>
              <a:rPr kumimoji="1" lang="ko-KR" altLang="en-US"/>
              <a:t>이 필요하지 않을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Data Table</a:t>
            </a:r>
            <a:r>
              <a:rPr kumimoji="1" lang="ko-KR" altLang="en-US"/>
              <a:t>은 메시지 정보가 데이터베이스 변경 사항에 종속된 구조로 한정 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Outbox Table</a:t>
            </a:r>
            <a:r>
              <a:rPr kumimoji="1" lang="ko-KR" altLang="en-US"/>
              <a:t>을 활용하면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부가적인 테이블로 인한 복잡도 및 관리 비용은 늘어나지만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이벤트 정보를 더욱 구체적이고 명확하게 정의할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Outbox Table</a:t>
            </a:r>
            <a:r>
              <a:rPr kumimoji="1" lang="ko-KR" altLang="en-US"/>
              <a:t>을 활용한다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582281543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Transaction Log Tailing</a:t>
            </a:r>
            <a:r>
              <a:rPr kumimoji="1" lang="ko-KR" altLang="en-US"/>
              <a:t>의 활용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이벤트 전송 작업을 직접 개발하지 않을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올바르게 활용하려면 새로운 기술</a:t>
            </a:r>
            <a:r>
              <a:rPr kumimoji="1" lang="en-US" altLang="ko-KR"/>
              <a:t>(CDC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r>
              <a:rPr kumimoji="1" lang="ko-KR" altLang="en-US"/>
              <a:t>에 대한 학습 및 운영 비용이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이미 익숙한 스프링부트를 활용하여 개발하고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위 패턴을 활용하지 않더라도</a:t>
            </a:r>
            <a:r>
              <a:rPr kumimoji="1" lang="en-US" altLang="ko-KR"/>
              <a:t>, </a:t>
            </a:r>
            <a:r>
              <a:rPr kumimoji="1" lang="ko-KR" altLang="en-US"/>
              <a:t>직접 개발함으로써 익숙한 환경에서 관리하고 적은 운영 비용을 가져갈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따라서</a:t>
            </a:r>
            <a:r>
              <a:rPr kumimoji="1" lang="en-US" altLang="ko-KR"/>
              <a:t>, Transaction Log Tailing</a:t>
            </a:r>
            <a:r>
              <a:rPr kumimoji="1" lang="ko-KR" altLang="en-US"/>
              <a:t>은 활용하지 않는다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972690077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Messaging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Transactional Outbox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데이터의 변경 사항과 </a:t>
            </a:r>
            <a:r>
              <a:rPr kumimoji="1" lang="en-US" altLang="ko-KR"/>
              <a:t>Outbox Table</a:t>
            </a:r>
            <a:r>
              <a:rPr kumimoji="1" lang="ko-KR" altLang="en-US"/>
              <a:t>로의 이벤트 데이터 기록을 </a:t>
            </a:r>
            <a:r>
              <a:rPr kumimoji="1" lang="en-US" altLang="ko-KR"/>
              <a:t>MySQL</a:t>
            </a:r>
            <a:r>
              <a:rPr kumimoji="1" lang="ko-KR" altLang="en-US"/>
              <a:t>의 단일 트랜잭션으로 처리한다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이벤트 전송이 필요한 </a:t>
            </a:r>
            <a:r>
              <a:rPr kumimoji="1" lang="en-US" altLang="ko-KR"/>
              <a:t>Article, Comment, Like, View </a:t>
            </a:r>
            <a:r>
              <a:rPr kumimoji="1" lang="ko-KR" altLang="en-US"/>
              <a:t>서비스는 트랜잭션을 지원하는 </a:t>
            </a:r>
            <a:r>
              <a:rPr kumimoji="1" lang="en-US" altLang="ko-KR"/>
              <a:t>MySQL</a:t>
            </a:r>
            <a:r>
              <a:rPr kumimoji="1" lang="ko-KR" altLang="en-US"/>
              <a:t>을 사용하고 있기 때문에</a:t>
            </a:r>
            <a:r>
              <a:rPr kumimoji="1" lang="en-US" altLang="ko-KR"/>
              <a:t>, Outbox </a:t>
            </a:r>
            <a:r>
              <a:rPr kumimoji="1" lang="ko-KR" altLang="en-US"/>
              <a:t>테이블과 트랜잭션을 통합하여 구현할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Message</a:t>
            </a:r>
            <a:r>
              <a:rPr kumimoji="1" lang="ko-KR" altLang="en-US"/>
              <a:t> </a:t>
            </a:r>
            <a:r>
              <a:rPr kumimoji="1" lang="en-US" altLang="ko-KR"/>
              <a:t>Broker</a:t>
            </a:r>
            <a:r>
              <a:rPr kumimoji="1" lang="ko-KR" altLang="en-US"/>
              <a:t>로의 전송은 스프링부트에서 직접 개발하고 처리한다</a:t>
            </a:r>
            <a:r>
              <a:rPr kumimoji="1" lang="en-US" altLang="ko-KR"/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우리의 시스템에서 어떻게 만들고 적용할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구현 방식을 구체적으로 설계해보자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24540139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5094D-A038-CA4F-B808-5688F6D4C65D}"/>
              </a:ext>
            </a:extLst>
          </p:cNvPr>
          <p:cNvSpPr txBox="1"/>
          <p:nvPr/>
        </p:nvSpPr>
        <p:spPr>
          <a:xfrm>
            <a:off x="5038113" y="1594582"/>
            <a:ext cx="21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Outbox Table </a:t>
            </a:r>
            <a:r>
              <a:rPr kumimoji="1" lang="ko-KR" altLang="en-US"/>
              <a:t>설계</a:t>
            </a: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037AE908-5760-8D4A-B01F-637041FB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4519"/>
              </p:ext>
            </p:extLst>
          </p:nvPr>
        </p:nvGraphicFramePr>
        <p:xfrm>
          <a:off x="2032000" y="2031382"/>
          <a:ext cx="8127999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outbox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outbox_id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event_type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이벤트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payload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VARCHAR(5000)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이벤트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shard_key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샤드</a:t>
                      </a:r>
                      <a:r>
                        <a:rPr lang="ko-KR" altLang="en-US"/>
                        <a:t> 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생성일시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605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Microservice Architecture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시스템이 작고 독립적인 서비스</a:t>
            </a:r>
            <a:r>
              <a:rPr kumimoji="1" lang="en-US" altLang="ko-KR"/>
              <a:t>(Microservice)</a:t>
            </a:r>
            <a:r>
              <a:rPr kumimoji="1" lang="ko-KR" altLang="en-US"/>
              <a:t>로 구성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각 서비스는 단일 기능을 담당하며</a:t>
            </a:r>
            <a:r>
              <a:rPr kumimoji="1" lang="en-US" altLang="ko-KR"/>
              <a:t>, </a:t>
            </a:r>
            <a:r>
              <a:rPr kumimoji="1" lang="ko-KR" altLang="en-US"/>
              <a:t>독립적 배포 가능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우리의 시스템에서는</a:t>
            </a:r>
            <a:r>
              <a:rPr kumimoji="1" lang="en-US" altLang="ko-KR"/>
              <a:t>,</a:t>
            </a:r>
          </a:p>
          <a:p>
            <a:pPr lvl="2">
              <a:lnSpc>
                <a:spcPct val="120000"/>
              </a:lnSpc>
            </a:pPr>
            <a:r>
              <a:rPr kumimoji="1" lang="ko-KR" altLang="en-US"/>
              <a:t>게시글</a:t>
            </a:r>
            <a:r>
              <a:rPr kumimoji="1" lang="en-US" altLang="ko-KR"/>
              <a:t>, </a:t>
            </a:r>
            <a:r>
              <a:rPr kumimoji="1" lang="ko-KR" altLang="en-US"/>
              <a:t>댓글</a:t>
            </a:r>
            <a:r>
              <a:rPr kumimoji="1" lang="en-US" altLang="ko-KR"/>
              <a:t>, </a:t>
            </a:r>
            <a:r>
              <a:rPr kumimoji="1" lang="ko-KR" altLang="en-US"/>
              <a:t>좋아요</a:t>
            </a:r>
            <a:r>
              <a:rPr kumimoji="1" lang="en-US" altLang="ko-KR"/>
              <a:t>, </a:t>
            </a:r>
            <a:r>
              <a:rPr kumimoji="1" lang="ko-KR" altLang="en-US"/>
              <a:t>조회수</a:t>
            </a:r>
            <a:r>
              <a:rPr kumimoji="1" lang="en-US" altLang="ko-KR"/>
              <a:t>, </a:t>
            </a:r>
            <a:r>
              <a:rPr kumimoji="1" lang="ko-KR" altLang="en-US" err="1"/>
              <a:t>인기글</a:t>
            </a:r>
            <a:r>
              <a:rPr kumimoji="1" lang="en-US" altLang="ko-KR"/>
              <a:t>, </a:t>
            </a:r>
            <a:r>
              <a:rPr kumimoji="1" lang="ko-KR" altLang="en-US"/>
              <a:t>게시글 조회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각 요구사항</a:t>
            </a:r>
            <a:r>
              <a:rPr kumimoji="1" lang="en-US" altLang="ko-KR"/>
              <a:t>(</a:t>
            </a:r>
            <a:r>
              <a:rPr kumimoji="1" lang="ko-KR" altLang="en-US"/>
              <a:t>기능</a:t>
            </a:r>
            <a:r>
              <a:rPr kumimoji="1" lang="en-US" altLang="ko-KR"/>
              <a:t>)</a:t>
            </a:r>
            <a:r>
              <a:rPr kumimoji="1" lang="ko-KR" altLang="en-US"/>
              <a:t>을 독립된 </a:t>
            </a:r>
            <a:r>
              <a:rPr kumimoji="1" lang="ko-KR" altLang="en-US" err="1"/>
              <a:t>마이크로서비스로</a:t>
            </a:r>
            <a:r>
              <a:rPr kumimoji="1" lang="ko-KR" altLang="en-US"/>
              <a:t> 볼 수도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서비스 단위로 유연한 확장 가능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서비스 간 복잡한 통신 및 모니터링 필요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데이터 일관성 및 트랜잭션 관리의 어려움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어려운 개발 난이도</a:t>
            </a:r>
            <a:endParaRPr kumimoji="1" lang="en-US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046374470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 err="1"/>
              <a:t>shard_key</a:t>
            </a:r>
            <a:r>
              <a:rPr kumimoji="1" lang="ko-KR" altLang="en-US"/>
              <a:t>의 존재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ko-KR" altLang="en-US" err="1"/>
              <a:t>샤딩이</a:t>
            </a:r>
            <a:r>
              <a:rPr kumimoji="1" lang="ko-KR" altLang="en-US"/>
              <a:t> 고려된 분산 데이터베이스를 사용하고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트랜잭션은 각 </a:t>
            </a:r>
            <a:r>
              <a:rPr kumimoji="1" lang="ko-KR" altLang="en-US" err="1"/>
              <a:t>샤드에서</a:t>
            </a:r>
            <a:r>
              <a:rPr kumimoji="1" lang="ko-KR" altLang="en-US"/>
              <a:t> 단일 트랜잭션으로 빠르고 안전하게 수행될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여러 </a:t>
            </a:r>
            <a:r>
              <a:rPr kumimoji="1" lang="en-US" altLang="ko-KR"/>
              <a:t>Shard </a:t>
            </a:r>
            <a:r>
              <a:rPr kumimoji="1" lang="ko-KR" altLang="en-US"/>
              <a:t>간에 분산 트랜잭션을 지원하는 데이터베이스도 있으나</a:t>
            </a:r>
            <a:r>
              <a:rPr kumimoji="1" lang="en-US" altLang="ko-KR"/>
              <a:t>, </a:t>
            </a:r>
            <a:r>
              <a:rPr kumimoji="1" lang="ko-KR" altLang="en-US"/>
              <a:t>성능이 다소 떨어진다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Outbox Table</a:t>
            </a:r>
            <a:r>
              <a:rPr kumimoji="1" lang="ko-KR" altLang="en-US"/>
              <a:t>에 이벤트 데이터 기록과 비즈니스 </a:t>
            </a:r>
            <a:r>
              <a:rPr kumimoji="1" lang="ko-KR" altLang="en-US" err="1"/>
              <a:t>로직에</a:t>
            </a:r>
            <a:r>
              <a:rPr kumimoji="1" lang="ko-KR" altLang="en-US"/>
              <a:t> 의한 상태 변경이 동일한 </a:t>
            </a:r>
            <a:r>
              <a:rPr kumimoji="1" lang="en-US" altLang="ko-KR"/>
              <a:t>Shard</a:t>
            </a:r>
            <a:r>
              <a:rPr kumimoji="1" lang="ko-KR" altLang="en-US"/>
              <a:t>에서 단일 트랜잭션으로 처리될 수 있도록 한다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5094D-A038-CA4F-B808-5688F6D4C65D}"/>
              </a:ext>
            </a:extLst>
          </p:cNvPr>
          <p:cNvSpPr txBox="1"/>
          <p:nvPr/>
        </p:nvSpPr>
        <p:spPr>
          <a:xfrm>
            <a:off x="5038113" y="1594582"/>
            <a:ext cx="21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Outbox Table </a:t>
            </a:r>
            <a:r>
              <a:rPr kumimoji="1" lang="ko-KR" altLang="en-US"/>
              <a:t>설계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F769C58D-2DFE-A24D-831A-C29CFEA9A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6897"/>
              </p:ext>
            </p:extLst>
          </p:nvPr>
        </p:nvGraphicFramePr>
        <p:xfrm>
          <a:off x="2032000" y="2031382"/>
          <a:ext cx="8127999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99173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8420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82249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outbox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outbox_id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Primary Key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2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event_type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이벤트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payload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VARCHAR(5000)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이벤트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5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shard_key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샤드</a:t>
                      </a:r>
                      <a:r>
                        <a:rPr lang="ko-KR" altLang="en-US"/>
                        <a:t> 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created_at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생성일시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67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51851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>
                <a:ea typeface="맑은 고딕"/>
              </a:rPr>
              <a:t>게시글 서비스에서 처리되는 상황을 가정한다</a:t>
            </a:r>
            <a:r>
              <a:rPr kumimoji="1" lang="en-US" altLang="ko-KR" sz="1600">
                <a:ea typeface="맑은 고딕"/>
              </a:rPr>
              <a:t>.</a:t>
            </a:r>
          </a:p>
          <a:p>
            <a:pPr algn="ctr"/>
            <a:r>
              <a:rPr kumimoji="1" lang="ko-KR" altLang="en-US" sz="1600">
                <a:ea typeface="맑은 고딕"/>
              </a:rPr>
              <a:t>물론</a:t>
            </a:r>
            <a:r>
              <a:rPr kumimoji="1" lang="en-US" altLang="ko-KR" sz="1600">
                <a:ea typeface="맑은 고딕"/>
              </a:rPr>
              <a:t>, </a:t>
            </a:r>
            <a:r>
              <a:rPr kumimoji="1" lang="ko-KR" altLang="en-US" sz="1600">
                <a:ea typeface="맑은 고딕"/>
              </a:rPr>
              <a:t>트랜잭션 지원하는 데이터베이스를 사용하고 있는</a:t>
            </a:r>
            <a:r>
              <a:rPr kumimoji="1" lang="en-US" altLang="ko-KR" sz="1600">
                <a:ea typeface="맑은 고딕"/>
              </a:rPr>
              <a:t>,</a:t>
            </a:r>
            <a:endParaRPr lang="en-US" altLang="ko-KR" sz="1600">
              <a:ea typeface="맑은 고딕"/>
            </a:endParaRPr>
          </a:p>
          <a:p>
            <a:pPr algn="ctr"/>
            <a:r>
              <a:rPr kumimoji="1" lang="ko-KR" altLang="en-US" sz="1600">
                <a:ea typeface="맑은 고딕"/>
              </a:rPr>
              <a:t>댓글</a:t>
            </a:r>
            <a:r>
              <a:rPr kumimoji="1" lang="en-US" altLang="ko-KR" sz="1600">
                <a:ea typeface="맑은 고딕"/>
              </a:rPr>
              <a:t>/</a:t>
            </a:r>
            <a:r>
              <a:rPr kumimoji="1" lang="ko-KR" altLang="en-US" sz="1600">
                <a:ea typeface="맑은 고딕"/>
              </a:rPr>
              <a:t>좋아요</a:t>
            </a:r>
            <a:r>
              <a:rPr kumimoji="1" lang="en-US" altLang="ko-KR" sz="1600">
                <a:ea typeface="맑은 고딕"/>
              </a:rPr>
              <a:t>/</a:t>
            </a:r>
            <a:r>
              <a:rPr kumimoji="1" lang="ko-KR" altLang="en-US" sz="1600">
                <a:ea typeface="맑은 고딕"/>
              </a:rPr>
              <a:t>조회수 서비스도</a:t>
            </a:r>
            <a:r>
              <a:rPr kumimoji="1" lang="en-US" altLang="ko-KR" sz="1600">
                <a:ea typeface="맑은 고딕"/>
              </a:rPr>
              <a:t> </a:t>
            </a:r>
            <a:r>
              <a:rPr kumimoji="1" lang="ko-KR" altLang="en-US" sz="1600">
                <a:ea typeface="맑은 고딕"/>
              </a:rPr>
              <a:t>동일한 방식으로 처리된다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2753255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err="1"/>
              <a:t>게시글</a:t>
            </a:r>
            <a:r>
              <a:rPr kumimoji="1" lang="ko-KR" altLang="en-US" sz="1600"/>
              <a:t> 서비스로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게시글</a:t>
            </a:r>
            <a:r>
              <a:rPr kumimoji="1" lang="ko-KR" altLang="en-US" sz="1600"/>
              <a:t> 생성</a:t>
            </a:r>
            <a:r>
              <a:rPr kumimoji="1" lang="en-US" altLang="ko-KR" sz="1600"/>
              <a:t>/</a:t>
            </a:r>
            <a:r>
              <a:rPr kumimoji="1" lang="ko-KR" altLang="en-US" sz="1600"/>
              <a:t>수정</a:t>
            </a:r>
            <a:r>
              <a:rPr kumimoji="1" lang="en-US" altLang="ko-KR" sz="1600"/>
              <a:t>/</a:t>
            </a:r>
            <a:r>
              <a:rPr kumimoji="1" lang="ko-KR" altLang="en-US" sz="1600"/>
              <a:t>삭제 </a:t>
            </a:r>
            <a:r>
              <a:rPr kumimoji="1" lang="en-US" altLang="ko-KR" sz="1600"/>
              <a:t>API</a:t>
            </a:r>
            <a:r>
              <a:rPr kumimoji="1" lang="ko-KR" altLang="en-US" sz="1600"/>
              <a:t>가</a:t>
            </a:r>
            <a:r>
              <a:rPr kumimoji="1" lang="en-US" altLang="ko-KR" sz="1600"/>
              <a:t> </a:t>
            </a:r>
            <a:r>
              <a:rPr kumimoji="1" lang="ko-KR" altLang="en-US" sz="1600"/>
              <a:t>호출된다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9581204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err="1"/>
              <a:t>게시글</a:t>
            </a:r>
            <a:r>
              <a:rPr kumimoji="1" lang="ko-KR" altLang="en-US" sz="1600"/>
              <a:t> 서비스는 비즈니스 </a:t>
            </a:r>
            <a:r>
              <a:rPr kumimoji="1" lang="ko-KR" altLang="en-US" sz="1600" err="1"/>
              <a:t>로직을</a:t>
            </a:r>
            <a:r>
              <a:rPr kumimoji="1" lang="ko-KR" altLang="en-US" sz="1600"/>
              <a:t> 수행하면서</a:t>
            </a:r>
            <a:r>
              <a:rPr kumimoji="1" lang="en-US" altLang="ko-KR" sz="1600"/>
              <a:t>,</a:t>
            </a:r>
          </a:p>
          <a:p>
            <a:pPr algn="ctr"/>
            <a:r>
              <a:rPr kumimoji="1" lang="en-US" altLang="ko-KR" sz="1600"/>
              <a:t>Article Table</a:t>
            </a:r>
            <a:r>
              <a:rPr kumimoji="1" lang="ko-KR" altLang="en-US" sz="1600"/>
              <a:t> 상태 변경과 </a:t>
            </a:r>
            <a:r>
              <a:rPr kumimoji="1" lang="en-US" altLang="ko-KR" sz="1600"/>
              <a:t>Outbox Table </a:t>
            </a:r>
            <a:r>
              <a:rPr kumimoji="1" lang="ko-KR" altLang="en-US" sz="1600"/>
              <a:t>이벤트 기록을</a:t>
            </a:r>
            <a:endParaRPr kumimoji="1" lang="en-US" altLang="ko-KR" sz="1600"/>
          </a:p>
          <a:p>
            <a:pPr algn="ctr"/>
            <a:r>
              <a:rPr kumimoji="1" lang="ko-KR" altLang="en-US" sz="1600"/>
              <a:t>단일 트랜잭션으로 처리한다</a:t>
            </a:r>
            <a:r>
              <a:rPr kumimoji="1"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977330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Message Relay</a:t>
            </a:r>
            <a:r>
              <a:rPr kumimoji="1" lang="ko-KR" altLang="en-US" sz="1600"/>
              <a:t>는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에서</a:t>
            </a:r>
            <a:r>
              <a:rPr kumimoji="1" lang="en-US" altLang="ko-KR" sz="1600"/>
              <a:t> </a:t>
            </a:r>
            <a:r>
              <a:rPr kumimoji="1" lang="ko-KR" altLang="en-US" sz="1600" err="1"/>
              <a:t>미전송</a:t>
            </a:r>
            <a:r>
              <a:rPr kumimoji="1" lang="ko-KR" altLang="en-US" sz="1600"/>
              <a:t> 데이터를 주기적으로 </a:t>
            </a:r>
            <a:r>
              <a:rPr kumimoji="1" lang="en-US" altLang="ko-KR" sz="1600"/>
              <a:t>polling</a:t>
            </a:r>
            <a:r>
              <a:rPr kumimoji="1" lang="ko-KR" altLang="en-US" sz="1600"/>
              <a:t>하여 조회하고</a:t>
            </a:r>
            <a:r>
              <a:rPr kumimoji="1" lang="en-US" altLang="ko-KR" sz="1600"/>
              <a:t>, Kafka</a:t>
            </a:r>
            <a:r>
              <a:rPr kumimoji="1" lang="ko-KR" altLang="en-US" sz="1600"/>
              <a:t>로 전송한다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간격이 너무 짧으면 </a:t>
            </a:r>
            <a:r>
              <a:rPr kumimoji="1" lang="en-US" altLang="ko-KR" sz="1600"/>
              <a:t>DB</a:t>
            </a:r>
            <a:r>
              <a:rPr kumimoji="1" lang="ko-KR" altLang="en-US" sz="1600"/>
              <a:t>에 부하가 커질 수 있고</a:t>
            </a:r>
            <a:r>
              <a:rPr kumimoji="1" lang="en-US" altLang="ko-KR" sz="1600"/>
              <a:t>, </a:t>
            </a:r>
            <a:r>
              <a:rPr kumimoji="1" lang="ko-KR" altLang="en-US" sz="1600"/>
              <a:t>간격이 너무 길면 이벤트 전송에 지연이 생길 수 있다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en-US" altLang="ko-KR" sz="1600"/>
              <a:t>10</a:t>
            </a:r>
            <a:r>
              <a:rPr kumimoji="1" lang="ko-KR" altLang="en-US" sz="1600"/>
              <a:t>초 간격으로 </a:t>
            </a:r>
            <a:r>
              <a:rPr kumimoji="1" lang="en-US" altLang="ko-KR" sz="1600"/>
              <a:t>polling </a:t>
            </a:r>
            <a:r>
              <a:rPr kumimoji="1" lang="ko-KR" altLang="en-US" sz="1600"/>
              <a:t>해보자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6D6E84-15FB-AC46-84F2-038E5430D2A9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DEACBE-727A-0B4F-8020-4521E4E83F2F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36E9A-B597-C249-B525-806C194D4426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87C6E9D-1988-A548-8196-FD8D9433E0BD}"/>
              </a:ext>
            </a:extLst>
          </p:cNvPr>
          <p:cNvSpPr txBox="1"/>
          <p:nvPr/>
        </p:nvSpPr>
        <p:spPr>
          <a:xfrm>
            <a:off x="5248688" y="3733578"/>
            <a:ext cx="13580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</p:txBody>
      </p:sp>
    </p:spTree>
    <p:extLst>
      <p:ext uri="{BB962C8B-B14F-4D97-AF65-F5344CB8AC3E}">
        <p14:creationId xmlns:p14="http://schemas.microsoft.com/office/powerpoint/2010/main" val="3990403638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600">
                <a:ea typeface="맑은 고딕"/>
              </a:rPr>
              <a:t>Message Relay</a:t>
            </a:r>
            <a:r>
              <a:rPr kumimoji="1" lang="ko-KR" altLang="en-US" sz="1600">
                <a:ea typeface="맑은 고딕"/>
              </a:rPr>
              <a:t>가 </a:t>
            </a:r>
            <a:r>
              <a:rPr kumimoji="1" lang="en-US" altLang="ko-KR" sz="1600">
                <a:ea typeface="맑은 고딕"/>
              </a:rPr>
              <a:t>Outbox Table</a:t>
            </a:r>
            <a:r>
              <a:rPr kumimoji="1" lang="ko-KR" altLang="en-US" sz="1600">
                <a:ea typeface="맑은 고딕"/>
              </a:rPr>
              <a:t>을 </a:t>
            </a:r>
            <a:r>
              <a:rPr kumimoji="1" lang="en-US" altLang="ko-KR" sz="1600">
                <a:ea typeface="맑은 고딕"/>
              </a:rPr>
              <a:t>10</a:t>
            </a:r>
            <a:r>
              <a:rPr kumimoji="1" lang="ko-KR" altLang="en-US" sz="1600">
                <a:ea typeface="맑은 고딕"/>
              </a:rPr>
              <a:t>초 간격으로 </a:t>
            </a:r>
            <a:r>
              <a:rPr kumimoji="1" lang="en-US" altLang="ko-KR" sz="1600">
                <a:ea typeface="맑은 고딕"/>
              </a:rPr>
              <a:t>polling</a:t>
            </a:r>
            <a:r>
              <a:rPr kumimoji="1" lang="ko-KR" altLang="en-US" sz="1600">
                <a:ea typeface="맑은 고딕"/>
              </a:rPr>
              <a:t> 한다고 해도</a:t>
            </a:r>
            <a:r>
              <a:rPr kumimoji="1" lang="en-US" altLang="ko-KR" sz="1600">
                <a:ea typeface="맑은 고딕"/>
              </a:rPr>
              <a:t>, </a:t>
            </a:r>
            <a:r>
              <a:rPr kumimoji="1" lang="ko-KR" altLang="en-US" sz="1600">
                <a:ea typeface="맑은 고딕"/>
              </a:rPr>
              <a:t>여전히 지연은 크다</a:t>
            </a:r>
            <a:r>
              <a:rPr kumimoji="1" lang="en-US" altLang="ko-KR" sz="1600">
                <a:ea typeface="맑은 고딕"/>
              </a:rPr>
              <a:t>.</a:t>
            </a:r>
          </a:p>
          <a:p>
            <a:pPr algn="ctr"/>
            <a:r>
              <a:rPr kumimoji="1" lang="ko-KR" altLang="en-US" sz="1600">
                <a:ea typeface="맑은 고딕"/>
              </a:rPr>
              <a:t>게시글 서비스에서 트랜잭션이 </a:t>
            </a:r>
            <a:r>
              <a:rPr kumimoji="1" lang="en-US" altLang="ko-KR" sz="1600">
                <a:ea typeface="맑은 고딕"/>
              </a:rPr>
              <a:t>commit </a:t>
            </a:r>
            <a:r>
              <a:rPr kumimoji="1" lang="ko-KR" altLang="en-US" sz="1600">
                <a:ea typeface="맑은 고딕"/>
              </a:rPr>
              <a:t>되면</a:t>
            </a:r>
            <a:r>
              <a:rPr kumimoji="1" lang="en-US" altLang="ko-KR" sz="1600">
                <a:ea typeface="맑은 고딕"/>
              </a:rPr>
              <a:t>, Message Relay</a:t>
            </a:r>
            <a:r>
              <a:rPr kumimoji="1" lang="ko-KR" altLang="en-US" sz="1600">
                <a:ea typeface="맑은 고딕"/>
              </a:rPr>
              <a:t>로 이벤트를 즉시전달하자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algn="ctr"/>
            <a:r>
              <a:rPr kumimoji="1" lang="en-US" altLang="ko-KR" sz="1600">
                <a:ea typeface="맑은 고딕"/>
              </a:rPr>
              <a:t>Message Relay</a:t>
            </a:r>
            <a:r>
              <a:rPr kumimoji="1" lang="ko-KR" altLang="en-US" sz="1600">
                <a:ea typeface="맑은 고딕"/>
              </a:rPr>
              <a:t>는 전달 받은 이벤트를 비동기로 카프카 전송할 수 있다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133A7F-B377-C346-A992-D37B165A3038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4E51F0-7C29-094C-895F-E85B87DE5B67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8ED8ECB-BDC2-854B-80A9-49678FB7EC6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3F74BF-91D0-B840-B84A-AEFFAD79B537}"/>
              </a:ext>
            </a:extLst>
          </p:cNvPr>
          <p:cNvSpPr txBox="1"/>
          <p:nvPr/>
        </p:nvSpPr>
        <p:spPr>
          <a:xfrm>
            <a:off x="5231856" y="3733578"/>
            <a:ext cx="13917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</p:txBody>
      </p:sp>
    </p:spTree>
    <p:extLst>
      <p:ext uri="{BB962C8B-B14F-4D97-AF65-F5344CB8AC3E}">
        <p14:creationId xmlns:p14="http://schemas.microsoft.com/office/powerpoint/2010/main" val="1725024794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/>
              <a:t>Message Relay</a:t>
            </a:r>
            <a:r>
              <a:rPr kumimoji="1" lang="ko-KR" altLang="en-US" sz="1600"/>
              <a:t>는 전송이 실패한 이벤트에 대해서만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에서 </a:t>
            </a:r>
            <a:r>
              <a:rPr kumimoji="1" lang="en-US" altLang="ko-KR" sz="1600"/>
              <a:t>polling</a:t>
            </a:r>
            <a:r>
              <a:rPr kumimoji="1" lang="ko-KR" altLang="en-US" sz="1600"/>
              <a:t>하면 된다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그렇지 않으면</a:t>
            </a:r>
            <a:r>
              <a:rPr kumimoji="1" lang="en-US" altLang="ko-KR" sz="1600"/>
              <a:t>, Message Relay</a:t>
            </a:r>
            <a:r>
              <a:rPr kumimoji="1" lang="ko-KR" altLang="en-US" sz="1600"/>
              <a:t>로의 이벤트 전달될 수 있는 지점이 </a:t>
            </a:r>
            <a:r>
              <a:rPr kumimoji="1" lang="en-US" altLang="ko-KR" sz="1600"/>
              <a:t>2</a:t>
            </a:r>
            <a:r>
              <a:rPr kumimoji="1" lang="ko-KR" altLang="en-US" sz="1600"/>
              <a:t>개이므로 각 이벤트가 중복 처리될 수 있다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248688" y="3733578"/>
            <a:ext cx="13580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705776-4D63-974B-9A8C-528D1E4A9F46}"/>
              </a:ext>
            </a:extLst>
          </p:cNvPr>
          <p:cNvSpPr/>
          <p:nvPr/>
        </p:nvSpPr>
        <p:spPr>
          <a:xfrm flipH="1">
            <a:off x="6538792" y="4018434"/>
            <a:ext cx="187926" cy="236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995551-CA0B-0142-B600-F4AA16D95FA7}"/>
              </a:ext>
            </a:extLst>
          </p:cNvPr>
          <p:cNvSpPr/>
          <p:nvPr/>
        </p:nvSpPr>
        <p:spPr>
          <a:xfrm flipH="1">
            <a:off x="7183644" y="2854561"/>
            <a:ext cx="187926" cy="236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501938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실패한 이벤트는 장애 상황에만 발생할 것이고</a:t>
            </a:r>
            <a:r>
              <a:rPr kumimoji="1" lang="en-US" altLang="ko-KR" sz="1600"/>
              <a:t>, </a:t>
            </a:r>
            <a:r>
              <a:rPr kumimoji="1" lang="ko-KR" altLang="en-US" sz="1600"/>
              <a:t>정상 상황에서는 </a:t>
            </a:r>
            <a:r>
              <a:rPr kumimoji="1" lang="en-US" altLang="ko-KR" sz="1600"/>
              <a:t>10</a:t>
            </a:r>
            <a:r>
              <a:rPr kumimoji="1" lang="ko-KR" altLang="en-US" sz="1600"/>
              <a:t>초 정도면 이벤트 전송할 시간으로 충분 했을 것이다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생성된 지 </a:t>
            </a:r>
            <a:r>
              <a:rPr kumimoji="1" lang="en-US" altLang="ko-KR" sz="1600"/>
              <a:t>10</a:t>
            </a:r>
            <a:r>
              <a:rPr kumimoji="1" lang="ko-KR" altLang="en-US" sz="1600"/>
              <a:t>초가 지난 이벤트만 </a:t>
            </a:r>
            <a:r>
              <a:rPr kumimoji="1" lang="en-US" altLang="ko-KR" sz="1600"/>
              <a:t>polling</a:t>
            </a:r>
            <a:r>
              <a:rPr kumimoji="1" lang="ko-KR" altLang="en-US" sz="1600"/>
              <a:t> 하자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물론</a:t>
            </a:r>
            <a:r>
              <a:rPr kumimoji="1" lang="en-US" altLang="ko-KR" sz="1600"/>
              <a:t>, </a:t>
            </a:r>
            <a:r>
              <a:rPr kumimoji="1" lang="ko-KR" altLang="en-US" sz="1600"/>
              <a:t>여전히 이벤트는 중복 처리될 수 있으므로</a:t>
            </a:r>
            <a:r>
              <a:rPr kumimoji="1" lang="en-US" altLang="ko-KR" sz="1600"/>
              <a:t> Consumer </a:t>
            </a:r>
            <a:r>
              <a:rPr kumimoji="1" lang="ko-KR" altLang="en-US" sz="1600"/>
              <a:t>측에서 </a:t>
            </a:r>
            <a:r>
              <a:rPr kumimoji="1" lang="ko-KR" altLang="en-US" sz="1600" err="1"/>
              <a:t>멱등성을</a:t>
            </a:r>
            <a:r>
              <a:rPr kumimoji="1" lang="ko-KR" altLang="en-US" sz="1600"/>
              <a:t> 고려한 개발은 필요하다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55062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전송 완료된 이벤트는 어떻게 처리할까</a:t>
            </a:r>
            <a:r>
              <a:rPr kumimoji="1" lang="en-US" altLang="ko-KR" sz="1600"/>
              <a:t>?</a:t>
            </a:r>
          </a:p>
          <a:p>
            <a:pPr algn="ctr"/>
            <a:r>
              <a:rPr kumimoji="1" lang="ko-KR" altLang="en-US" sz="1600"/>
              <a:t>완료 상태 값을 가지게 할 수도 있고</a:t>
            </a:r>
            <a:r>
              <a:rPr kumimoji="1" lang="en-US" altLang="ko-KR" sz="1600"/>
              <a:t>, </a:t>
            </a:r>
            <a:r>
              <a:rPr kumimoji="1" lang="ko-KR" altLang="en-US" sz="1600"/>
              <a:t>완료된 이벤트는 삭제해줄 수도 있다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어떻게 처리</a:t>
            </a:r>
            <a:r>
              <a:rPr kumimoji="1" lang="en-US" altLang="ko-KR" sz="1200"/>
              <a:t>?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169535036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전송 완료되었다면</a:t>
            </a:r>
            <a:r>
              <a:rPr kumimoji="1" lang="en-US" altLang="ko-KR" sz="1600"/>
              <a:t>, </a:t>
            </a:r>
            <a:r>
              <a:rPr kumimoji="1" lang="ko-KR" altLang="en-US" sz="1600"/>
              <a:t>간단하게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에서 삭제해주자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이벤트는 비즈니스 관점에서 유의미할 수 있고</a:t>
            </a:r>
            <a:r>
              <a:rPr kumimoji="1" lang="en-US" altLang="ko-KR" sz="1600"/>
              <a:t>, </a:t>
            </a:r>
            <a:r>
              <a:rPr kumimoji="1" lang="ko-KR" altLang="en-US" sz="1600"/>
              <a:t>이후에도 추적 또는 </a:t>
            </a:r>
            <a:r>
              <a:rPr kumimoji="1" lang="ko-KR" altLang="en-US" sz="1600" err="1"/>
              <a:t>리플레이가</a:t>
            </a:r>
            <a:r>
              <a:rPr kumimoji="1" lang="ko-KR" altLang="en-US" sz="1600"/>
              <a:t> 필요한 상황도 있다</a:t>
            </a:r>
            <a:r>
              <a:rPr kumimoji="1" lang="en-US" altLang="ko-KR" sz="1600"/>
              <a:t>.(Event Sourcing)</a:t>
            </a:r>
          </a:p>
          <a:p>
            <a:pPr algn="ctr"/>
            <a:r>
              <a:rPr kumimoji="1" lang="ko-KR" altLang="en-US" sz="1600"/>
              <a:t>하지만 우리는 이벤트 전송 용도로만 사용하기 때문에</a:t>
            </a:r>
            <a:r>
              <a:rPr kumimoji="1" lang="en-US" altLang="ko-KR" sz="1600"/>
              <a:t>, </a:t>
            </a:r>
            <a:r>
              <a:rPr kumimoji="1" lang="ko-KR" altLang="en-US" sz="1600"/>
              <a:t>간단한 구조를 위해 그냥 삭제한다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08719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1CC55-D11A-104B-93F1-15FF61A3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프로젝트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E21A4-F2B8-D947-9445-7806C97D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대규모 데이터와 트래픽을 지탱할 수 있는 시스템을 고려한다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사용자 로그인</a:t>
            </a:r>
            <a:r>
              <a:rPr lang="en-US" altLang="ko-KR"/>
              <a:t>,</a:t>
            </a:r>
            <a:r>
              <a:rPr lang="ko-KR" altLang="en-US"/>
              <a:t> 데이터 유효성 검증</a:t>
            </a:r>
            <a:r>
              <a:rPr lang="en-US" altLang="ko-KR"/>
              <a:t>, </a:t>
            </a:r>
            <a:r>
              <a:rPr lang="ko-KR" altLang="en-US"/>
              <a:t>웹 프론트 화면 개발 등 본 강의의 취지와 맞지 않는 요구사항은 과감히 제거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대규모 데이터와 트래픽을 다루기 위한 핵심 전략만 다룬다</a:t>
            </a:r>
            <a:r>
              <a:rPr lang="en-US" altLang="ko-KR"/>
              <a:t>.</a:t>
            </a: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59488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시스템 아키텍처란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F49D226-BB54-FB48-B78E-6E81C4B28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15456"/>
              </p:ext>
            </p:extLst>
          </p:nvPr>
        </p:nvGraphicFramePr>
        <p:xfrm>
          <a:off x="1228165" y="1690688"/>
          <a:ext cx="9735669" cy="3337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245223">
                  <a:extLst>
                    <a:ext uri="{9D8B030D-6E8A-4147-A177-3AD203B41FA5}">
                      <a16:colId xmlns:a16="http://schemas.microsoft.com/office/drawing/2014/main" val="3742987210"/>
                    </a:ext>
                  </a:extLst>
                </a:gridCol>
                <a:gridCol w="3245223">
                  <a:extLst>
                    <a:ext uri="{9D8B030D-6E8A-4147-A177-3AD203B41FA5}">
                      <a16:colId xmlns:a16="http://schemas.microsoft.com/office/drawing/2014/main" val="3819626"/>
                    </a:ext>
                  </a:extLst>
                </a:gridCol>
                <a:gridCol w="3245223">
                  <a:extLst>
                    <a:ext uri="{9D8B030D-6E8A-4147-A177-3AD203B41FA5}">
                      <a16:colId xmlns:a16="http://schemas.microsoft.com/office/drawing/2014/main" val="3516461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Monolithic Architecture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Microservice Architecture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532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결합도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낮음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확장성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개별 확장 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개별 확장 쉬움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48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통합 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독립 배포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3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기술 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단일 기술 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여러 기술 스택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변경 전파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시스템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서비스 또는 전파 범위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78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통신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낮음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높음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7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 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쉬움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소규모일수록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어려움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45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845422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우리의 시스템은</a:t>
            </a:r>
            <a:r>
              <a:rPr kumimoji="1" lang="en-US" altLang="ko-KR" sz="1600"/>
              <a:t>,</a:t>
            </a:r>
          </a:p>
          <a:p>
            <a:pPr algn="ctr"/>
            <a:r>
              <a:rPr kumimoji="1" lang="ko-KR" altLang="en-US" sz="1600" err="1"/>
              <a:t>게시글</a:t>
            </a:r>
            <a:r>
              <a:rPr kumimoji="1" lang="ko-KR" altLang="en-US" sz="1600"/>
              <a:t> 서비스의 여러 서버 애플리케이션에서 동시에 처리될 수 있고</a:t>
            </a:r>
            <a:r>
              <a:rPr kumimoji="1" lang="en-US" altLang="ko-KR" sz="1600"/>
              <a:t>, </a:t>
            </a:r>
            <a:r>
              <a:rPr kumimoji="1" lang="ko-KR" altLang="en-US" sz="1600"/>
              <a:t>데이터베이스 </a:t>
            </a:r>
            <a:r>
              <a:rPr kumimoji="1" lang="ko-KR" altLang="en-US" sz="1600" err="1"/>
              <a:t>샤딩이</a:t>
            </a:r>
            <a:r>
              <a:rPr kumimoji="1" lang="ko-KR" altLang="en-US" sz="1600"/>
              <a:t> 고려된 분산 시스템이다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en-US" altLang="ko-KR" sz="1600"/>
              <a:t>Message Relay</a:t>
            </a:r>
            <a:r>
              <a:rPr kumimoji="1" lang="ko-KR" altLang="en-US" sz="1600"/>
              <a:t>가 </a:t>
            </a:r>
            <a:r>
              <a:rPr kumimoji="1" lang="en-US" altLang="ko-KR" sz="1600"/>
              <a:t>Outbox Table</a:t>
            </a:r>
            <a:r>
              <a:rPr kumimoji="1" lang="ko-KR" altLang="en-US" sz="1600"/>
              <a:t>의 </a:t>
            </a:r>
            <a:r>
              <a:rPr kumimoji="1" lang="ko-KR" altLang="en-US" sz="1600" err="1"/>
              <a:t>미전송</a:t>
            </a:r>
            <a:r>
              <a:rPr kumimoji="1" lang="ko-KR" altLang="en-US" sz="1600"/>
              <a:t> 이벤트를 </a:t>
            </a:r>
            <a:r>
              <a:rPr kumimoji="1" lang="en-US" altLang="ko-KR" sz="1600"/>
              <a:t>polling </a:t>
            </a:r>
            <a:r>
              <a:rPr kumimoji="1" lang="ko-KR" altLang="en-US" sz="1600"/>
              <a:t>하는 작업은 어떻게 처리될 수 있을까</a:t>
            </a:r>
            <a:r>
              <a:rPr kumimoji="1" lang="en-US" altLang="ko-KR" sz="1600"/>
              <a:t>?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365697331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err="1"/>
              <a:t>미전송</a:t>
            </a:r>
            <a:r>
              <a:rPr kumimoji="1" lang="ko-KR" altLang="en-US" sz="1600"/>
              <a:t> 이벤트를 </a:t>
            </a:r>
            <a:r>
              <a:rPr kumimoji="1" lang="en-US" altLang="ko-KR" sz="1600"/>
              <a:t>polling</a:t>
            </a:r>
            <a:r>
              <a:rPr kumimoji="1" lang="ko-KR" altLang="en-US" sz="1600"/>
              <a:t>하는 것은 특정한 </a:t>
            </a:r>
            <a:r>
              <a:rPr kumimoji="1" lang="ko-KR" altLang="en-US" sz="1600" err="1"/>
              <a:t>샤드</a:t>
            </a:r>
            <a:r>
              <a:rPr kumimoji="1" lang="ko-KR" altLang="en-US" sz="1600"/>
              <a:t> 키가 없으므로</a:t>
            </a:r>
            <a:r>
              <a:rPr kumimoji="1" lang="en-US" altLang="ko-KR" sz="1600"/>
              <a:t>, </a:t>
            </a:r>
            <a:r>
              <a:rPr kumimoji="1" lang="ko-KR" altLang="en-US" sz="1600"/>
              <a:t>모든 </a:t>
            </a:r>
            <a:r>
              <a:rPr kumimoji="1" lang="ko-KR" altLang="en-US" sz="1600" err="1"/>
              <a:t>샤드에서</a:t>
            </a:r>
            <a:r>
              <a:rPr kumimoji="1" lang="ko-KR" altLang="en-US" sz="1600"/>
              <a:t> 직접 </a:t>
            </a:r>
            <a:r>
              <a:rPr kumimoji="1" lang="en-US" altLang="ko-KR" sz="1600"/>
              <a:t>polling</a:t>
            </a:r>
            <a:r>
              <a:rPr kumimoji="1" lang="ko-KR" altLang="en-US" sz="1600"/>
              <a:t>해야 한다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모든 애플리케이션이 동시에 </a:t>
            </a:r>
            <a:r>
              <a:rPr kumimoji="1" lang="en-US" altLang="ko-KR" sz="1600"/>
              <a:t>polling </a:t>
            </a:r>
            <a:r>
              <a:rPr kumimoji="1" lang="ko-KR" altLang="en-US" sz="1600"/>
              <a:t>하면</a:t>
            </a:r>
            <a:r>
              <a:rPr kumimoji="1" lang="en-US" altLang="ko-KR" sz="1600"/>
              <a:t>, </a:t>
            </a:r>
            <a:r>
              <a:rPr kumimoji="1" lang="ko-KR" altLang="en-US" sz="1600"/>
              <a:t>동일한 이벤트를 중복으로 처리할 수도 있고</a:t>
            </a:r>
            <a:r>
              <a:rPr kumimoji="1" lang="en-US" altLang="ko-KR" sz="1600"/>
              <a:t>,</a:t>
            </a:r>
          </a:p>
          <a:p>
            <a:pPr algn="ctr"/>
            <a:r>
              <a:rPr kumimoji="1" lang="ko-KR" altLang="en-US" sz="1600"/>
              <a:t>각 애플리케이션마다 모든 </a:t>
            </a:r>
            <a:r>
              <a:rPr kumimoji="1" lang="ko-KR" altLang="en-US" sz="1600" err="1"/>
              <a:t>샤드를</a:t>
            </a:r>
            <a:r>
              <a:rPr kumimoji="1" lang="ko-KR" altLang="en-US" sz="1600"/>
              <a:t> </a:t>
            </a:r>
            <a:r>
              <a:rPr kumimoji="1" lang="en-US" altLang="ko-KR" sz="1600"/>
              <a:t>polling </a:t>
            </a:r>
            <a:r>
              <a:rPr kumimoji="1" lang="ko-KR" altLang="en-US" sz="1600"/>
              <a:t>하면</a:t>
            </a:r>
            <a:r>
              <a:rPr kumimoji="1" lang="en-US" altLang="ko-KR" sz="1600"/>
              <a:t>, </a:t>
            </a:r>
            <a:r>
              <a:rPr kumimoji="1" lang="ko-KR" altLang="en-US" sz="1600"/>
              <a:t>처리에 지연이 생길 수 있다</a:t>
            </a:r>
            <a:r>
              <a:rPr kumimoji="1" lang="en-US" altLang="ko-KR" sz="1600"/>
              <a:t>.</a:t>
            </a:r>
          </a:p>
          <a:p>
            <a:pPr algn="ctr"/>
            <a:endParaRPr kumimoji="1" lang="en-US" altLang="ko-KR" sz="1600"/>
          </a:p>
          <a:p>
            <a:pPr algn="ctr"/>
            <a:r>
              <a:rPr kumimoji="1" lang="ko-KR" altLang="en-US" sz="1600"/>
              <a:t>각 애플리케이션이 처리할 </a:t>
            </a:r>
            <a:r>
              <a:rPr kumimoji="1" lang="ko-KR" altLang="en-US" sz="1600" err="1"/>
              <a:t>샤드를</a:t>
            </a:r>
            <a:r>
              <a:rPr kumimoji="1" lang="ko-KR" altLang="en-US" sz="1600"/>
              <a:t> 중복 없이 적절히 분산할 필요가 있다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305021800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각 애플리케이션은 </a:t>
            </a:r>
            <a:r>
              <a:rPr kumimoji="1" lang="ko-KR" altLang="en-US" sz="1600" err="1"/>
              <a:t>샤드의</a:t>
            </a:r>
            <a:r>
              <a:rPr kumimoji="1" lang="ko-KR" altLang="en-US" sz="1600"/>
              <a:t> 일부만 할당 받아서 처리할 수 있도록 해보자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이러한 할당은 </a:t>
            </a:r>
            <a:r>
              <a:rPr kumimoji="1" lang="en-US" altLang="ko-KR" sz="1600"/>
              <a:t>Message Relay </a:t>
            </a:r>
            <a:r>
              <a:rPr kumimoji="1" lang="ko-KR" altLang="en-US" sz="1600"/>
              <a:t>내의 </a:t>
            </a:r>
            <a:r>
              <a:rPr kumimoji="1" lang="en-US" altLang="ko-KR" sz="1600"/>
              <a:t>Coordinator</a:t>
            </a:r>
            <a:r>
              <a:rPr kumimoji="1" lang="ko-KR" altLang="en-US" sz="1600"/>
              <a:t>가 처리해준다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0FAD48-740D-FD4A-9DD2-619D1A4D24D4}"/>
              </a:ext>
            </a:extLst>
          </p:cNvPr>
          <p:cNvSpPr/>
          <p:nvPr/>
        </p:nvSpPr>
        <p:spPr>
          <a:xfrm>
            <a:off x="6790649" y="3073198"/>
            <a:ext cx="1015506" cy="602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Coordinator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53111961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600">
                <a:ea typeface="맑은 고딕"/>
              </a:rPr>
              <a:t>Coordinator</a:t>
            </a:r>
            <a:r>
              <a:rPr kumimoji="1" lang="ko-KR" altLang="en-US" sz="1600">
                <a:ea typeface="맑은 고딕"/>
              </a:rPr>
              <a:t>는 자신을 실행한 애플리케이션의 식별자와 현재 시간으로</a:t>
            </a:r>
            <a:r>
              <a:rPr kumimoji="1" lang="en-US" altLang="ko-KR" sz="1600">
                <a:ea typeface="맑은 고딕"/>
              </a:rPr>
              <a:t>, </a:t>
            </a:r>
            <a:r>
              <a:rPr kumimoji="1" lang="ko-KR" altLang="en-US" sz="1600">
                <a:ea typeface="맑은 고딕"/>
              </a:rPr>
              <a:t>중앙 저장소에 </a:t>
            </a:r>
            <a:r>
              <a:rPr kumimoji="1" lang="en-US" altLang="ko-KR" sz="1600">
                <a:ea typeface="맑은 고딕"/>
              </a:rPr>
              <a:t>3</a:t>
            </a:r>
            <a:r>
              <a:rPr kumimoji="1" lang="ko-KR" altLang="en-US" sz="1600">
                <a:ea typeface="맑은 고딕"/>
              </a:rPr>
              <a:t>초 간격으로 </a:t>
            </a:r>
            <a:r>
              <a:rPr kumimoji="1" lang="en-US" altLang="ko-KR" sz="1600">
                <a:ea typeface="맑은 고딕"/>
              </a:rPr>
              <a:t>ping</a:t>
            </a:r>
            <a:r>
              <a:rPr kumimoji="1" lang="ko-KR" altLang="en-US" sz="1600">
                <a:ea typeface="맑은 고딕"/>
              </a:rPr>
              <a:t>을 보낸다</a:t>
            </a:r>
            <a:r>
              <a:rPr kumimoji="1" lang="en-US" altLang="ko-KR" sz="1600">
                <a:ea typeface="맑은 고딕"/>
              </a:rPr>
              <a:t>.</a:t>
            </a:r>
          </a:p>
          <a:p>
            <a:pPr algn="ctr"/>
            <a:r>
              <a:rPr kumimoji="1" lang="ko-KR" altLang="en-US" sz="1600">
                <a:ea typeface="맑은 고딕"/>
              </a:rPr>
              <a:t>이를 통해 </a:t>
            </a:r>
            <a:r>
              <a:rPr kumimoji="1" lang="en-US" altLang="ko-KR" sz="1600">
                <a:ea typeface="맑은 고딕"/>
              </a:rPr>
              <a:t>Coordinator</a:t>
            </a:r>
            <a:r>
              <a:rPr kumimoji="1" lang="ko-KR" altLang="en-US" sz="1600">
                <a:ea typeface="맑은 고딕"/>
              </a:rPr>
              <a:t>는 실행 중인 애플리케이션 목록을 파악하고</a:t>
            </a:r>
            <a:r>
              <a:rPr kumimoji="1" lang="en-US" altLang="ko-KR" sz="1600">
                <a:ea typeface="맑은 고딕"/>
              </a:rPr>
              <a:t>, </a:t>
            </a:r>
            <a:r>
              <a:rPr kumimoji="1" lang="ko-KR" altLang="en-US" sz="1600">
                <a:ea typeface="맑은 고딕"/>
              </a:rPr>
              <a:t>각 애플리케이션에 </a:t>
            </a:r>
            <a:r>
              <a:rPr kumimoji="1" lang="ko-KR" altLang="en-US" sz="1600" err="1">
                <a:ea typeface="맑은 고딕"/>
              </a:rPr>
              <a:t>샤드를</a:t>
            </a:r>
            <a:r>
              <a:rPr kumimoji="1" lang="ko-KR" altLang="en-US" sz="1600">
                <a:ea typeface="맑은 고딕"/>
              </a:rPr>
              <a:t> 적절히 분산한다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algn="ctr"/>
            <a:r>
              <a:rPr kumimoji="1" lang="ko-KR" altLang="en-US" sz="1600">
                <a:ea typeface="맑은 고딕"/>
              </a:rPr>
              <a:t>중앙 저장소는 마지막 </a:t>
            </a:r>
            <a:r>
              <a:rPr kumimoji="1" lang="en-US" altLang="ko-KR" sz="1600">
                <a:ea typeface="맑은 고딕"/>
              </a:rPr>
              <a:t>ping</a:t>
            </a:r>
            <a:r>
              <a:rPr kumimoji="1" lang="ko-KR" altLang="en-US" sz="1600">
                <a:ea typeface="맑은 고딕"/>
              </a:rPr>
              <a:t>을 </a:t>
            </a:r>
            <a:r>
              <a:rPr kumimoji="1" lang="ko-KR" altLang="en-US" sz="1600" err="1">
                <a:ea typeface="맑은 고딕"/>
              </a:rPr>
              <a:t>받은지</a:t>
            </a:r>
            <a:r>
              <a:rPr kumimoji="1" lang="ko-KR" altLang="en-US" sz="1600">
                <a:ea typeface="맑은 고딕"/>
              </a:rPr>
              <a:t> </a:t>
            </a:r>
            <a:r>
              <a:rPr kumimoji="1" lang="en-US" altLang="ko-KR" sz="1600">
                <a:ea typeface="맑은 고딕"/>
              </a:rPr>
              <a:t>9</a:t>
            </a:r>
            <a:r>
              <a:rPr kumimoji="1" lang="ko-KR" altLang="en-US" sz="1600">
                <a:ea typeface="맑은 고딕"/>
              </a:rPr>
              <a:t>초가 지났으면 애플리케이션이 종료되었다고 판단하고 목록에서 제거한다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0FAD48-740D-FD4A-9DD2-619D1A4D24D4}"/>
              </a:ext>
            </a:extLst>
          </p:cNvPr>
          <p:cNvSpPr/>
          <p:nvPr/>
        </p:nvSpPr>
        <p:spPr>
          <a:xfrm>
            <a:off x="6790649" y="3073198"/>
            <a:ext cx="1015506" cy="602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Coordinator</a:t>
            </a:r>
            <a:endParaRPr kumimoji="1" lang="ko-KR" altLang="en-US" sz="11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FE5A4A-33C1-1840-B9BF-8D764EA5997C}"/>
              </a:ext>
            </a:extLst>
          </p:cNvPr>
          <p:cNvSpPr/>
          <p:nvPr/>
        </p:nvSpPr>
        <p:spPr>
          <a:xfrm>
            <a:off x="8363534" y="2116888"/>
            <a:ext cx="920600" cy="574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중앙</a:t>
            </a:r>
            <a:endParaRPr kumimoji="1" lang="en-US" altLang="ko-KR"/>
          </a:p>
          <a:p>
            <a:pPr algn="ctr"/>
            <a:r>
              <a:rPr kumimoji="1" lang="ko-KR" altLang="en-US"/>
              <a:t>저장소</a:t>
            </a: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911BEDC9-3528-474E-8C75-8B16F105ADE0}"/>
              </a:ext>
            </a:extLst>
          </p:cNvPr>
          <p:cNvCxnSpPr>
            <a:cxnSpLocks/>
            <a:stCxn id="41" idx="3"/>
            <a:endCxn id="42" idx="2"/>
          </p:cNvCxnSpPr>
          <p:nvPr/>
        </p:nvCxnSpPr>
        <p:spPr>
          <a:xfrm flipV="1">
            <a:off x="7806155" y="2691757"/>
            <a:ext cx="1017679" cy="6829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9CA4A9-C32B-444D-AA8D-4C29173D9139}"/>
              </a:ext>
            </a:extLst>
          </p:cNvPr>
          <p:cNvSpPr txBox="1"/>
          <p:nvPr/>
        </p:nvSpPr>
        <p:spPr>
          <a:xfrm>
            <a:off x="7914612" y="310682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ping (3</a:t>
            </a:r>
            <a:r>
              <a:rPr kumimoji="1" lang="ko-KR" altLang="en-US" sz="1200"/>
              <a:t>초</a:t>
            </a:r>
            <a:r>
              <a:rPr kumimoji="1" lang="en-US" altLang="ko-KR" sz="1200"/>
              <a:t>)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62791347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/>
              <a:t>중앙 저장소는 </a:t>
            </a:r>
            <a:r>
              <a:rPr kumimoji="1" lang="en-US" altLang="ko-KR" sz="1600"/>
              <a:t>Redis</a:t>
            </a:r>
            <a:r>
              <a:rPr kumimoji="1" lang="ko-KR" altLang="en-US" sz="1600"/>
              <a:t>의 </a:t>
            </a:r>
            <a:r>
              <a:rPr kumimoji="1" lang="en-US" altLang="ko-KR" sz="1600"/>
              <a:t>Sorted Set</a:t>
            </a:r>
            <a:r>
              <a:rPr kumimoji="1" lang="ko-KR" altLang="en-US" sz="1600"/>
              <a:t>을 이용한다</a:t>
            </a:r>
            <a:r>
              <a:rPr kumimoji="1" lang="en-US" altLang="ko-KR" sz="1600"/>
              <a:t>.</a:t>
            </a:r>
          </a:p>
          <a:p>
            <a:pPr algn="ctr"/>
            <a:r>
              <a:rPr kumimoji="1" lang="ko-KR" altLang="en-US" sz="1600"/>
              <a:t>애플리케이션의 </a:t>
            </a:r>
            <a:r>
              <a:rPr kumimoji="1" lang="ko-KR" altLang="en-US" sz="1600" err="1"/>
              <a:t>식별자와</a:t>
            </a:r>
            <a:r>
              <a:rPr kumimoji="1" lang="ko-KR" altLang="en-US" sz="1600"/>
              <a:t> 마지막 </a:t>
            </a:r>
            <a:r>
              <a:rPr kumimoji="1" lang="en-US" altLang="ko-KR" sz="1600"/>
              <a:t>ping </a:t>
            </a:r>
            <a:r>
              <a:rPr kumimoji="1" lang="ko-KR" altLang="en-US" sz="1600"/>
              <a:t>시간을 정렬된 상태로 </a:t>
            </a:r>
            <a:r>
              <a:rPr kumimoji="1" lang="ko-KR" altLang="en-US" sz="1600" err="1"/>
              <a:t>저장해둘</a:t>
            </a:r>
            <a:r>
              <a:rPr kumimoji="1" lang="ko-KR" altLang="en-US" sz="1600"/>
              <a:t> 수 있다</a:t>
            </a:r>
            <a:r>
              <a:rPr kumimoji="1" lang="en-US" altLang="ko-KR" sz="160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0FAD48-740D-FD4A-9DD2-619D1A4D24D4}"/>
              </a:ext>
            </a:extLst>
          </p:cNvPr>
          <p:cNvSpPr/>
          <p:nvPr/>
        </p:nvSpPr>
        <p:spPr>
          <a:xfrm>
            <a:off x="6790649" y="3073198"/>
            <a:ext cx="1015506" cy="602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Coordinator</a:t>
            </a:r>
            <a:endParaRPr kumimoji="1" lang="ko-KR" altLang="en-US" sz="11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FE5A4A-33C1-1840-B9BF-8D764EA5997C}"/>
              </a:ext>
            </a:extLst>
          </p:cNvPr>
          <p:cNvSpPr/>
          <p:nvPr/>
        </p:nvSpPr>
        <p:spPr>
          <a:xfrm>
            <a:off x="8363534" y="2116888"/>
            <a:ext cx="920600" cy="574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911BEDC9-3528-474E-8C75-8B16F105ADE0}"/>
              </a:ext>
            </a:extLst>
          </p:cNvPr>
          <p:cNvCxnSpPr>
            <a:cxnSpLocks/>
            <a:stCxn id="41" idx="3"/>
            <a:endCxn id="42" idx="2"/>
          </p:cNvCxnSpPr>
          <p:nvPr/>
        </p:nvCxnSpPr>
        <p:spPr>
          <a:xfrm flipV="1">
            <a:off x="7806155" y="2691757"/>
            <a:ext cx="1017679" cy="6829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9CA4A9-C32B-444D-AA8D-4C29173D9139}"/>
              </a:ext>
            </a:extLst>
          </p:cNvPr>
          <p:cNvSpPr txBox="1"/>
          <p:nvPr/>
        </p:nvSpPr>
        <p:spPr>
          <a:xfrm>
            <a:off x="7914612" y="310682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ping (3</a:t>
            </a:r>
            <a:r>
              <a:rPr kumimoji="1" lang="ko-KR" altLang="en-US" sz="1200"/>
              <a:t>초</a:t>
            </a:r>
            <a:r>
              <a:rPr kumimoji="1" lang="en-US" altLang="ko-KR" sz="1200"/>
              <a:t>)</a:t>
            </a:r>
            <a:endParaRPr kumimoji="1" lang="ko-KR" altLang="en-US" sz="12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BFE78AF-D7BF-F240-BEB4-2E84B5817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08176"/>
              </p:ext>
            </p:extLst>
          </p:nvPr>
        </p:nvGraphicFramePr>
        <p:xfrm>
          <a:off x="7317412" y="1103368"/>
          <a:ext cx="3164235" cy="10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66">
                  <a:extLst>
                    <a:ext uri="{9D8B030D-6E8A-4147-A177-3AD203B41FA5}">
                      <a16:colId xmlns:a16="http://schemas.microsoft.com/office/drawing/2014/main" val="3216767735"/>
                    </a:ext>
                  </a:extLst>
                </a:gridCol>
                <a:gridCol w="1147202">
                  <a:extLst>
                    <a:ext uri="{9D8B030D-6E8A-4147-A177-3AD203B41FA5}">
                      <a16:colId xmlns:a16="http://schemas.microsoft.com/office/drawing/2014/main" val="2778020638"/>
                    </a:ext>
                  </a:extLst>
                </a:gridCol>
                <a:gridCol w="1277567">
                  <a:extLst>
                    <a:ext uri="{9D8B030D-6E8A-4147-A177-3AD203B41FA5}">
                      <a16:colId xmlns:a16="http://schemas.microsoft.com/office/drawing/2014/main" val="3439215080"/>
                    </a:ext>
                  </a:extLst>
                </a:gridCol>
              </a:tblGrid>
              <a:tr h="22177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app-list</a:t>
                      </a:r>
                    </a:p>
                    <a:p>
                      <a:pPr algn="ctr" latinLnBrk="1"/>
                      <a:r>
                        <a:rPr lang="en-US" altLang="ko-KR" sz="1100"/>
                        <a:t>(</a:t>
                      </a:r>
                      <a:r>
                        <a:rPr lang="en-US" altLang="ko-KR" sz="1100" err="1"/>
                        <a:t>zset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data(</a:t>
                      </a:r>
                      <a:r>
                        <a:rPr lang="en-US" altLang="ko-KR" sz="1100" b="1" err="1">
                          <a:solidFill>
                            <a:schemeClr val="bg1"/>
                          </a:solidFill>
                        </a:rPr>
                        <a:t>app_id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score(</a:t>
                      </a:r>
                      <a:r>
                        <a:rPr lang="en-US" altLang="ko-KR" sz="1100" b="1" err="1">
                          <a:solidFill>
                            <a:schemeClr val="bg1"/>
                          </a:solidFill>
                        </a:rPr>
                        <a:t>ping_time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17208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aaa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435480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bbb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505251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ccc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7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32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913152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>
                <a:ea typeface="맑은 고딕"/>
              </a:rPr>
              <a:t>우리는 </a:t>
            </a:r>
            <a:r>
              <a:rPr kumimoji="1" lang="ko-KR" altLang="en-US" sz="1600" err="1">
                <a:ea typeface="맑은 고딕"/>
              </a:rPr>
              <a:t>샤딩을</a:t>
            </a:r>
            <a:r>
              <a:rPr kumimoji="1" lang="ko-KR" altLang="en-US" sz="1600">
                <a:ea typeface="맑은 고딕"/>
              </a:rPr>
              <a:t> 직접 구현하진 않았지만</a:t>
            </a:r>
            <a:r>
              <a:rPr kumimoji="1" lang="en-US" altLang="ko-KR" sz="1600">
                <a:ea typeface="맑은 고딕"/>
              </a:rPr>
              <a:t>, 4</a:t>
            </a:r>
            <a:r>
              <a:rPr kumimoji="1" lang="ko-KR" altLang="en-US" sz="1600">
                <a:ea typeface="맑은 고딕"/>
              </a:rPr>
              <a:t>개의 </a:t>
            </a:r>
            <a:r>
              <a:rPr kumimoji="1" lang="ko-KR" altLang="en-US" sz="1600" err="1">
                <a:ea typeface="맑은 고딕"/>
              </a:rPr>
              <a:t>샤드가</a:t>
            </a:r>
            <a:r>
              <a:rPr kumimoji="1" lang="ko-KR" altLang="en-US" sz="1600">
                <a:ea typeface="맑은 고딕"/>
              </a:rPr>
              <a:t> 있다고 가정한다</a:t>
            </a:r>
            <a:r>
              <a:rPr kumimoji="1" lang="en-US" altLang="ko-KR" sz="1600">
                <a:ea typeface="맑은 고딕"/>
              </a:rPr>
              <a:t>.</a:t>
            </a:r>
          </a:p>
          <a:p>
            <a:pPr algn="ctr"/>
            <a:r>
              <a:rPr kumimoji="1" lang="en-US" altLang="ko-KR" sz="1600">
                <a:ea typeface="맑은 고딕"/>
              </a:rPr>
              <a:t>Coordinator</a:t>
            </a:r>
            <a:r>
              <a:rPr kumimoji="1" lang="ko-KR" altLang="en-US" sz="1600">
                <a:ea typeface="맑은 고딕"/>
              </a:rPr>
              <a:t>는 </a:t>
            </a:r>
            <a:r>
              <a:rPr kumimoji="1" lang="en-US" altLang="ko-KR" sz="1600">
                <a:ea typeface="맑은 고딕"/>
              </a:rPr>
              <a:t>N</a:t>
            </a:r>
            <a:r>
              <a:rPr kumimoji="1" lang="ko-KR" altLang="en-US" sz="1600">
                <a:ea typeface="맑은 고딕"/>
              </a:rPr>
              <a:t>개의 애플리케이션에 4개의 </a:t>
            </a:r>
            <a:r>
              <a:rPr kumimoji="1" lang="ko-KR" altLang="en-US" sz="1600" err="1">
                <a:ea typeface="맑은 고딕"/>
              </a:rPr>
              <a:t>샤드를</a:t>
            </a:r>
            <a:r>
              <a:rPr kumimoji="1" lang="ko-KR" altLang="en-US" sz="1600">
                <a:ea typeface="맑은 고딕"/>
              </a:rPr>
              <a:t> 범위 기반</a:t>
            </a:r>
            <a:r>
              <a:rPr kumimoji="1" lang="en-US" altLang="ko-KR" sz="1600">
                <a:ea typeface="맑은 고딕"/>
              </a:rPr>
              <a:t>(Range-Based)</a:t>
            </a:r>
            <a:r>
              <a:rPr kumimoji="1" lang="ko-KR" altLang="en-US" sz="1600" err="1">
                <a:ea typeface="맑은 고딕"/>
              </a:rPr>
              <a:t>으로</a:t>
            </a:r>
            <a:r>
              <a:rPr kumimoji="1" lang="ko-KR" altLang="en-US" sz="1600">
                <a:ea typeface="맑은 고딕"/>
              </a:rPr>
              <a:t> 할당한다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  <a:p>
            <a:pPr algn="ctr"/>
            <a:r>
              <a:rPr kumimoji="1" lang="ko-KR" altLang="en-US" sz="1600">
                <a:ea typeface="맑은 고딕"/>
              </a:rPr>
              <a:t>예를 들어</a:t>
            </a:r>
            <a:r>
              <a:rPr kumimoji="1" lang="en-US" altLang="ko-KR" sz="1600">
                <a:ea typeface="맑은 고딕"/>
              </a:rPr>
              <a:t>, 2</a:t>
            </a:r>
            <a:r>
              <a:rPr kumimoji="1" lang="ko-KR" altLang="en-US" sz="1600">
                <a:ea typeface="맑은 고딕"/>
              </a:rPr>
              <a:t>개의 애플리케이션이 있다면</a:t>
            </a:r>
            <a:r>
              <a:rPr kumimoji="1" lang="en-US" altLang="ko-KR" sz="1600">
                <a:ea typeface="맑은 고딕"/>
              </a:rPr>
              <a:t>, 0~1번</a:t>
            </a:r>
            <a:r>
              <a:rPr kumimoji="1" lang="ko-KR" altLang="en-US" sz="1600">
                <a:ea typeface="맑은 고딕"/>
              </a:rPr>
              <a:t> 샤드와 2</a:t>
            </a:r>
            <a:r>
              <a:rPr kumimoji="1" lang="en-US" altLang="ko-KR" sz="1600">
                <a:ea typeface="맑은 고딕"/>
              </a:rPr>
              <a:t>~3번 </a:t>
            </a:r>
            <a:r>
              <a:rPr kumimoji="1" lang="ko-KR" altLang="en-US" sz="1600" err="1">
                <a:ea typeface="맑은 고딕"/>
              </a:rPr>
              <a:t>샤드를</a:t>
            </a:r>
            <a:r>
              <a:rPr kumimoji="1" lang="ko-KR" altLang="en-US" sz="1600">
                <a:ea typeface="맑은 고딕"/>
              </a:rPr>
              <a:t> 각각 </a:t>
            </a:r>
            <a:r>
              <a:rPr kumimoji="1" lang="en-US" altLang="ko-KR" sz="1600">
                <a:ea typeface="맑은 고딕"/>
              </a:rPr>
              <a:t>polling </a:t>
            </a:r>
            <a:r>
              <a:rPr kumimoji="1" lang="ko-KR" altLang="en-US" sz="1600">
                <a:ea typeface="맑은 고딕"/>
              </a:rPr>
              <a:t>한다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0FAD48-740D-FD4A-9DD2-619D1A4D24D4}"/>
              </a:ext>
            </a:extLst>
          </p:cNvPr>
          <p:cNvSpPr/>
          <p:nvPr/>
        </p:nvSpPr>
        <p:spPr>
          <a:xfrm>
            <a:off x="6790649" y="3073198"/>
            <a:ext cx="1015506" cy="602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Coordinator</a:t>
            </a:r>
            <a:endParaRPr kumimoji="1" lang="ko-KR" altLang="en-US" sz="11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FE5A4A-33C1-1840-B9BF-8D764EA5997C}"/>
              </a:ext>
            </a:extLst>
          </p:cNvPr>
          <p:cNvSpPr/>
          <p:nvPr/>
        </p:nvSpPr>
        <p:spPr>
          <a:xfrm>
            <a:off x="8363534" y="2116888"/>
            <a:ext cx="920600" cy="574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911BEDC9-3528-474E-8C75-8B16F105ADE0}"/>
              </a:ext>
            </a:extLst>
          </p:cNvPr>
          <p:cNvCxnSpPr>
            <a:cxnSpLocks/>
            <a:stCxn id="41" idx="3"/>
            <a:endCxn id="42" idx="2"/>
          </p:cNvCxnSpPr>
          <p:nvPr/>
        </p:nvCxnSpPr>
        <p:spPr>
          <a:xfrm flipV="1">
            <a:off x="7806155" y="2691757"/>
            <a:ext cx="1017679" cy="6829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9CA4A9-C32B-444D-AA8D-4C29173D9139}"/>
              </a:ext>
            </a:extLst>
          </p:cNvPr>
          <p:cNvSpPr txBox="1"/>
          <p:nvPr/>
        </p:nvSpPr>
        <p:spPr>
          <a:xfrm>
            <a:off x="7914612" y="310682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ping (3</a:t>
            </a:r>
            <a:r>
              <a:rPr kumimoji="1" lang="ko-KR" altLang="en-US" sz="1200"/>
              <a:t>초</a:t>
            </a:r>
            <a:r>
              <a:rPr kumimoji="1" lang="en-US" altLang="ko-KR" sz="1200"/>
              <a:t>)</a:t>
            </a:r>
            <a:endParaRPr kumimoji="1" lang="ko-KR" altLang="en-US" sz="12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BFE78AF-D7BF-F240-BEB4-2E84B5817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84122"/>
              </p:ext>
            </p:extLst>
          </p:nvPr>
        </p:nvGraphicFramePr>
        <p:xfrm>
          <a:off x="7317412" y="1103368"/>
          <a:ext cx="3164235" cy="10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66">
                  <a:extLst>
                    <a:ext uri="{9D8B030D-6E8A-4147-A177-3AD203B41FA5}">
                      <a16:colId xmlns:a16="http://schemas.microsoft.com/office/drawing/2014/main" val="3216767735"/>
                    </a:ext>
                  </a:extLst>
                </a:gridCol>
                <a:gridCol w="1147202">
                  <a:extLst>
                    <a:ext uri="{9D8B030D-6E8A-4147-A177-3AD203B41FA5}">
                      <a16:colId xmlns:a16="http://schemas.microsoft.com/office/drawing/2014/main" val="2778020638"/>
                    </a:ext>
                  </a:extLst>
                </a:gridCol>
                <a:gridCol w="1277567">
                  <a:extLst>
                    <a:ext uri="{9D8B030D-6E8A-4147-A177-3AD203B41FA5}">
                      <a16:colId xmlns:a16="http://schemas.microsoft.com/office/drawing/2014/main" val="3439215080"/>
                    </a:ext>
                  </a:extLst>
                </a:gridCol>
              </a:tblGrid>
              <a:tr h="22177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app-list</a:t>
                      </a:r>
                    </a:p>
                    <a:p>
                      <a:pPr algn="ctr" latinLnBrk="1"/>
                      <a:r>
                        <a:rPr lang="en-US" altLang="ko-KR" sz="1100"/>
                        <a:t>(</a:t>
                      </a:r>
                      <a:r>
                        <a:rPr lang="en-US" altLang="ko-KR" sz="1100" err="1"/>
                        <a:t>zset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data(</a:t>
                      </a:r>
                      <a:r>
                        <a:rPr lang="en-US" altLang="ko-KR" sz="1100" b="1" err="1">
                          <a:solidFill>
                            <a:schemeClr val="bg1"/>
                          </a:solidFill>
                        </a:rPr>
                        <a:t>app_id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score(</a:t>
                      </a:r>
                      <a:r>
                        <a:rPr lang="en-US" altLang="ko-KR" sz="1100" b="1" err="1">
                          <a:solidFill>
                            <a:schemeClr val="bg1"/>
                          </a:solidFill>
                        </a:rPr>
                        <a:t>ping_time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17208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aaa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435480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bbb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505251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ccc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7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32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49476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BA3F66-6219-0A43-B8B7-AC071B70F4BB}"/>
              </a:ext>
            </a:extLst>
          </p:cNvPr>
          <p:cNvSpPr/>
          <p:nvPr/>
        </p:nvSpPr>
        <p:spPr>
          <a:xfrm>
            <a:off x="2605932" y="2113936"/>
            <a:ext cx="1429305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Article Service</a:t>
            </a:r>
            <a:endParaRPr kumimoji="1" lang="ko-KR" altLang="en-US" sz="16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3E9955-F26F-764A-A37F-F390CAE76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20583" y="1829851"/>
            <a:ext cx="2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4BA13-743C-5F4D-A395-DBE6A625C789}"/>
              </a:ext>
            </a:extLst>
          </p:cNvPr>
          <p:cNvSpPr/>
          <p:nvPr/>
        </p:nvSpPr>
        <p:spPr>
          <a:xfrm>
            <a:off x="1459585" y="3077657"/>
            <a:ext cx="3811181" cy="200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BBD507-3ADE-F24A-8438-C5DB08818773}"/>
              </a:ext>
            </a:extLst>
          </p:cNvPr>
          <p:cNvSpPr/>
          <p:nvPr/>
        </p:nvSpPr>
        <p:spPr>
          <a:xfrm>
            <a:off x="2597357" y="4979706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MySQL</a:t>
            </a:r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D63BC-93AD-B14F-A50D-3EF59C3B58C5}"/>
              </a:ext>
            </a:extLst>
          </p:cNvPr>
          <p:cNvSpPr/>
          <p:nvPr/>
        </p:nvSpPr>
        <p:spPr>
          <a:xfrm>
            <a:off x="1920436" y="3813384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 Table</a:t>
            </a:r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23B22-02D4-5441-8BFC-9B4FDAA8DEAD}"/>
              </a:ext>
            </a:extLst>
          </p:cNvPr>
          <p:cNvSpPr/>
          <p:nvPr/>
        </p:nvSpPr>
        <p:spPr>
          <a:xfrm>
            <a:off x="3589146" y="3819356"/>
            <a:ext cx="11807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Outbox Table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F023B9-FC30-4445-898A-1EDE4AE5281F}"/>
              </a:ext>
            </a:extLst>
          </p:cNvPr>
          <p:cNvSpPr/>
          <p:nvPr/>
        </p:nvSpPr>
        <p:spPr>
          <a:xfrm>
            <a:off x="1632304" y="3322948"/>
            <a:ext cx="3457459" cy="151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B18650-A2DA-9A41-99C9-C5E3989D0A12}"/>
              </a:ext>
            </a:extLst>
          </p:cNvPr>
          <p:cNvSpPr/>
          <p:nvPr/>
        </p:nvSpPr>
        <p:spPr>
          <a:xfrm>
            <a:off x="2604015" y="3209362"/>
            <a:ext cx="1429305" cy="275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Transaction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7CD512-2BBB-744D-B433-F336F8767014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3318668" y="2593330"/>
            <a:ext cx="1917" cy="6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80D3BE-5FE2-3741-9BD2-078CECD6F5B3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2510801" y="3484570"/>
            <a:ext cx="807867" cy="32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D90B92-B2FE-C046-8753-6541C2A6888D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318668" y="3484570"/>
            <a:ext cx="860843" cy="3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F4E20F-37E1-334C-B856-4165BD6E8B12}"/>
              </a:ext>
            </a:extLst>
          </p:cNvPr>
          <p:cNvSpPr txBox="1"/>
          <p:nvPr/>
        </p:nvSpPr>
        <p:spPr>
          <a:xfrm>
            <a:off x="1386738" y="2611059"/>
            <a:ext cx="199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Article</a:t>
            </a:r>
            <a:r>
              <a:rPr kumimoji="1" lang="ko-KR" altLang="en-US" sz="1200"/>
              <a:t> </a:t>
            </a:r>
            <a:r>
              <a:rPr kumimoji="1" lang="en-US" altLang="ko-KR" sz="1200"/>
              <a:t>Table </a:t>
            </a:r>
            <a:r>
              <a:rPr kumimoji="1" lang="ko-KR" altLang="en-US" sz="1200"/>
              <a:t>상태 변경</a:t>
            </a:r>
            <a:endParaRPr kumimoji="1" lang="en-US" altLang="ko-KR" sz="1200"/>
          </a:p>
          <a:p>
            <a:pPr algn="ctr"/>
            <a:r>
              <a:rPr kumimoji="1" lang="en-US" altLang="ko-KR" sz="1200"/>
              <a:t>Outbox Table </a:t>
            </a:r>
            <a:r>
              <a:rPr kumimoji="1" lang="ko-KR" altLang="en-US" sz="1200"/>
              <a:t>이벤트 삽입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3699C6-74C5-A544-807C-581CEF078F0A}"/>
              </a:ext>
            </a:extLst>
          </p:cNvPr>
          <p:cNvSpPr/>
          <p:nvPr/>
        </p:nvSpPr>
        <p:spPr>
          <a:xfrm>
            <a:off x="6644289" y="2972588"/>
            <a:ext cx="1268026" cy="235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Message</a:t>
            </a:r>
          </a:p>
          <a:p>
            <a:pPr algn="ctr"/>
            <a:r>
              <a:rPr kumimoji="1" lang="en-US" altLang="ko-KR"/>
              <a:t>Relay</a:t>
            </a:r>
          </a:p>
          <a:p>
            <a:pPr algn="ctr"/>
            <a:r>
              <a:rPr kumimoji="1" lang="en-US" altLang="ko-KR"/>
              <a:t>Module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63943-D5D4-1C41-BA6B-8E7020C1DB85}"/>
              </a:ext>
            </a:extLst>
          </p:cNvPr>
          <p:cNvSpPr txBox="1"/>
          <p:nvPr/>
        </p:nvSpPr>
        <p:spPr>
          <a:xfrm>
            <a:off x="2303004" y="15777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err="1"/>
              <a:t>게시글</a:t>
            </a:r>
            <a:r>
              <a:rPr kumimoji="1" lang="ko-KR" altLang="en-US" sz="1200"/>
              <a:t> 생성</a:t>
            </a:r>
            <a:r>
              <a:rPr kumimoji="1" lang="en-US" altLang="ko-KR" sz="1200"/>
              <a:t>/</a:t>
            </a:r>
            <a:r>
              <a:rPr kumimoji="1" lang="ko-KR" altLang="en-US" sz="1200"/>
              <a:t>수정</a:t>
            </a:r>
            <a:r>
              <a:rPr kumimoji="1" lang="en-US" altLang="ko-KR" sz="1200"/>
              <a:t>/</a:t>
            </a:r>
            <a:r>
              <a:rPr kumimoji="1" lang="ko-KR" altLang="en-US" sz="1200"/>
              <a:t>삭제 </a:t>
            </a:r>
            <a:r>
              <a:rPr kumimoji="1" lang="en-US" altLang="ko-KR" sz="1200"/>
              <a:t>API</a:t>
            </a:r>
            <a:endParaRPr kumimoji="1" lang="ko-KR" altLang="en-US" sz="120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1DE036A8-739D-8345-A6FA-56CDC9DD5D42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4035237" y="2353633"/>
            <a:ext cx="3243065" cy="6189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99637-622E-EA48-840E-4731B9E1E0AF}"/>
              </a:ext>
            </a:extLst>
          </p:cNvPr>
          <p:cNvSpPr txBox="1"/>
          <p:nvPr/>
        </p:nvSpPr>
        <p:spPr>
          <a:xfrm>
            <a:off x="4895826" y="20731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BB17D-6B03-9B44-9A47-11A9801BACEB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>
            <a:off x="4769876" y="4149409"/>
            <a:ext cx="1874413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F074717-9DED-034E-BD22-86A572366A50}"/>
              </a:ext>
            </a:extLst>
          </p:cNvPr>
          <p:cNvSpPr txBox="1"/>
          <p:nvPr/>
        </p:nvSpPr>
        <p:spPr>
          <a:xfrm>
            <a:off x="0" y="5547544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>
                <a:ea typeface="맑은 고딕"/>
              </a:rPr>
              <a:t>이러한 </a:t>
            </a:r>
            <a:r>
              <a:rPr kumimoji="1" lang="en-US" altLang="ko-KR" sz="1600">
                <a:ea typeface="맑은 고딕"/>
              </a:rPr>
              <a:t>Message Relay</a:t>
            </a:r>
            <a:r>
              <a:rPr kumimoji="1" lang="ko-KR" altLang="en-US" sz="1600">
                <a:ea typeface="맑은 고딕"/>
              </a:rPr>
              <a:t>는 모듈로 구현된다</a:t>
            </a:r>
            <a:r>
              <a:rPr kumimoji="1" lang="en-US" altLang="ko-KR" sz="1600">
                <a:ea typeface="맑은 고딕"/>
              </a:rPr>
              <a:t>.</a:t>
            </a:r>
          </a:p>
          <a:p>
            <a:pPr algn="ctr"/>
            <a:r>
              <a:rPr kumimoji="1" lang="ko-KR" altLang="en-US" sz="1600">
                <a:ea typeface="맑은 고딕"/>
              </a:rPr>
              <a:t>게시글</a:t>
            </a:r>
            <a:r>
              <a:rPr kumimoji="1" lang="en-US" altLang="ko-KR" sz="1600">
                <a:ea typeface="맑은 고딕"/>
              </a:rPr>
              <a:t>/</a:t>
            </a:r>
            <a:r>
              <a:rPr kumimoji="1" lang="ko-KR" altLang="en-US" sz="1600">
                <a:ea typeface="맑은 고딕"/>
              </a:rPr>
              <a:t>댓글</a:t>
            </a:r>
            <a:r>
              <a:rPr kumimoji="1" lang="en-US" altLang="ko-KR" sz="1600">
                <a:ea typeface="맑은 고딕"/>
              </a:rPr>
              <a:t>/</a:t>
            </a:r>
            <a:r>
              <a:rPr kumimoji="1" lang="ko-KR" altLang="en-US" sz="1600">
                <a:ea typeface="맑은 고딕"/>
              </a:rPr>
              <a:t>좋아요</a:t>
            </a:r>
            <a:r>
              <a:rPr kumimoji="1" lang="en-US" altLang="ko-KR" sz="1600">
                <a:ea typeface="맑은 고딕"/>
              </a:rPr>
              <a:t>/</a:t>
            </a:r>
            <a:r>
              <a:rPr kumimoji="1" lang="ko-KR" altLang="en-US" sz="1600">
                <a:ea typeface="맑은 고딕"/>
              </a:rPr>
              <a:t>조회수 서비스는 </a:t>
            </a:r>
            <a:r>
              <a:rPr kumimoji="1" lang="en-US" altLang="ko-KR" sz="1600">
                <a:ea typeface="맑은 고딕"/>
              </a:rPr>
              <a:t>Message Relay Module </a:t>
            </a:r>
            <a:r>
              <a:rPr kumimoji="1" lang="ko-KR" altLang="en-US" sz="1600">
                <a:ea typeface="맑은 고딕"/>
              </a:rPr>
              <a:t>의존성만 추가하면</a:t>
            </a:r>
            <a:r>
              <a:rPr kumimoji="1" lang="en-US" altLang="ko-KR" sz="1600">
                <a:ea typeface="맑은 고딕"/>
              </a:rPr>
              <a:t>,</a:t>
            </a:r>
            <a:endParaRPr lang="en-US" altLang="ko-KR" sz="1600">
              <a:ea typeface="맑은 고딕"/>
            </a:endParaRPr>
          </a:p>
          <a:p>
            <a:pPr algn="ctr"/>
            <a:r>
              <a:rPr kumimoji="1" lang="en-US" altLang="ko-KR" sz="1600">
                <a:ea typeface="맑은 고딕"/>
              </a:rPr>
              <a:t>Transactional Messaging</a:t>
            </a:r>
            <a:r>
              <a:rPr kumimoji="1" lang="ko-KR" altLang="en-US" sz="1600">
                <a:ea typeface="맑은 고딕"/>
              </a:rPr>
              <a:t>을 손쉽게 구현할 수 있다</a:t>
            </a:r>
            <a:r>
              <a:rPr kumimoji="1" lang="en-US" altLang="ko-KR" sz="1600">
                <a:ea typeface="맑은 고딕"/>
              </a:rPr>
              <a:t>.</a:t>
            </a:r>
            <a:endParaRPr lang="en-US" altLang="ko-KR" sz="1600"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0D8E44-9A3F-824C-95CA-A3D56577B526}"/>
              </a:ext>
            </a:extLst>
          </p:cNvPr>
          <p:cNvSpPr txBox="1"/>
          <p:nvPr/>
        </p:nvSpPr>
        <p:spPr>
          <a:xfrm>
            <a:off x="5117802" y="3579799"/>
            <a:ext cx="16369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err="1"/>
              <a:t>미전송</a:t>
            </a:r>
            <a:r>
              <a:rPr kumimoji="1" lang="ko-KR" altLang="en-US" sz="1050"/>
              <a:t> 이벤트</a:t>
            </a:r>
            <a:r>
              <a:rPr kumimoji="1" lang="en-US" altLang="ko-KR" sz="1050"/>
              <a:t> </a:t>
            </a:r>
            <a:r>
              <a:rPr kumimoji="1" lang="ko-KR" altLang="en-US" sz="1050"/>
              <a:t>조회</a:t>
            </a:r>
            <a:endParaRPr kumimoji="1" lang="en-US" altLang="ko-KR" sz="1050"/>
          </a:p>
          <a:p>
            <a:pPr algn="ctr"/>
            <a:r>
              <a:rPr kumimoji="1" lang="en-US" altLang="ko-KR" sz="1050"/>
              <a:t>(10</a:t>
            </a:r>
            <a:r>
              <a:rPr kumimoji="1" lang="ko-KR" altLang="en-US" sz="1050"/>
              <a:t>초 간격 </a:t>
            </a:r>
            <a:r>
              <a:rPr kumimoji="1" lang="en-US" altLang="ko-KR" sz="1050"/>
              <a:t>polling)</a:t>
            </a:r>
          </a:p>
          <a:p>
            <a:pPr algn="ctr"/>
            <a:r>
              <a:rPr kumimoji="1" lang="en-US" altLang="ko-KR" sz="1050"/>
              <a:t>(</a:t>
            </a:r>
            <a:r>
              <a:rPr kumimoji="1" lang="ko-KR" altLang="en-US" sz="1050"/>
              <a:t>생성 </a:t>
            </a:r>
            <a:r>
              <a:rPr kumimoji="1" lang="en-US" altLang="ko-KR" sz="1050"/>
              <a:t>10</a:t>
            </a:r>
            <a:r>
              <a:rPr kumimoji="1" lang="ko-KR" altLang="en-US" sz="1050"/>
              <a:t>초 이후 이벤트</a:t>
            </a:r>
            <a:r>
              <a:rPr kumimoji="1" lang="en-US" altLang="ko-KR" sz="105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BFCC9-D691-BB46-BF23-6E67B8D27BCF}"/>
              </a:ext>
            </a:extLst>
          </p:cNvPr>
          <p:cNvSpPr/>
          <p:nvPr/>
        </p:nvSpPr>
        <p:spPr>
          <a:xfrm>
            <a:off x="9652244" y="2987531"/>
            <a:ext cx="1268026" cy="233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29F04-AA2E-6440-B724-0AED236ECB39}"/>
              </a:ext>
            </a:extLst>
          </p:cNvPr>
          <p:cNvSpPr txBox="1"/>
          <p:nvPr/>
        </p:nvSpPr>
        <p:spPr>
          <a:xfrm>
            <a:off x="8286777" y="422469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이벤트 전송</a:t>
            </a:r>
            <a:endParaRPr kumimoji="1" lang="en-US" altLang="ko-KR" sz="12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4B7449-5C9D-2B4B-87A0-BBBCC5A6530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912315" y="4149409"/>
            <a:ext cx="1739929" cy="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6311636C-E53F-024B-A501-CF32A0ED08CC}"/>
              </a:ext>
            </a:extLst>
          </p:cNvPr>
          <p:cNvCxnSpPr>
            <a:endCxn id="33" idx="2"/>
          </p:cNvCxnSpPr>
          <p:nvPr/>
        </p:nvCxnSpPr>
        <p:spPr>
          <a:xfrm rot="10800000">
            <a:off x="4179511" y="4502937"/>
            <a:ext cx="2464778" cy="215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D207B4-3516-CE43-BF97-F1BDC000C04C}"/>
              </a:ext>
            </a:extLst>
          </p:cNvPr>
          <p:cNvSpPr txBox="1"/>
          <p:nvPr/>
        </p:nvSpPr>
        <p:spPr>
          <a:xfrm>
            <a:off x="5262482" y="47106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/>
              <a:t>전송 완료 이벤트</a:t>
            </a:r>
            <a:endParaRPr kumimoji="1" lang="en-US" altLang="ko-KR" sz="1200"/>
          </a:p>
          <a:p>
            <a:pPr algn="ctr"/>
            <a:r>
              <a:rPr kumimoji="1" lang="ko-KR" altLang="en-US" sz="1200"/>
              <a:t>삭제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0FAD48-740D-FD4A-9DD2-619D1A4D24D4}"/>
              </a:ext>
            </a:extLst>
          </p:cNvPr>
          <p:cNvSpPr/>
          <p:nvPr/>
        </p:nvSpPr>
        <p:spPr>
          <a:xfrm>
            <a:off x="6790649" y="3073198"/>
            <a:ext cx="1015506" cy="602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Coordinator</a:t>
            </a:r>
            <a:endParaRPr kumimoji="1" lang="ko-KR" altLang="en-US" sz="11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FE5A4A-33C1-1840-B9BF-8D764EA5997C}"/>
              </a:ext>
            </a:extLst>
          </p:cNvPr>
          <p:cNvSpPr/>
          <p:nvPr/>
        </p:nvSpPr>
        <p:spPr>
          <a:xfrm>
            <a:off x="8363534" y="2116888"/>
            <a:ext cx="920600" cy="574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911BEDC9-3528-474E-8C75-8B16F105ADE0}"/>
              </a:ext>
            </a:extLst>
          </p:cNvPr>
          <p:cNvCxnSpPr>
            <a:cxnSpLocks/>
            <a:stCxn id="41" idx="3"/>
            <a:endCxn id="42" idx="2"/>
          </p:cNvCxnSpPr>
          <p:nvPr/>
        </p:nvCxnSpPr>
        <p:spPr>
          <a:xfrm flipV="1">
            <a:off x="7806155" y="2691757"/>
            <a:ext cx="1017679" cy="6829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9CA4A9-C32B-444D-AA8D-4C29173D9139}"/>
              </a:ext>
            </a:extLst>
          </p:cNvPr>
          <p:cNvSpPr txBox="1"/>
          <p:nvPr/>
        </p:nvSpPr>
        <p:spPr>
          <a:xfrm>
            <a:off x="7914612" y="310682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ping (3</a:t>
            </a:r>
            <a:r>
              <a:rPr kumimoji="1" lang="ko-KR" altLang="en-US" sz="1200"/>
              <a:t>초</a:t>
            </a:r>
            <a:r>
              <a:rPr kumimoji="1" lang="en-US" altLang="ko-KR" sz="1200"/>
              <a:t>)</a:t>
            </a:r>
            <a:endParaRPr kumimoji="1" lang="ko-KR" altLang="en-US" sz="12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BFE78AF-D7BF-F240-BEB4-2E84B5817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87738"/>
              </p:ext>
            </p:extLst>
          </p:nvPr>
        </p:nvGraphicFramePr>
        <p:xfrm>
          <a:off x="7317412" y="1103368"/>
          <a:ext cx="3164235" cy="10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66">
                  <a:extLst>
                    <a:ext uri="{9D8B030D-6E8A-4147-A177-3AD203B41FA5}">
                      <a16:colId xmlns:a16="http://schemas.microsoft.com/office/drawing/2014/main" val="3216767735"/>
                    </a:ext>
                  </a:extLst>
                </a:gridCol>
                <a:gridCol w="1147202">
                  <a:extLst>
                    <a:ext uri="{9D8B030D-6E8A-4147-A177-3AD203B41FA5}">
                      <a16:colId xmlns:a16="http://schemas.microsoft.com/office/drawing/2014/main" val="2778020638"/>
                    </a:ext>
                  </a:extLst>
                </a:gridCol>
                <a:gridCol w="1277567">
                  <a:extLst>
                    <a:ext uri="{9D8B030D-6E8A-4147-A177-3AD203B41FA5}">
                      <a16:colId xmlns:a16="http://schemas.microsoft.com/office/drawing/2014/main" val="3439215080"/>
                    </a:ext>
                  </a:extLst>
                </a:gridCol>
              </a:tblGrid>
              <a:tr h="22177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app-list</a:t>
                      </a:r>
                    </a:p>
                    <a:p>
                      <a:pPr algn="ctr" latinLnBrk="1"/>
                      <a:r>
                        <a:rPr lang="en-US" altLang="ko-KR" sz="1100"/>
                        <a:t>(</a:t>
                      </a:r>
                      <a:r>
                        <a:rPr lang="en-US" altLang="ko-KR" sz="1100" err="1"/>
                        <a:t>zset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data(</a:t>
                      </a:r>
                      <a:r>
                        <a:rPr lang="en-US" altLang="ko-KR" sz="1100" b="1" err="1">
                          <a:solidFill>
                            <a:schemeClr val="bg1"/>
                          </a:solidFill>
                        </a:rPr>
                        <a:t>app_id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score(</a:t>
                      </a:r>
                      <a:r>
                        <a:rPr lang="en-US" altLang="ko-KR" sz="1100" b="1" err="1">
                          <a:solidFill>
                            <a:schemeClr val="bg1"/>
                          </a:solidFill>
                        </a:rPr>
                        <a:t>ping_time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1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17208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aaa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435480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bbb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505251"/>
                  </a:ext>
                </a:extLst>
              </a:tr>
              <a:tr h="221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ccc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7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32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124498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ko-KR"/>
              <a:t>create table outbox (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outbox_id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 primary key,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shard_key</a:t>
            </a:r>
            <a:r>
              <a:rPr lang="en" altLang="ko-KR"/>
              <a:t> </a:t>
            </a:r>
            <a:r>
              <a:rPr lang="en" altLang="ko-KR" err="1"/>
              <a:t>bigint</a:t>
            </a:r>
            <a:r>
              <a:rPr lang="en" altLang="ko-KR"/>
              <a:t>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event_type</a:t>
            </a:r>
            <a:r>
              <a:rPr lang="en" altLang="ko-KR"/>
              <a:t> varchar(100) not null,</a:t>
            </a:r>
            <a:br>
              <a:rPr lang="en" altLang="ko-KR"/>
            </a:br>
            <a:r>
              <a:rPr lang="en" altLang="ko-KR"/>
              <a:t>    payload varchar(5000) not null,</a:t>
            </a:r>
            <a:br>
              <a:rPr lang="en" altLang="ko-KR"/>
            </a:br>
            <a:r>
              <a:rPr lang="en" altLang="ko-KR"/>
              <a:t>    </a:t>
            </a:r>
            <a:r>
              <a:rPr lang="en" altLang="ko-KR" err="1"/>
              <a:t>created_at</a:t>
            </a:r>
            <a:r>
              <a:rPr lang="en" altLang="ko-KR"/>
              <a:t> datetime not null</a:t>
            </a:r>
            <a:br>
              <a:rPr lang="en" altLang="ko-KR"/>
            </a:br>
            <a:r>
              <a:rPr lang="en" altLang="ko-KR"/>
              <a:t>);</a:t>
            </a:r>
            <a:br>
              <a:rPr lang="en" altLang="ko-KR"/>
            </a:br>
            <a:br>
              <a:rPr lang="en" altLang="ko-KR"/>
            </a:br>
            <a:r>
              <a:rPr lang="en" altLang="ko-KR"/>
              <a:t>create index </a:t>
            </a:r>
            <a:r>
              <a:rPr lang="en" altLang="ko-KR" err="1"/>
              <a:t>idx_shard_key_created_at</a:t>
            </a:r>
            <a:r>
              <a:rPr lang="en" altLang="ko-KR"/>
              <a:t> on outbox(</a:t>
            </a:r>
            <a:r>
              <a:rPr lang="en" altLang="ko-KR" err="1"/>
              <a:t>shard_key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, </a:t>
            </a:r>
            <a:r>
              <a:rPr lang="en" altLang="ko-KR" err="1"/>
              <a:t>created_at</a:t>
            </a:r>
            <a:r>
              <a:rPr lang="en" altLang="ko-KR"/>
              <a:t> </a:t>
            </a:r>
            <a:r>
              <a:rPr lang="en" altLang="ko-KR" err="1"/>
              <a:t>asc</a:t>
            </a:r>
            <a:r>
              <a:rPr lang="en" altLang="ko-KR"/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/>
              <a:t>생성</a:t>
            </a:r>
            <a:r>
              <a:rPr lang="en-US" altLang="ko-KR"/>
              <a:t> 10</a:t>
            </a:r>
            <a:r>
              <a:rPr lang="ko-KR" altLang="en-US"/>
              <a:t>초 이후 조건 조회를 위한 인덱스</a:t>
            </a: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service</a:t>
            </a:r>
            <a:r>
              <a:rPr lang="en" altLang="ko-KR"/>
              <a:t> &gt; outbox-message-relay &gt; </a:t>
            </a:r>
            <a:r>
              <a:rPr lang="en" altLang="ko-KR" err="1"/>
              <a:t>src</a:t>
            </a:r>
            <a:r>
              <a:rPr lang="en" altLang="ko-KR"/>
              <a:t> &gt; main &gt; resources &gt; </a:t>
            </a:r>
            <a:r>
              <a:rPr lang="en" altLang="ko-KR" err="1"/>
              <a:t>db</a:t>
            </a:r>
            <a:r>
              <a:rPr lang="en" altLang="ko-KR"/>
              <a:t> &gt; </a:t>
            </a:r>
            <a:r>
              <a:rPr lang="en" altLang="ko-KR" err="1"/>
              <a:t>rdb-schema.sql</a:t>
            </a:r>
            <a:endParaRPr lang="en" altLang="ko-KR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376695523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Transactional Outbox </a:t>
            </a:r>
            <a:r>
              <a:rPr kumimoji="1" lang="ko-KR" altLang="en-US" sz="400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직접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5245410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 최적화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</a:t>
            </a:r>
            <a:r>
              <a:rPr kumimoji="1" lang="ko-KR" altLang="en-US" err="1"/>
              <a:t>단건</a:t>
            </a:r>
            <a:r>
              <a:rPr kumimoji="1" lang="ko-KR" altLang="en-US"/>
              <a:t> 조회 최적화 전략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목록 조회 최적화 전략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캐시 최적화 전략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조회에 최적화된 캐시 전략 만들어보기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539575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시스템 아키텍처란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FFE829-B467-834A-B7F6-3E128B336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24755"/>
              </p:ext>
            </p:extLst>
          </p:nvPr>
        </p:nvGraphicFramePr>
        <p:xfrm>
          <a:off x="1228165" y="1690688"/>
          <a:ext cx="9735669" cy="3337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245223">
                  <a:extLst>
                    <a:ext uri="{9D8B030D-6E8A-4147-A177-3AD203B41FA5}">
                      <a16:colId xmlns:a16="http://schemas.microsoft.com/office/drawing/2014/main" val="3742987210"/>
                    </a:ext>
                  </a:extLst>
                </a:gridCol>
                <a:gridCol w="3245223">
                  <a:extLst>
                    <a:ext uri="{9D8B030D-6E8A-4147-A177-3AD203B41FA5}">
                      <a16:colId xmlns:a16="http://schemas.microsoft.com/office/drawing/2014/main" val="3819626"/>
                    </a:ext>
                  </a:extLst>
                </a:gridCol>
                <a:gridCol w="3245223">
                  <a:extLst>
                    <a:ext uri="{9D8B030D-6E8A-4147-A177-3AD203B41FA5}">
                      <a16:colId xmlns:a16="http://schemas.microsoft.com/office/drawing/2014/main" val="3516461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Monolithic Architecture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/>
                        <a:t>Microservice Architecture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532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결합도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낮음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확장성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개별 확장 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개별 확장 쉬움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48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통합 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독립 배포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3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기술 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단일 기술 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여러 기술 스택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변경 전파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시스템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서비스 또는 전파 범위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78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통신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낮음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높음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7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 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쉬움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소규모일수록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어려움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4523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68F485-8E3C-2546-AE2D-F04DDAB6F530}"/>
              </a:ext>
            </a:extLst>
          </p:cNvPr>
          <p:cNvSpPr txBox="1"/>
          <p:nvPr/>
        </p:nvSpPr>
        <p:spPr>
          <a:xfrm>
            <a:off x="0" y="55670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우리의 프로젝트에서는 어떤 아키텍처를 선정해볼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8166632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게시판</a:t>
            </a:r>
            <a:r>
              <a:rPr kumimoji="1" lang="en-US" altLang="ko-KR" sz="4000"/>
              <a:t> </a:t>
            </a:r>
            <a:r>
              <a:rPr kumimoji="1" lang="ko-KR" altLang="en-US" sz="4000"/>
              <a:t>서비스의 특성을 살펴보자</a:t>
            </a:r>
            <a:r>
              <a:rPr kumimoji="1" lang="en-US" altLang="ko-KR" sz="4000"/>
              <a:t>.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서비스 특성 상</a:t>
            </a:r>
            <a:r>
              <a:rPr kumimoji="1" lang="en-US" altLang="ko-KR"/>
              <a:t>, </a:t>
            </a:r>
            <a:r>
              <a:rPr kumimoji="1" lang="ko-KR" altLang="en-US"/>
              <a:t>읽기 트래픽이 쓰기 트래픽보다 압도적으로 많다</a:t>
            </a:r>
            <a:r>
              <a:rPr kumimoji="1" lang="en-US" altLang="ko-KR"/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/>
              <a:t>사용자에게 </a:t>
            </a:r>
            <a:r>
              <a:rPr kumimoji="1" lang="ko-KR" altLang="en-US" err="1"/>
              <a:t>게시글</a:t>
            </a:r>
            <a:r>
              <a:rPr kumimoji="1" lang="ko-KR" altLang="en-US" b="1" err="1"/>
              <a:t>만</a:t>
            </a:r>
            <a:r>
              <a:rPr kumimoji="1" lang="ko-KR" altLang="en-US"/>
              <a:t> 보여주진 않는다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 err="1"/>
              <a:t>게시글</a:t>
            </a:r>
            <a:r>
              <a:rPr kumimoji="1" lang="en-US" altLang="ko-KR"/>
              <a:t>, </a:t>
            </a:r>
            <a:r>
              <a:rPr kumimoji="1" lang="ko-KR" altLang="en-US"/>
              <a:t>좋아요 수</a:t>
            </a:r>
            <a:r>
              <a:rPr kumimoji="1" lang="en-US" altLang="ko-KR"/>
              <a:t>, </a:t>
            </a:r>
            <a:r>
              <a:rPr kumimoji="1" lang="ko-KR" altLang="en-US"/>
              <a:t>댓글 수</a:t>
            </a:r>
            <a:r>
              <a:rPr kumimoji="1" lang="en-US" altLang="ko-KR"/>
              <a:t>, </a:t>
            </a:r>
            <a:r>
              <a:rPr kumimoji="1" lang="ko-KR" altLang="en-US"/>
              <a:t>조회 수</a:t>
            </a:r>
            <a:r>
              <a:rPr kumimoji="1" lang="en-US" altLang="ko-KR"/>
              <a:t>, </a:t>
            </a:r>
            <a:r>
              <a:rPr kumimoji="1" lang="ko-KR" altLang="en-US"/>
              <a:t>작성자 정보 등을 언제나 함께 보여줄 수 있다</a:t>
            </a:r>
            <a:r>
              <a:rPr kumimoji="1" lang="en-US" altLang="ko-KR"/>
              <a:t>.</a:t>
            </a:r>
          </a:p>
          <a:p>
            <a:pPr lvl="2">
              <a:lnSpc>
                <a:spcPct val="130000"/>
              </a:lnSpc>
            </a:pPr>
            <a:r>
              <a:rPr kumimoji="1" lang="ko-KR" altLang="en-US"/>
              <a:t>실제로는 더 많은 정보를 보여줄 수도 있지만</a:t>
            </a:r>
            <a:r>
              <a:rPr kumimoji="1" lang="en-US" altLang="ko-KR"/>
              <a:t>, </a:t>
            </a:r>
            <a:r>
              <a:rPr kumimoji="1" lang="ko-KR" altLang="en-US"/>
              <a:t>강의에서는 </a:t>
            </a:r>
            <a:r>
              <a:rPr kumimoji="1" lang="ko-KR" altLang="en-US" b="1" err="1"/>
              <a:t>게시글</a:t>
            </a:r>
            <a:r>
              <a:rPr kumimoji="1" lang="en-US" altLang="ko-KR" b="1"/>
              <a:t>/</a:t>
            </a:r>
            <a:r>
              <a:rPr kumimoji="1" lang="ko-KR" altLang="en-US" b="1"/>
              <a:t>좋아요 수</a:t>
            </a:r>
            <a:r>
              <a:rPr kumimoji="1" lang="en-US" altLang="ko-KR" b="1"/>
              <a:t>/</a:t>
            </a:r>
            <a:r>
              <a:rPr kumimoji="1" lang="ko-KR" altLang="en-US" b="1"/>
              <a:t>댓글 수</a:t>
            </a:r>
            <a:r>
              <a:rPr kumimoji="1" lang="en-US" altLang="ko-KR" b="1"/>
              <a:t>/</a:t>
            </a:r>
            <a:r>
              <a:rPr kumimoji="1" lang="ko-KR" altLang="en-US" b="1"/>
              <a:t>조회수</a:t>
            </a:r>
            <a:r>
              <a:rPr kumimoji="1" lang="ko-KR" altLang="en-US"/>
              <a:t>로 한정</a:t>
            </a:r>
            <a:endParaRPr kumimoji="1" lang="en-US" altLang="ko-KR"/>
          </a:p>
          <a:p>
            <a:pPr>
              <a:lnSpc>
                <a:spcPct val="130000"/>
              </a:lnSpc>
            </a:pPr>
            <a:r>
              <a:rPr kumimoji="1" lang="ko-KR" altLang="en-US"/>
              <a:t>그렇다면 각 데이터가 분산되어 있는 상황에서 </a:t>
            </a:r>
            <a:r>
              <a:rPr kumimoji="1" lang="en-US" altLang="ko-KR"/>
              <a:t>Client</a:t>
            </a:r>
            <a:r>
              <a:rPr kumimoji="1" lang="ko-KR" altLang="en-US"/>
              <a:t>는 어떻게 조회할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2986419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1710044" y="5472361"/>
            <a:ext cx="8771953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Client는</a:t>
            </a:r>
            <a:r>
              <a:rPr lang="en-US" altLang="ko-KR" sz="2200">
                <a:ea typeface="맑은 고딕"/>
              </a:rPr>
              <a:t> Article </a:t>
            </a:r>
            <a:r>
              <a:rPr lang="en-US" altLang="ko-KR" sz="2200" err="1">
                <a:ea typeface="맑은 고딕"/>
              </a:rPr>
              <a:t>Service로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게시글을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요청하고</a:t>
            </a:r>
            <a:r>
              <a:rPr lang="en-US" altLang="ko-KR" sz="2200">
                <a:ea typeface="맑은 고딕"/>
              </a:rPr>
              <a:t>,</a:t>
            </a:r>
            <a:endParaRPr lang="ko-KR" altLang="en-US">
              <a:ea typeface="맑은 고딕" panose="020B0503020000020004" pitchFamily="34" charset="-127"/>
            </a:endParaRPr>
          </a:p>
          <a:p>
            <a:pPr algn="ctr"/>
            <a:r>
              <a:rPr lang="en-US" altLang="ko-KR" sz="2200">
                <a:ea typeface="맑은 고딕"/>
              </a:rPr>
              <a:t>Article </a:t>
            </a:r>
            <a:r>
              <a:rPr lang="en-US" altLang="ko-KR" sz="2200" err="1">
                <a:ea typeface="맑은 고딕"/>
              </a:rPr>
              <a:t>Service는</a:t>
            </a:r>
            <a:r>
              <a:rPr lang="en-US" altLang="ko-KR" sz="2200">
                <a:ea typeface="맑은 고딕"/>
              </a:rPr>
              <a:t> Comment/Like/View </a:t>
            </a:r>
            <a:r>
              <a:rPr lang="en-US" altLang="ko-KR" sz="2200" err="1">
                <a:ea typeface="맑은 고딕"/>
              </a:rPr>
              <a:t>Service로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데이터를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요청하여</a:t>
            </a:r>
            <a:r>
              <a:rPr lang="en-US" altLang="ko-KR" sz="2200">
                <a:ea typeface="맑은 고딕"/>
              </a:rPr>
              <a:t>,</a:t>
            </a:r>
          </a:p>
          <a:p>
            <a:pPr algn="ctr"/>
            <a:r>
              <a:rPr lang="en-US" altLang="ko-KR" sz="2200" err="1">
                <a:ea typeface="맑은 고딕"/>
              </a:rPr>
              <a:t>애플리케이션에서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조인된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데이터를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응답해줄</a:t>
            </a:r>
            <a:r>
              <a:rPr lang="en-US" altLang="ko-KR" sz="2200">
                <a:ea typeface="맑은 고딕"/>
              </a:rPr>
              <a:t> </a:t>
            </a:r>
            <a:r>
              <a:rPr lang="en-US" altLang="ko-KR" sz="2200" err="1">
                <a:ea typeface="맑은 고딕"/>
              </a:rPr>
              <a:t>수도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9B147B-AAF4-0D6D-244D-65CB3E58BF8C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E599CF-4513-4490-424D-C1CBC20A7F6E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BF6DAC-F26E-31FC-3F2F-DE9D4CF7C5A1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4FB246-F4AB-A641-AA8C-F0A055C25B37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EF8C92-A676-1900-FD46-E4D1BC6B1E0A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AE9C0A-D3CC-1B50-B721-C196B99304A6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DEAF90D-4D5D-E400-2F2B-B36E0C23951A}"/>
              </a:ext>
            </a:extLst>
          </p:cNvPr>
          <p:cNvCxnSpPr>
            <a:cxnSpLocks/>
          </p:cNvCxnSpPr>
          <p:nvPr/>
        </p:nvCxnSpPr>
        <p:spPr>
          <a:xfrm flipV="1">
            <a:off x="6345051" y="2733800"/>
            <a:ext cx="21441" cy="87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3128FE5-D4A3-9D9B-74E0-6FF13230BE74}"/>
              </a:ext>
            </a:extLst>
          </p:cNvPr>
          <p:cNvCxnSpPr>
            <a:cxnSpLocks/>
          </p:cNvCxnSpPr>
          <p:nvPr/>
        </p:nvCxnSpPr>
        <p:spPr>
          <a:xfrm flipV="1">
            <a:off x="6354122" y="2751943"/>
            <a:ext cx="2942440" cy="86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FC388F-041C-2CC1-2D08-505044B12A4E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125983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-156651" y="5472361"/>
            <a:ext cx="12505346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결국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조회되는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주체는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게시글이기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때문에</a:t>
            </a:r>
            <a:r>
              <a:rPr lang="en-US" altLang="ko-KR" sz="2200">
                <a:ea typeface="맑은 고딕"/>
              </a:rPr>
              <a:t>, 위 </a:t>
            </a:r>
            <a:r>
              <a:rPr lang="en-US" altLang="ko-KR" sz="2200" err="1">
                <a:ea typeface="맑은 고딕"/>
              </a:rPr>
              <a:t>구조도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얼핏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보기에는</a:t>
            </a:r>
            <a:r>
              <a:rPr lang="en-US" altLang="ko-KR" sz="2200">
                <a:ea typeface="맑은 고딕"/>
              </a:rPr>
              <a:t> 별 </a:t>
            </a:r>
            <a:r>
              <a:rPr lang="en-US" altLang="ko-KR" sz="2200" err="1">
                <a:ea typeface="맑은 고딕"/>
              </a:rPr>
              <a:t>문제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없어보일지도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모른다</a:t>
            </a:r>
            <a:r>
              <a:rPr lang="en-US" altLang="ko-KR" sz="2200">
                <a:ea typeface="맑은 고딕"/>
              </a:rPr>
              <a:t>.</a:t>
            </a:r>
            <a:endParaRPr lang="en-US"/>
          </a:p>
          <a:p>
            <a:pPr algn="ctr"/>
            <a:r>
              <a:rPr lang="en-US" altLang="ko-KR" sz="2200" err="1">
                <a:ea typeface="맑은 고딕"/>
              </a:rPr>
              <a:t>하지만</a:t>
            </a:r>
            <a:r>
              <a:rPr lang="en-US" altLang="ko-KR" sz="2200">
                <a:ea typeface="맑은 고딕"/>
              </a:rPr>
              <a:t> 위 </a:t>
            </a:r>
            <a:r>
              <a:rPr lang="en-US" altLang="ko-KR" sz="2200" err="1">
                <a:ea typeface="맑은 고딕"/>
              </a:rPr>
              <a:t>구조는</a:t>
            </a:r>
            <a:r>
              <a:rPr lang="en-US" altLang="ko-KR" sz="2200">
                <a:ea typeface="맑은 고딕"/>
              </a:rPr>
              <a:t> 몇 </a:t>
            </a:r>
            <a:r>
              <a:rPr lang="en-US" altLang="ko-KR" sz="2200" err="1">
                <a:ea typeface="맑은 고딕"/>
              </a:rPr>
              <a:t>가지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문제점을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가지고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  <a:endParaRPr lang="en-US"/>
          </a:p>
          <a:p>
            <a:pPr algn="ctr"/>
            <a:r>
              <a:rPr lang="en-US" altLang="ko-KR" sz="2200" err="1">
                <a:ea typeface="맑은 고딕"/>
              </a:rPr>
              <a:t>하나씩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살펴보도록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하자</a:t>
            </a:r>
            <a:r>
              <a:rPr lang="en-US" altLang="ko-KR" sz="2200">
                <a:ea typeface="맑은 고딕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0CBEC-D026-29A4-B6B6-91285AA86DA1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EFEEFE-C2BD-BFCB-8139-42383B97075C}"/>
              </a:ext>
            </a:extLst>
          </p:cNvPr>
          <p:cNvCxnSpPr>
            <a:cxnSpLocks/>
          </p:cNvCxnSpPr>
          <p:nvPr/>
        </p:nvCxnSpPr>
        <p:spPr>
          <a:xfrm flipV="1">
            <a:off x="6345051" y="2733800"/>
            <a:ext cx="21441" cy="87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4F4DF5-D05A-CAA7-5E19-77B4B07BE63B}"/>
              </a:ext>
            </a:extLst>
          </p:cNvPr>
          <p:cNvCxnSpPr>
            <a:cxnSpLocks/>
          </p:cNvCxnSpPr>
          <p:nvPr/>
        </p:nvCxnSpPr>
        <p:spPr>
          <a:xfrm flipV="1">
            <a:off x="6354122" y="2751943"/>
            <a:ext cx="2942440" cy="86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7B34E0-05CF-A131-1A0A-FC50C99FCD20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8589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0CBEC-D026-29A4-B6B6-91285AA86DA1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EFEEFE-C2BD-BFCB-8139-42383B97075C}"/>
              </a:ext>
            </a:extLst>
          </p:cNvPr>
          <p:cNvCxnSpPr>
            <a:cxnSpLocks/>
          </p:cNvCxnSpPr>
          <p:nvPr/>
        </p:nvCxnSpPr>
        <p:spPr>
          <a:xfrm flipV="1">
            <a:off x="6345051" y="2733800"/>
            <a:ext cx="21441" cy="87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4F4DF5-D05A-CAA7-5E19-77B4B07BE63B}"/>
              </a:ext>
            </a:extLst>
          </p:cNvPr>
          <p:cNvCxnSpPr>
            <a:cxnSpLocks/>
          </p:cNvCxnSpPr>
          <p:nvPr/>
        </p:nvCxnSpPr>
        <p:spPr>
          <a:xfrm flipV="1">
            <a:off x="6354122" y="2751943"/>
            <a:ext cx="2942440" cy="86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7B34E0-05CF-A131-1A0A-FC50C99FCD20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9C404-18BD-1466-1586-312CDC2A4369}"/>
              </a:ext>
            </a:extLst>
          </p:cNvPr>
          <p:cNvSpPr txBox="1"/>
          <p:nvPr/>
        </p:nvSpPr>
        <p:spPr>
          <a:xfrm>
            <a:off x="407609" y="5472361"/>
            <a:ext cx="11376833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>
                <a:ea typeface="맑은 고딕"/>
              </a:rPr>
              <a:t>Article </a:t>
            </a:r>
            <a:r>
              <a:rPr lang="en-US" altLang="ko-KR" sz="2200" err="1">
                <a:ea typeface="맑은 고딕"/>
              </a:rPr>
              <a:t>Service는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게시글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읽기와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쓰기가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모두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함께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처리된다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 err="1">
                <a:ea typeface="맑은 고딕"/>
              </a:rPr>
              <a:t>하지만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게시판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서비스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특성</a:t>
            </a:r>
            <a:r>
              <a:rPr lang="en-US" altLang="ko-KR" sz="2200">
                <a:ea typeface="맑은 고딕"/>
              </a:rPr>
              <a:t> 상, </a:t>
            </a:r>
            <a:r>
              <a:rPr lang="en-US" altLang="ko-KR" sz="2200" err="1">
                <a:ea typeface="맑은 고딕"/>
              </a:rPr>
              <a:t>읽기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트래픽이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쓰기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트래픽보다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압도적으로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많을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664876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0CBEC-D026-29A4-B6B6-91285AA86DA1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EFEEFE-C2BD-BFCB-8139-42383B97075C}"/>
              </a:ext>
            </a:extLst>
          </p:cNvPr>
          <p:cNvCxnSpPr>
            <a:cxnSpLocks/>
          </p:cNvCxnSpPr>
          <p:nvPr/>
        </p:nvCxnSpPr>
        <p:spPr>
          <a:xfrm flipV="1">
            <a:off x="6345051" y="2733800"/>
            <a:ext cx="21441" cy="87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4F4DF5-D05A-CAA7-5E19-77B4B07BE63B}"/>
              </a:ext>
            </a:extLst>
          </p:cNvPr>
          <p:cNvCxnSpPr>
            <a:cxnSpLocks/>
          </p:cNvCxnSpPr>
          <p:nvPr/>
        </p:nvCxnSpPr>
        <p:spPr>
          <a:xfrm flipV="1">
            <a:off x="6354122" y="2751943"/>
            <a:ext cx="2942440" cy="86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7B34E0-05CF-A131-1A0A-FC50C99FCD20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9C404-18BD-1466-1586-312CDC2A4369}"/>
              </a:ext>
            </a:extLst>
          </p:cNvPr>
          <p:cNvSpPr txBox="1"/>
          <p:nvPr/>
        </p:nvSpPr>
        <p:spPr>
          <a:xfrm>
            <a:off x="2002621" y="5284335"/>
            <a:ext cx="8627683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하지만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읽기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트래픽으로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인해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서버를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증설해야하는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상황이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온다면</a:t>
            </a:r>
            <a:r>
              <a:rPr lang="en-US" altLang="ko-KR" sz="2200">
                <a:ea typeface="맑은 고딕"/>
              </a:rPr>
              <a:t>?</a:t>
            </a:r>
          </a:p>
          <a:p>
            <a:pPr algn="ctr"/>
            <a:r>
              <a:rPr lang="en-US" altLang="ko-KR" sz="2200">
                <a:ea typeface="맑은 고딕"/>
              </a:rPr>
              <a:t>이 때, </a:t>
            </a:r>
            <a:r>
              <a:rPr lang="en-US" altLang="ko-KR" sz="2200" err="1">
                <a:ea typeface="맑은 고딕"/>
              </a:rPr>
              <a:t>쓰기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트래픽은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별다른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변화가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없는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상황일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>
                <a:ea typeface="맑은 고딕"/>
              </a:rPr>
              <a:t>하지만 </a:t>
            </a:r>
            <a:r>
              <a:rPr lang="en-US" altLang="ko-KR" sz="2200" err="1">
                <a:ea typeface="맑은 고딕"/>
              </a:rPr>
              <a:t>읽기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트래픽으로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인해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서버를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증설함으로써</a:t>
            </a:r>
            <a:r>
              <a:rPr lang="en-US" altLang="ko-KR" sz="2200">
                <a:ea typeface="맑은 고딕"/>
              </a:rPr>
              <a:t>,</a:t>
            </a:r>
          </a:p>
          <a:p>
            <a:pPr algn="ctr"/>
            <a:r>
              <a:rPr lang="en-US" altLang="ko-KR" sz="2200" err="1">
                <a:ea typeface="맑은 고딕"/>
              </a:rPr>
              <a:t>쓰기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작업에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대한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리소스도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함께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확장될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밖에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없다</a:t>
            </a:r>
            <a:r>
              <a:rPr lang="en-US" altLang="ko-KR" sz="2200">
                <a:ea typeface="맑은 고딕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8569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0CBEC-D026-29A4-B6B6-91285AA86DA1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EFEEFE-C2BD-BFCB-8139-42383B97075C}"/>
              </a:ext>
            </a:extLst>
          </p:cNvPr>
          <p:cNvCxnSpPr>
            <a:cxnSpLocks/>
          </p:cNvCxnSpPr>
          <p:nvPr/>
        </p:nvCxnSpPr>
        <p:spPr>
          <a:xfrm flipV="1">
            <a:off x="6345051" y="2733800"/>
            <a:ext cx="21441" cy="87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4F4DF5-D05A-CAA7-5E19-77B4B07BE63B}"/>
              </a:ext>
            </a:extLst>
          </p:cNvPr>
          <p:cNvCxnSpPr>
            <a:cxnSpLocks/>
          </p:cNvCxnSpPr>
          <p:nvPr/>
        </p:nvCxnSpPr>
        <p:spPr>
          <a:xfrm flipV="1">
            <a:off x="6354122" y="2751943"/>
            <a:ext cx="2942440" cy="86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7B34E0-05CF-A131-1A0A-FC50C99FCD20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9C404-18BD-1466-1586-312CDC2A4369}"/>
              </a:ext>
            </a:extLst>
          </p:cNvPr>
          <p:cNvSpPr txBox="1"/>
          <p:nvPr/>
        </p:nvSpPr>
        <p:spPr>
          <a:xfrm>
            <a:off x="1568990" y="5472361"/>
            <a:ext cx="905408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읽기</a:t>
            </a:r>
            <a:r>
              <a:rPr lang="en-US" altLang="ko-KR" sz="2200">
                <a:ea typeface="맑은 고딕"/>
              </a:rPr>
              <a:t>/</a:t>
            </a:r>
            <a:r>
              <a:rPr lang="en-US" altLang="ko-KR" sz="2200" err="1">
                <a:ea typeface="맑은 고딕"/>
              </a:rPr>
              <a:t>쓰기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작업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특성에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의해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리소스가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낭비되는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지점이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생기는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것이다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 err="1">
                <a:ea typeface="맑은 고딕"/>
              </a:rPr>
              <a:t>다른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문제도</a:t>
            </a:r>
            <a:r>
              <a:rPr lang="en-US" altLang="ko-KR" sz="2200">
                <a:ea typeface="맑은 고딕"/>
              </a:rPr>
              <a:t> 살펴보자.</a:t>
            </a:r>
          </a:p>
        </p:txBody>
      </p:sp>
    </p:spTree>
    <p:extLst>
      <p:ext uri="{BB962C8B-B14F-4D97-AF65-F5344CB8AC3E}">
        <p14:creationId xmlns:p14="http://schemas.microsoft.com/office/powerpoint/2010/main" val="530578771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0CBEC-D026-29A4-B6B6-91285AA86DA1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EFEEFE-C2BD-BFCB-8139-42383B97075C}"/>
              </a:ext>
            </a:extLst>
          </p:cNvPr>
          <p:cNvCxnSpPr>
            <a:cxnSpLocks/>
          </p:cNvCxnSpPr>
          <p:nvPr/>
        </p:nvCxnSpPr>
        <p:spPr>
          <a:xfrm flipV="1">
            <a:off x="6345051" y="2733800"/>
            <a:ext cx="21441" cy="87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4F4DF5-D05A-CAA7-5E19-77B4B07BE63B}"/>
              </a:ext>
            </a:extLst>
          </p:cNvPr>
          <p:cNvCxnSpPr>
            <a:cxnSpLocks/>
          </p:cNvCxnSpPr>
          <p:nvPr/>
        </p:nvCxnSpPr>
        <p:spPr>
          <a:xfrm flipV="1">
            <a:off x="6354122" y="2751943"/>
            <a:ext cx="2942440" cy="86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7B34E0-05CF-A131-1A0A-FC50C99FCD20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9C404-18BD-1466-1586-312CDC2A4369}"/>
              </a:ext>
            </a:extLst>
          </p:cNvPr>
          <p:cNvSpPr txBox="1"/>
          <p:nvPr/>
        </p:nvSpPr>
        <p:spPr>
          <a:xfrm>
            <a:off x="198428" y="5472361"/>
            <a:ext cx="11795217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이제까지</a:t>
            </a:r>
            <a:r>
              <a:rPr lang="en-US" altLang="ko-KR" sz="2200">
                <a:ea typeface="맑은 고딕"/>
              </a:rPr>
              <a:t> Article </a:t>
            </a:r>
            <a:r>
              <a:rPr lang="en-US" altLang="ko-KR" sz="2200" err="1">
                <a:ea typeface="맑은 고딕"/>
              </a:rPr>
              <a:t>Service는</a:t>
            </a:r>
            <a:r>
              <a:rPr lang="en-US" altLang="ko-KR" sz="2200">
                <a:ea typeface="맑은 고딕"/>
              </a:rPr>
              <a:t> Comment/Like/View </a:t>
            </a:r>
            <a:r>
              <a:rPr lang="en-US" altLang="ko-KR" sz="2200" err="1">
                <a:ea typeface="맑은 고딕"/>
              </a:rPr>
              <a:t>Service에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대해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의존성이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없었다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 err="1">
                <a:ea typeface="맑은 고딕"/>
              </a:rPr>
              <a:t>하지만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게시글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요구사항으로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인해</a:t>
            </a:r>
            <a:r>
              <a:rPr lang="en-US" altLang="ko-KR" sz="2200">
                <a:ea typeface="맑은 고딕"/>
              </a:rPr>
              <a:t> 각 </a:t>
            </a:r>
            <a:r>
              <a:rPr lang="en-US" altLang="ko-KR" sz="2200" err="1">
                <a:ea typeface="맑은 고딕"/>
              </a:rPr>
              <a:t>서비스에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의존성이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생길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밖에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없는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상황이다</a:t>
            </a:r>
            <a:r>
              <a:rPr lang="en-US" altLang="ko-KR" sz="2200">
                <a:ea typeface="맑은 고딕"/>
              </a:rPr>
              <a:t>. </a:t>
            </a:r>
          </a:p>
          <a:p>
            <a:pPr algn="ctr"/>
            <a:r>
              <a:rPr lang="en-US" altLang="ko-KR" sz="2200">
                <a:ea typeface="맑은 고딕"/>
              </a:rPr>
              <a:t>위 </a:t>
            </a:r>
            <a:r>
              <a:rPr lang="en-US" altLang="ko-KR" sz="2200" err="1">
                <a:ea typeface="맑은 고딕"/>
              </a:rPr>
              <a:t>그림에서는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단방향으로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나타나지만</a:t>
            </a:r>
            <a:r>
              <a:rPr lang="en-US" altLang="ko-KR" sz="2200">
                <a:ea typeface="맑은 고딕"/>
              </a:rPr>
              <a:t>, </a:t>
            </a:r>
            <a:r>
              <a:rPr lang="en-US" altLang="ko-KR" sz="2200" err="1">
                <a:ea typeface="맑은 고딕"/>
              </a:rPr>
              <a:t>정말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단방향일까</a:t>
            </a:r>
            <a:r>
              <a:rPr lang="en-US" altLang="ko-KR" sz="2200">
                <a:ea typeface="맑은 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2447128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635401" y="5472361"/>
            <a:ext cx="10921259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하지만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실제로는</a:t>
            </a:r>
            <a:r>
              <a:rPr lang="en-US" altLang="ko-KR" sz="2200">
                <a:ea typeface="맑은 고딕"/>
              </a:rPr>
              <a:t> 각 </a:t>
            </a:r>
            <a:r>
              <a:rPr lang="en-US" altLang="ko-KR" sz="2200" err="1">
                <a:ea typeface="맑은 고딕"/>
              </a:rPr>
              <a:t>Service와</a:t>
            </a:r>
            <a:r>
              <a:rPr lang="en-US" altLang="ko-KR" sz="2200">
                <a:ea typeface="맑은 고딕"/>
              </a:rPr>
              <a:t> Article Service </a:t>
            </a:r>
            <a:r>
              <a:rPr lang="en-US" altLang="ko-KR" sz="2200" err="1">
                <a:ea typeface="맑은 고딕"/>
              </a:rPr>
              <a:t>간에는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양방향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참조가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이루어지고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>
                <a:ea typeface="맑은 고딕"/>
              </a:rPr>
              <a:t>각 </a:t>
            </a:r>
            <a:r>
              <a:rPr lang="en-US" altLang="ko-KR" sz="2200" err="1">
                <a:ea typeface="맑은 고딕"/>
              </a:rPr>
              <a:t>마이크로서비스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간에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순환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참조가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발생하는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구조인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것이다</a:t>
            </a:r>
            <a:r>
              <a:rPr lang="en-US" altLang="ko-KR" sz="2200">
                <a:ea typeface="맑은 고딕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90CBEC-D026-29A4-B6B6-91285AA86DA1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EFEEFE-C2BD-BFCB-8139-42383B97075C}"/>
              </a:ext>
            </a:extLst>
          </p:cNvPr>
          <p:cNvCxnSpPr>
            <a:cxnSpLocks/>
          </p:cNvCxnSpPr>
          <p:nvPr/>
        </p:nvCxnSpPr>
        <p:spPr>
          <a:xfrm flipH="1" flipV="1">
            <a:off x="6030849" y="2715658"/>
            <a:ext cx="5774" cy="8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4F4DF5-D05A-CAA7-5E19-77B4B07BE63B}"/>
              </a:ext>
            </a:extLst>
          </p:cNvPr>
          <p:cNvCxnSpPr>
            <a:cxnSpLocks/>
          </p:cNvCxnSpPr>
          <p:nvPr/>
        </p:nvCxnSpPr>
        <p:spPr>
          <a:xfrm flipV="1">
            <a:off x="6354122" y="2824514"/>
            <a:ext cx="2833583" cy="7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7B34E0-05CF-A131-1A0A-FC50C99FCD20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E2D43B-3198-9DB7-E229-448D153CDD0C}"/>
              </a:ext>
            </a:extLst>
          </p:cNvPr>
          <p:cNvCxnSpPr>
            <a:cxnSpLocks/>
          </p:cNvCxnSpPr>
          <p:nvPr/>
        </p:nvCxnSpPr>
        <p:spPr>
          <a:xfrm>
            <a:off x="3478479" y="2759363"/>
            <a:ext cx="2071584" cy="11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7F975C3-5BDC-10C9-A4B6-28867E42A279}"/>
              </a:ext>
            </a:extLst>
          </p:cNvPr>
          <p:cNvCxnSpPr>
            <a:cxnSpLocks/>
          </p:cNvCxnSpPr>
          <p:nvPr/>
        </p:nvCxnSpPr>
        <p:spPr>
          <a:xfrm>
            <a:off x="6780477" y="2741220"/>
            <a:ext cx="3299" cy="8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C0810-2C35-7018-A287-2767EBF31C85}"/>
              </a:ext>
            </a:extLst>
          </p:cNvPr>
          <p:cNvCxnSpPr>
            <a:cxnSpLocks/>
          </p:cNvCxnSpPr>
          <p:nvPr/>
        </p:nvCxnSpPr>
        <p:spPr>
          <a:xfrm flipH="1">
            <a:off x="7155705" y="2822863"/>
            <a:ext cx="2137558" cy="11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21823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729026" y="5472361"/>
            <a:ext cx="10734029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Malgun Gothic"/>
                <a:ea typeface="Malgun Gothic"/>
              </a:rPr>
              <a:t>Comment/Like/View </a:t>
            </a:r>
            <a:r>
              <a:rPr lang="ko-KR" altLang="en-US" sz="2200">
                <a:latin typeface="Malgun Gothic"/>
                <a:ea typeface="Malgun Gothic"/>
              </a:rPr>
              <a:t>참조키로</a:t>
            </a:r>
            <a:r>
              <a:rPr lang="en-US" sz="2200">
                <a:latin typeface="Malgun Gothic"/>
                <a:ea typeface="Malgun Gothic"/>
              </a:rPr>
              <a:t> </a:t>
            </a:r>
            <a:r>
              <a:rPr lang="en-US" sz="2200" err="1">
                <a:latin typeface="Malgun Gothic"/>
                <a:ea typeface="Malgun Gothic"/>
              </a:rPr>
              <a:t>Article</a:t>
            </a:r>
            <a:r>
              <a:rPr lang="ko-KR" altLang="en-US" sz="2200" err="1">
                <a:latin typeface="Malgun Gothic"/>
                <a:ea typeface="Malgun Gothic"/>
              </a:rPr>
              <a:t>의</a:t>
            </a:r>
            <a:r>
              <a:rPr lang="en-US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정보를</a:t>
            </a:r>
            <a:r>
              <a:rPr lang="en-US" sz="2200">
                <a:latin typeface="Malgun Gothic"/>
                <a:ea typeface="Malgun Gothic"/>
              </a:rPr>
              <a:t> </a:t>
            </a:r>
            <a:r>
              <a:rPr lang="en-US" sz="2200" err="1">
                <a:latin typeface="Malgun Gothic"/>
                <a:ea typeface="Malgun Gothic"/>
              </a:rPr>
              <a:t>가지고</a:t>
            </a:r>
            <a:r>
              <a:rPr lang="en-US" sz="2200">
                <a:latin typeface="Malgun Gothic"/>
                <a:ea typeface="Malgun Gothic"/>
              </a:rPr>
              <a:t> </a:t>
            </a:r>
            <a:r>
              <a:rPr lang="en-US" sz="2200" err="1">
                <a:latin typeface="Malgun Gothic"/>
                <a:ea typeface="Malgun Gothic"/>
              </a:rPr>
              <a:t>있다</a:t>
            </a:r>
            <a:r>
              <a:rPr lang="en-US" sz="2200">
                <a:latin typeface="Malgun Gothic"/>
                <a:ea typeface="Malgun Gothic"/>
              </a:rPr>
              <a:t>.(FK=</a:t>
            </a:r>
            <a:r>
              <a:rPr lang="en-US" sz="2200" err="1">
                <a:latin typeface="Malgun Gothic"/>
                <a:ea typeface="Malgun Gothic"/>
              </a:rPr>
              <a:t>articleId</a:t>
            </a:r>
            <a:r>
              <a:rPr lang="en-US" sz="2200">
                <a:latin typeface="Malgun Gothic"/>
                <a:ea typeface="Malgun Gothic"/>
              </a:rPr>
              <a:t>)</a:t>
            </a:r>
            <a:endParaRPr lang="ko-KR" altLang="en-US"/>
          </a:p>
          <a:p>
            <a:pPr algn="ctr"/>
            <a:r>
              <a:rPr lang="ko-KR" altLang="en-US" sz="2200">
                <a:latin typeface="Malgun Gothic"/>
                <a:ea typeface="Malgun Gothic"/>
              </a:rPr>
              <a:t>지금까지 개발을 진행하면서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데이터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검증 등에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대해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직접적으로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 err="1">
                <a:latin typeface="Malgun Gothic"/>
                <a:ea typeface="Malgun Gothic"/>
              </a:rPr>
              <a:t>신경쓰진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않았지만</a:t>
            </a:r>
            <a:r>
              <a:rPr lang="en-US" sz="2200">
                <a:latin typeface="Malgun Gothic"/>
                <a:ea typeface="Malgun Gothic"/>
              </a:rPr>
              <a:t>,</a:t>
            </a:r>
          </a:p>
          <a:p>
            <a:pPr algn="ctr"/>
            <a:r>
              <a:rPr lang="ko-KR" altLang="en-US" sz="2200">
                <a:latin typeface="Malgun Gothic"/>
                <a:ea typeface="Malgun Gothic"/>
              </a:rPr>
              <a:t>각</a:t>
            </a:r>
            <a:r>
              <a:rPr lang="en-US" sz="2200">
                <a:latin typeface="Malgun Gothic"/>
                <a:ea typeface="Malgun Gothic"/>
              </a:rPr>
              <a:t> Service</a:t>
            </a:r>
            <a:r>
              <a:rPr lang="ko-KR" altLang="en-US" sz="2200">
                <a:latin typeface="Malgun Gothic"/>
                <a:ea typeface="Malgun Gothic"/>
              </a:rPr>
              <a:t>는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데이터의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무결성을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검증하기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위해</a:t>
            </a:r>
            <a:r>
              <a:rPr lang="en-US" sz="2200">
                <a:latin typeface="Malgun Gothic"/>
                <a:ea typeface="Malgun Gothic"/>
              </a:rPr>
              <a:t>,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게시글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유효성</a:t>
            </a:r>
            <a:r>
              <a:rPr lang="en-US" altLang="ko-KR" sz="2200">
                <a:latin typeface="Malgun Gothic"/>
                <a:ea typeface="Malgun Gothic"/>
              </a:rPr>
              <a:t> </a:t>
            </a:r>
            <a:r>
              <a:rPr lang="ko-KR" altLang="en-US" sz="2200">
                <a:latin typeface="Malgun Gothic"/>
                <a:ea typeface="Malgun Gothic"/>
              </a:rPr>
              <a:t>확인은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필요하다</a:t>
            </a:r>
            <a:r>
              <a:rPr lang="en-US" sz="2200">
                <a:latin typeface="Malgun Gothic"/>
                <a:ea typeface="Malgun Gothic"/>
              </a:rPr>
              <a:t>.</a:t>
            </a:r>
            <a:endParaRPr lang="en-US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8C7CF-A064-897F-77A7-AA2A4F7EBF26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E422D4-2B8B-A687-CD3B-E5434E0F7746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3695D5-74EB-42FA-7C5F-FDFEC3AF25BA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14BCA3-C979-B2F8-7B92-7131688E8E84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2875AD-7723-9BAB-1B0C-7FFE3CB353D3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0972BE4-E282-E777-AFFE-572432AA06F9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2E949F7-69F8-943B-CA54-9F873A87F7F4}"/>
              </a:ext>
            </a:extLst>
          </p:cNvPr>
          <p:cNvCxnSpPr>
            <a:cxnSpLocks/>
          </p:cNvCxnSpPr>
          <p:nvPr/>
        </p:nvCxnSpPr>
        <p:spPr>
          <a:xfrm flipH="1" flipV="1">
            <a:off x="6030849" y="2715658"/>
            <a:ext cx="5774" cy="8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171618-A4FD-3C38-5D4C-08F1263B6746}"/>
              </a:ext>
            </a:extLst>
          </p:cNvPr>
          <p:cNvCxnSpPr>
            <a:cxnSpLocks/>
          </p:cNvCxnSpPr>
          <p:nvPr/>
        </p:nvCxnSpPr>
        <p:spPr>
          <a:xfrm flipV="1">
            <a:off x="6354122" y="2824514"/>
            <a:ext cx="2833583" cy="7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BD4E0EE-7AEE-CA5F-0E5C-0E5ABD190CDC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324946-C39D-D237-7D9C-149267807973}"/>
              </a:ext>
            </a:extLst>
          </p:cNvPr>
          <p:cNvCxnSpPr>
            <a:cxnSpLocks/>
          </p:cNvCxnSpPr>
          <p:nvPr/>
        </p:nvCxnSpPr>
        <p:spPr>
          <a:xfrm>
            <a:off x="3478479" y="2759363"/>
            <a:ext cx="2071584" cy="11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8B0331-0657-50F8-771D-7DEDA0B860BE}"/>
              </a:ext>
            </a:extLst>
          </p:cNvPr>
          <p:cNvCxnSpPr>
            <a:cxnSpLocks/>
          </p:cNvCxnSpPr>
          <p:nvPr/>
        </p:nvCxnSpPr>
        <p:spPr>
          <a:xfrm>
            <a:off x="6780477" y="2741220"/>
            <a:ext cx="3299" cy="8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4E346B5-B187-313C-B89A-C61658FE3409}"/>
              </a:ext>
            </a:extLst>
          </p:cNvPr>
          <p:cNvCxnSpPr>
            <a:cxnSpLocks/>
          </p:cNvCxnSpPr>
          <p:nvPr/>
        </p:nvCxnSpPr>
        <p:spPr>
          <a:xfrm flipH="1">
            <a:off x="7155705" y="2822863"/>
            <a:ext cx="2137558" cy="11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63472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2CDAB-63E0-B264-ADED-61E5138511D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67245-4653-29A1-654A-82A26A7AC06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EC42-ADA9-8C74-9410-AE30EA3E629B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BF985-3D41-5C80-23E9-BD705C2454C6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8B3873-76BA-AAA3-9E75-E717D2EDA726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494F12-F9E2-62FD-3C41-B82F7C96CD56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E356B4-D3E1-739B-088A-4E406B24DA50}"/>
              </a:ext>
            </a:extLst>
          </p:cNvPr>
          <p:cNvCxnSpPr>
            <a:cxnSpLocks/>
          </p:cNvCxnSpPr>
          <p:nvPr/>
        </p:nvCxnSpPr>
        <p:spPr>
          <a:xfrm flipH="1" flipV="1">
            <a:off x="6030849" y="2715658"/>
            <a:ext cx="5774" cy="8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F93C65-D29B-D748-8E1D-1ACCAA8919AD}"/>
              </a:ext>
            </a:extLst>
          </p:cNvPr>
          <p:cNvCxnSpPr>
            <a:cxnSpLocks/>
          </p:cNvCxnSpPr>
          <p:nvPr/>
        </p:nvCxnSpPr>
        <p:spPr>
          <a:xfrm flipV="1">
            <a:off x="6354122" y="2824514"/>
            <a:ext cx="2833583" cy="7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336808-487F-6928-DDE3-67673C997A08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6B2F30-B25E-60F0-E2BD-8C4C236A7433}"/>
              </a:ext>
            </a:extLst>
          </p:cNvPr>
          <p:cNvCxnSpPr>
            <a:cxnSpLocks/>
          </p:cNvCxnSpPr>
          <p:nvPr/>
        </p:nvCxnSpPr>
        <p:spPr>
          <a:xfrm>
            <a:off x="3478479" y="2759363"/>
            <a:ext cx="2071584" cy="11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5EED1FA-C591-C55D-12E4-8ED4282ABF5D}"/>
              </a:ext>
            </a:extLst>
          </p:cNvPr>
          <p:cNvCxnSpPr>
            <a:cxnSpLocks/>
          </p:cNvCxnSpPr>
          <p:nvPr/>
        </p:nvCxnSpPr>
        <p:spPr>
          <a:xfrm>
            <a:off x="6780477" y="2741220"/>
            <a:ext cx="3299" cy="8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F1F0ED8-7768-124A-8EA1-6389B14552B6}"/>
              </a:ext>
            </a:extLst>
          </p:cNvPr>
          <p:cNvCxnSpPr>
            <a:cxnSpLocks/>
          </p:cNvCxnSpPr>
          <p:nvPr/>
        </p:nvCxnSpPr>
        <p:spPr>
          <a:xfrm flipH="1">
            <a:off x="7155705" y="2822863"/>
            <a:ext cx="2137558" cy="11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2472A1C-330F-1F70-2993-6B57D0961E3F}"/>
              </a:ext>
            </a:extLst>
          </p:cNvPr>
          <p:cNvSpPr txBox="1"/>
          <p:nvPr/>
        </p:nvSpPr>
        <p:spPr>
          <a:xfrm>
            <a:off x="382788" y="5281861"/>
            <a:ext cx="11043664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200" err="1">
                <a:latin typeface="Malgun Gothic"/>
                <a:ea typeface="Malgun Gothic"/>
              </a:rPr>
              <a:t>Comment</a:t>
            </a:r>
            <a:r>
              <a:rPr lang="ko-KR" altLang="en-US" sz="2200">
                <a:latin typeface="Malgun Gothic"/>
                <a:ea typeface="Malgun Gothic"/>
              </a:rPr>
              <a:t>/</a:t>
            </a:r>
            <a:r>
              <a:rPr lang="ko-KR" altLang="en-US" sz="2200" err="1">
                <a:latin typeface="Malgun Gothic"/>
                <a:ea typeface="Malgun Gothic"/>
              </a:rPr>
              <a:t>Like</a:t>
            </a:r>
            <a:r>
              <a:rPr lang="ko-KR" altLang="en-US" sz="2200">
                <a:latin typeface="Malgun Gothic"/>
                <a:ea typeface="Malgun Gothic"/>
              </a:rPr>
              <a:t>/</a:t>
            </a:r>
            <a:r>
              <a:rPr lang="ko-KR" altLang="en-US" sz="2200" err="1">
                <a:latin typeface="Malgun Gothic"/>
                <a:ea typeface="Malgun Gothic"/>
              </a:rPr>
              <a:t>View</a:t>
            </a:r>
            <a:r>
              <a:rPr lang="ko-KR" altLang="en-US" sz="2200">
                <a:latin typeface="Malgun Gothic"/>
                <a:ea typeface="Malgun Gothic"/>
              </a:rPr>
              <a:t> </a:t>
            </a:r>
            <a:r>
              <a:rPr lang="ko-KR" altLang="en-US" sz="2200" err="1">
                <a:latin typeface="Malgun Gothic"/>
                <a:ea typeface="Malgun Gothic"/>
              </a:rPr>
              <a:t>Service는</a:t>
            </a:r>
            <a:r>
              <a:rPr lang="ko-KR" altLang="en-US" sz="2200">
                <a:latin typeface="Malgun Gothic"/>
                <a:ea typeface="Malgun Gothic"/>
              </a:rPr>
              <a:t> 데이터의 무결성을 검증하려면,</a:t>
            </a:r>
          </a:p>
          <a:p>
            <a:pPr algn="ctr"/>
            <a:r>
              <a:rPr lang="ko-KR" altLang="en-US" sz="2200" err="1">
                <a:latin typeface="Malgun Gothic"/>
                <a:ea typeface="Malgun Gothic"/>
              </a:rPr>
              <a:t>게시글에</a:t>
            </a:r>
            <a:r>
              <a:rPr lang="ko-KR" altLang="en-US" sz="2200">
                <a:latin typeface="Malgun Gothic"/>
                <a:ea typeface="Malgun Gothic"/>
              </a:rPr>
              <a:t> 종속된 데이터이기 때문에 </a:t>
            </a:r>
            <a:r>
              <a:rPr lang="ko-KR" altLang="en-US" sz="2200" err="1">
                <a:latin typeface="Malgun Gothic"/>
                <a:ea typeface="Malgun Gothic"/>
              </a:rPr>
              <a:t>Article</a:t>
            </a:r>
            <a:r>
              <a:rPr lang="ko-KR" altLang="en-US" sz="2200">
                <a:latin typeface="Malgun Gothic"/>
                <a:ea typeface="Malgun Gothic"/>
              </a:rPr>
              <a:t> </a:t>
            </a:r>
            <a:r>
              <a:rPr lang="ko-KR" altLang="en-US" sz="2200" err="1">
                <a:latin typeface="Malgun Gothic"/>
                <a:ea typeface="Malgun Gothic"/>
              </a:rPr>
              <a:t>Service로</a:t>
            </a:r>
            <a:r>
              <a:rPr lang="ko-KR" altLang="en-US" sz="2200">
                <a:latin typeface="Malgun Gothic"/>
                <a:ea typeface="Malgun Gothic"/>
              </a:rPr>
              <a:t> 게시글 데이터 요청이 필요하다.</a:t>
            </a:r>
          </a:p>
        </p:txBody>
      </p:sp>
    </p:spTree>
    <p:extLst>
      <p:ext uri="{BB962C8B-B14F-4D97-AF65-F5344CB8AC3E}">
        <p14:creationId xmlns:p14="http://schemas.microsoft.com/office/powerpoint/2010/main" val="1980844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시스템 아키텍처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우리의 프로젝트는 </a:t>
            </a:r>
            <a:r>
              <a:rPr lang="en-US" altLang="ko-KR"/>
              <a:t>MSA(Microservice Architecture)</a:t>
            </a:r>
            <a:r>
              <a:rPr lang="ko-KR" altLang="en-US" err="1"/>
              <a:t>를</a:t>
            </a:r>
            <a:r>
              <a:rPr lang="ko-KR" altLang="en-US"/>
              <a:t> 지향한다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물론</a:t>
            </a:r>
            <a:r>
              <a:rPr lang="en-US" altLang="ko-KR"/>
              <a:t>, </a:t>
            </a:r>
            <a:r>
              <a:rPr lang="ko-KR" altLang="en-US"/>
              <a:t>우리의 시스템은 </a:t>
            </a:r>
            <a:r>
              <a:rPr lang="en-US" altLang="ko-KR"/>
              <a:t>MSA</a:t>
            </a:r>
            <a:r>
              <a:rPr lang="ko-KR" altLang="en-US" err="1"/>
              <a:t>를</a:t>
            </a:r>
            <a:r>
              <a:rPr lang="ko-KR" altLang="en-US"/>
              <a:t> 고려할 만큼 복잡한 요구사항은 아니다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MSA</a:t>
            </a:r>
            <a:r>
              <a:rPr kumimoji="1" lang="ko-KR" altLang="en-US"/>
              <a:t>의 장점을 취할 때</a:t>
            </a:r>
            <a:r>
              <a:rPr kumimoji="1" lang="en-US" altLang="ko-KR"/>
              <a:t>,</a:t>
            </a:r>
            <a:r>
              <a:rPr kumimoji="1" lang="ko-KR" altLang="en-US"/>
              <a:t> 개발의 어려움을 어떻게 해결하는지 살펴본다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각 요구사항 별로 총 </a:t>
            </a:r>
            <a:r>
              <a:rPr kumimoji="1" lang="en-US" altLang="ko-KR"/>
              <a:t>6</a:t>
            </a:r>
            <a:r>
              <a:rPr kumimoji="1" lang="ko-KR" altLang="en-US"/>
              <a:t>개의 </a:t>
            </a:r>
            <a:r>
              <a:rPr kumimoji="1" lang="ko-KR" altLang="en-US" err="1"/>
              <a:t>마이크로서비스를</a:t>
            </a:r>
            <a:r>
              <a:rPr kumimoji="1" lang="ko-KR" altLang="en-US"/>
              <a:t> 만들어본다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게시글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댓글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좋아요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조회수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게시글 조회 서비스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42959931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2CDAB-63E0-B264-ADED-61E5138511D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67245-4653-29A1-654A-82A26A7AC06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EC42-ADA9-8C74-9410-AE30EA3E629B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BF985-3D41-5C80-23E9-BD705C2454C6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8B3873-76BA-AAA3-9E75-E717D2EDA726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494F12-F9E2-62FD-3C41-B82F7C96CD56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E356B4-D3E1-739B-088A-4E406B24DA50}"/>
              </a:ext>
            </a:extLst>
          </p:cNvPr>
          <p:cNvCxnSpPr>
            <a:cxnSpLocks/>
          </p:cNvCxnSpPr>
          <p:nvPr/>
        </p:nvCxnSpPr>
        <p:spPr>
          <a:xfrm flipH="1" flipV="1">
            <a:off x="6030849" y="2715658"/>
            <a:ext cx="5774" cy="8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F93C65-D29B-D748-8E1D-1ACCAA8919AD}"/>
              </a:ext>
            </a:extLst>
          </p:cNvPr>
          <p:cNvCxnSpPr>
            <a:cxnSpLocks/>
          </p:cNvCxnSpPr>
          <p:nvPr/>
        </p:nvCxnSpPr>
        <p:spPr>
          <a:xfrm flipV="1">
            <a:off x="6354122" y="2824514"/>
            <a:ext cx="2833583" cy="7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336808-487F-6928-DDE3-67673C997A08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6B2F30-B25E-60F0-E2BD-8C4C236A7433}"/>
              </a:ext>
            </a:extLst>
          </p:cNvPr>
          <p:cNvCxnSpPr>
            <a:cxnSpLocks/>
          </p:cNvCxnSpPr>
          <p:nvPr/>
        </p:nvCxnSpPr>
        <p:spPr>
          <a:xfrm>
            <a:off x="3478479" y="2759363"/>
            <a:ext cx="2071584" cy="11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5EED1FA-C591-C55D-12E4-8ED4282ABF5D}"/>
              </a:ext>
            </a:extLst>
          </p:cNvPr>
          <p:cNvCxnSpPr>
            <a:cxnSpLocks/>
          </p:cNvCxnSpPr>
          <p:nvPr/>
        </p:nvCxnSpPr>
        <p:spPr>
          <a:xfrm>
            <a:off x="6780477" y="2741220"/>
            <a:ext cx="3299" cy="8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F1F0ED8-7768-124A-8EA1-6389B14552B6}"/>
              </a:ext>
            </a:extLst>
          </p:cNvPr>
          <p:cNvCxnSpPr>
            <a:cxnSpLocks/>
          </p:cNvCxnSpPr>
          <p:nvPr/>
        </p:nvCxnSpPr>
        <p:spPr>
          <a:xfrm flipH="1">
            <a:off x="7155705" y="2822863"/>
            <a:ext cx="2137558" cy="11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2472A1C-330F-1F70-2993-6B57D0961E3F}"/>
              </a:ext>
            </a:extLst>
          </p:cNvPr>
          <p:cNvSpPr txBox="1"/>
          <p:nvPr/>
        </p:nvSpPr>
        <p:spPr>
          <a:xfrm>
            <a:off x="854999" y="5281861"/>
            <a:ext cx="10099240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Malgun Gothic"/>
                <a:ea typeface="Malgun Gothic"/>
              </a:rPr>
              <a:t>Comment/Like/View Service</a:t>
            </a:r>
            <a:r>
              <a:rPr lang="ko-KR" altLang="en-US" sz="2200">
                <a:latin typeface="Malgun Gothic"/>
                <a:ea typeface="Malgun Gothic"/>
              </a:rPr>
              <a:t>는</a:t>
            </a:r>
            <a:r>
              <a:rPr lang="en-US" sz="2200">
                <a:latin typeface="Malgun Gothic"/>
                <a:ea typeface="Malgun Gothic"/>
              </a:rPr>
              <a:t> Article Service</a:t>
            </a:r>
            <a:r>
              <a:rPr lang="ko-KR" altLang="en-US" sz="2200" err="1">
                <a:latin typeface="Malgun Gothic"/>
                <a:ea typeface="Malgun Gothic"/>
              </a:rPr>
              <a:t>에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의존성을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가지고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있는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것이다</a:t>
            </a:r>
            <a:r>
              <a:rPr lang="en-US" sz="2200">
                <a:latin typeface="Malgun Gothic"/>
                <a:ea typeface="Malgun Gothic"/>
              </a:rPr>
              <a:t>.</a:t>
            </a:r>
            <a:endParaRPr lang="en-US">
              <a:latin typeface="맑은 고딕"/>
              <a:ea typeface="맑은 고딕"/>
            </a:endParaRPr>
          </a:p>
          <a:p>
            <a:pPr algn="ctr"/>
            <a:r>
              <a:rPr lang="ko-KR" altLang="en-US" sz="2200">
                <a:latin typeface="Malgun Gothic"/>
                <a:ea typeface="Malgun Gothic"/>
              </a:rPr>
              <a:t>따라서, 단순히</a:t>
            </a:r>
            <a:r>
              <a:rPr lang="en-US" sz="2200">
                <a:latin typeface="Malgun Gothic"/>
                <a:ea typeface="Malgun Gothic"/>
              </a:rPr>
              <a:t> Article Service</a:t>
            </a:r>
            <a:r>
              <a:rPr lang="ko-KR" altLang="en-US" sz="2200">
                <a:latin typeface="Malgun Gothic"/>
                <a:ea typeface="Malgun Gothic"/>
              </a:rPr>
              <a:t>가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각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서비스에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데이터를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요청하여</a:t>
            </a:r>
            <a:r>
              <a:rPr lang="en-US" altLang="ko-KR" sz="2200">
                <a:latin typeface="Malgun Gothic"/>
                <a:ea typeface="Malgun Gothic"/>
              </a:rPr>
              <a:t> </a:t>
            </a:r>
            <a:r>
              <a:rPr lang="ko-KR" altLang="en-US" sz="2200">
                <a:latin typeface="Malgun Gothic"/>
                <a:ea typeface="Malgun Gothic"/>
              </a:rPr>
              <a:t>조합하면</a:t>
            </a:r>
            <a:r>
              <a:rPr lang="en-US" sz="2200">
                <a:latin typeface="Malgun Gothic"/>
                <a:ea typeface="Malgun Gothic"/>
              </a:rPr>
              <a:t>,</a:t>
            </a:r>
            <a:endParaRPr lang="en-US" altLang="ko-KR" sz="2200">
              <a:latin typeface="Malgun Gothic"/>
              <a:ea typeface="Malgun Gothic"/>
            </a:endParaRPr>
          </a:p>
          <a:p>
            <a:pPr algn="ctr"/>
            <a:r>
              <a:rPr lang="ko-KR" altLang="en-US" sz="2200" err="1">
                <a:latin typeface="Malgun Gothic"/>
                <a:ea typeface="Malgun Gothic"/>
              </a:rPr>
              <a:t>마이크로서비스</a:t>
            </a:r>
            <a:r>
              <a:rPr lang="ko-KR" altLang="en-US" sz="2200">
                <a:latin typeface="Malgun Gothic"/>
                <a:ea typeface="Malgun Gothic"/>
              </a:rPr>
              <a:t> 간에 순환 참조가 발생하게 되는 것이다</a:t>
            </a:r>
            <a:r>
              <a:rPr lang="en-US" altLang="ko-KR" sz="2200">
                <a:latin typeface="Malgun Gothic"/>
                <a:ea typeface="Malgun Gothic"/>
              </a:rPr>
              <a:t>.</a:t>
            </a:r>
            <a:endParaRPr 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79126099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1494472" y="5472361"/>
            <a:ext cx="9203160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200">
                <a:latin typeface="Malgun Gothic"/>
                <a:ea typeface="Malgun Gothic"/>
              </a:rPr>
              <a:t>순환 참조로 인한 문제는 다양하고 치명적이다.</a:t>
            </a:r>
            <a:endParaRPr lang="ko-KR"/>
          </a:p>
          <a:p>
            <a:pPr algn="ctr"/>
            <a:r>
              <a:rPr lang="ko-KR" altLang="en-US" sz="2200">
                <a:latin typeface="Malgun Gothic"/>
                <a:ea typeface="Malgun Gothic"/>
              </a:rPr>
              <a:t>각 </a:t>
            </a:r>
            <a:r>
              <a:rPr lang="ko-KR" altLang="en-US" sz="2200" err="1">
                <a:latin typeface="Malgun Gothic"/>
                <a:ea typeface="Malgun Gothic"/>
              </a:rPr>
              <a:t>마이크로서비스는</a:t>
            </a:r>
            <a:r>
              <a:rPr lang="ko-KR" altLang="en-US" sz="2200">
                <a:latin typeface="Malgun Gothic"/>
                <a:ea typeface="Malgun Gothic"/>
              </a:rPr>
              <a:t> 독립적으로 배포 및 유지보수 될 수 없고,</a:t>
            </a:r>
            <a:endParaRPr lang="ko-KR"/>
          </a:p>
          <a:p>
            <a:pPr algn="ctr"/>
            <a:r>
              <a:rPr lang="ko-KR" altLang="en-US" sz="2200">
                <a:latin typeface="Malgun Gothic"/>
                <a:ea typeface="Malgun Gothic"/>
              </a:rPr>
              <a:t>서로 간에 장애가 전파될 수 있으며, 테스트에도 어려움이 생길 수 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2CDAB-63E0-B264-ADED-61E5138511D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67245-4653-29A1-654A-82A26A7AC06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EC42-ADA9-8C74-9410-AE30EA3E629B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BF985-3D41-5C80-23E9-BD705C2454C6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8B3873-76BA-AAA3-9E75-E717D2EDA726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494F12-F9E2-62FD-3C41-B82F7C96CD56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E356B4-D3E1-739B-088A-4E406B24DA50}"/>
              </a:ext>
            </a:extLst>
          </p:cNvPr>
          <p:cNvCxnSpPr>
            <a:cxnSpLocks/>
          </p:cNvCxnSpPr>
          <p:nvPr/>
        </p:nvCxnSpPr>
        <p:spPr>
          <a:xfrm flipH="1" flipV="1">
            <a:off x="6030849" y="2715658"/>
            <a:ext cx="5774" cy="8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F93C65-D29B-D748-8E1D-1ACCAA8919AD}"/>
              </a:ext>
            </a:extLst>
          </p:cNvPr>
          <p:cNvCxnSpPr>
            <a:cxnSpLocks/>
          </p:cNvCxnSpPr>
          <p:nvPr/>
        </p:nvCxnSpPr>
        <p:spPr>
          <a:xfrm flipV="1">
            <a:off x="6354122" y="2824514"/>
            <a:ext cx="2833583" cy="7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336808-487F-6928-DDE3-67673C997A08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6B2F30-B25E-60F0-E2BD-8C4C236A7433}"/>
              </a:ext>
            </a:extLst>
          </p:cNvPr>
          <p:cNvCxnSpPr>
            <a:cxnSpLocks/>
          </p:cNvCxnSpPr>
          <p:nvPr/>
        </p:nvCxnSpPr>
        <p:spPr>
          <a:xfrm>
            <a:off x="3478479" y="2759363"/>
            <a:ext cx="2071584" cy="11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5EED1FA-C591-C55D-12E4-8ED4282ABF5D}"/>
              </a:ext>
            </a:extLst>
          </p:cNvPr>
          <p:cNvCxnSpPr>
            <a:cxnSpLocks/>
          </p:cNvCxnSpPr>
          <p:nvPr/>
        </p:nvCxnSpPr>
        <p:spPr>
          <a:xfrm>
            <a:off x="6780477" y="2741220"/>
            <a:ext cx="3299" cy="8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F1F0ED8-7768-124A-8EA1-6389B14552B6}"/>
              </a:ext>
            </a:extLst>
          </p:cNvPr>
          <p:cNvCxnSpPr>
            <a:cxnSpLocks/>
          </p:cNvCxnSpPr>
          <p:nvPr/>
        </p:nvCxnSpPr>
        <p:spPr>
          <a:xfrm flipH="1">
            <a:off x="7155705" y="2822863"/>
            <a:ext cx="2137558" cy="11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376217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2563676" y="5472361"/>
            <a:ext cx="706475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200">
                <a:latin typeface="Malgun Gothic"/>
                <a:ea typeface="Malgun Gothic"/>
              </a:rPr>
              <a:t>그렇다면, 위 문제들을 해결하면서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pPr algn="ctr"/>
            <a:r>
              <a:rPr lang="ko-KR" altLang="en-US" sz="2200">
                <a:latin typeface="Malgun Gothic"/>
                <a:ea typeface="Malgun Gothic"/>
              </a:rPr>
              <a:t>게시글 조회를 처리하려면 어떻게 처리할 수 있을까?</a:t>
            </a:r>
            <a:endParaRPr lang="ko-KR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2CDAB-63E0-B264-ADED-61E5138511DD}"/>
              </a:ext>
            </a:extLst>
          </p:cNvPr>
          <p:cNvSpPr/>
          <p:nvPr/>
        </p:nvSpPr>
        <p:spPr>
          <a:xfrm>
            <a:off x="5309507" y="4701320"/>
            <a:ext cx="1981200" cy="41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67245-4653-29A1-654A-82A26A7AC061}"/>
              </a:ext>
            </a:extLst>
          </p:cNvPr>
          <p:cNvSpPr/>
          <p:nvPr/>
        </p:nvSpPr>
        <p:spPr>
          <a:xfrm>
            <a:off x="5506028" y="3607942"/>
            <a:ext cx="1638300" cy="696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EC42-ADA9-8C74-9410-AE30EA3E629B}"/>
              </a:ext>
            </a:extLst>
          </p:cNvPr>
          <p:cNvSpPr/>
          <p:nvPr/>
        </p:nvSpPr>
        <p:spPr>
          <a:xfrm>
            <a:off x="2632364" y="1648185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Comment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BF985-3D41-5C80-23E9-BD705C2454C6}"/>
              </a:ext>
            </a:extLst>
          </p:cNvPr>
          <p:cNvSpPr/>
          <p:nvPr/>
        </p:nvSpPr>
        <p:spPr>
          <a:xfrm>
            <a:off x="5475185" y="1650988"/>
            <a:ext cx="1647371" cy="108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Like</a:t>
            </a:r>
            <a:endParaRPr kumimoji="1" lang="en-US" altLang="ko-KR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8B3873-76BA-AAA3-9E75-E717D2EDA726}"/>
              </a:ext>
            </a:extLst>
          </p:cNvPr>
          <p:cNvSpPr/>
          <p:nvPr/>
        </p:nvSpPr>
        <p:spPr>
          <a:xfrm>
            <a:off x="8408884" y="1693542"/>
            <a:ext cx="1638300" cy="109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  <a:endParaRPr lang="ko-KR" altLang="en-US"/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494F12-F9E2-62FD-3C41-B82F7C96CD56}"/>
              </a:ext>
            </a:extLst>
          </p:cNvPr>
          <p:cNvCxnSpPr/>
          <p:nvPr/>
        </p:nvCxnSpPr>
        <p:spPr>
          <a:xfrm flipH="1" flipV="1">
            <a:off x="3463636" y="2733799"/>
            <a:ext cx="2836058" cy="91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E356B4-D3E1-739B-088A-4E406B24DA50}"/>
              </a:ext>
            </a:extLst>
          </p:cNvPr>
          <p:cNvCxnSpPr>
            <a:cxnSpLocks/>
          </p:cNvCxnSpPr>
          <p:nvPr/>
        </p:nvCxnSpPr>
        <p:spPr>
          <a:xfrm flipH="1" flipV="1">
            <a:off x="6030849" y="2715658"/>
            <a:ext cx="5774" cy="8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F93C65-D29B-D748-8E1D-1ACCAA8919AD}"/>
              </a:ext>
            </a:extLst>
          </p:cNvPr>
          <p:cNvCxnSpPr>
            <a:cxnSpLocks/>
          </p:cNvCxnSpPr>
          <p:nvPr/>
        </p:nvCxnSpPr>
        <p:spPr>
          <a:xfrm flipV="1">
            <a:off x="6354122" y="2824514"/>
            <a:ext cx="2833583" cy="7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336808-487F-6928-DDE3-67673C997A08}"/>
              </a:ext>
            </a:extLst>
          </p:cNvPr>
          <p:cNvCxnSpPr>
            <a:cxnSpLocks/>
          </p:cNvCxnSpPr>
          <p:nvPr/>
        </p:nvCxnSpPr>
        <p:spPr>
          <a:xfrm flipV="1">
            <a:off x="6272479" y="4285014"/>
            <a:ext cx="21443" cy="51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6B2F30-B25E-60F0-E2BD-8C4C236A7433}"/>
              </a:ext>
            </a:extLst>
          </p:cNvPr>
          <p:cNvCxnSpPr>
            <a:cxnSpLocks/>
          </p:cNvCxnSpPr>
          <p:nvPr/>
        </p:nvCxnSpPr>
        <p:spPr>
          <a:xfrm>
            <a:off x="3478479" y="2759363"/>
            <a:ext cx="2071584" cy="11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5EED1FA-C591-C55D-12E4-8ED4282ABF5D}"/>
              </a:ext>
            </a:extLst>
          </p:cNvPr>
          <p:cNvCxnSpPr>
            <a:cxnSpLocks/>
          </p:cNvCxnSpPr>
          <p:nvPr/>
        </p:nvCxnSpPr>
        <p:spPr>
          <a:xfrm>
            <a:off x="6780477" y="2741220"/>
            <a:ext cx="3299" cy="86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F1F0ED8-7768-124A-8EA1-6389B14552B6}"/>
              </a:ext>
            </a:extLst>
          </p:cNvPr>
          <p:cNvCxnSpPr>
            <a:cxnSpLocks/>
          </p:cNvCxnSpPr>
          <p:nvPr/>
        </p:nvCxnSpPr>
        <p:spPr>
          <a:xfrm flipH="1">
            <a:off x="7155705" y="2822863"/>
            <a:ext cx="2137558" cy="11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59507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ED85A-415E-D34D-9533-D83F21540451}"/>
              </a:ext>
            </a:extLst>
          </p:cNvPr>
          <p:cNvSpPr/>
          <p:nvPr/>
        </p:nvSpPr>
        <p:spPr>
          <a:xfrm>
            <a:off x="1785144" y="1545431"/>
            <a:ext cx="1500528" cy="151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D41A6-1774-7B49-B70C-ACE0FE7AA80E}"/>
              </a:ext>
            </a:extLst>
          </p:cNvPr>
          <p:cNvSpPr/>
          <p:nvPr/>
        </p:nvSpPr>
        <p:spPr>
          <a:xfrm>
            <a:off x="4044157" y="1541802"/>
            <a:ext cx="1639433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DD3355-E716-AC44-8537-365ACCF14589}"/>
              </a:ext>
            </a:extLst>
          </p:cNvPr>
          <p:cNvSpPr/>
          <p:nvPr/>
        </p:nvSpPr>
        <p:spPr>
          <a:xfrm>
            <a:off x="6642100" y="15545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2D9C04F-93F7-A840-995D-E38DC5739811}"/>
              </a:ext>
            </a:extLst>
          </p:cNvPr>
          <p:cNvCxnSpPr>
            <a:cxnSpLocks/>
          </p:cNvCxnSpPr>
          <p:nvPr/>
        </p:nvCxnSpPr>
        <p:spPr>
          <a:xfrm flipH="1" flipV="1">
            <a:off x="2684236" y="3057072"/>
            <a:ext cx="3697514" cy="93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30C1F5A-92B4-A148-9E6E-FB5DD2DF25F5}"/>
              </a:ext>
            </a:extLst>
          </p:cNvPr>
          <p:cNvCxnSpPr>
            <a:cxnSpLocks/>
          </p:cNvCxnSpPr>
          <p:nvPr/>
        </p:nvCxnSpPr>
        <p:spPr>
          <a:xfrm flipH="1" flipV="1">
            <a:off x="4982936" y="3044372"/>
            <a:ext cx="1398814" cy="95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B3C5AB-24E8-3049-AEBB-1896D8383589}"/>
              </a:ext>
            </a:extLst>
          </p:cNvPr>
          <p:cNvCxnSpPr>
            <a:cxnSpLocks/>
          </p:cNvCxnSpPr>
          <p:nvPr/>
        </p:nvCxnSpPr>
        <p:spPr>
          <a:xfrm flipV="1">
            <a:off x="6408964" y="3048001"/>
            <a:ext cx="1016001" cy="92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538234" y="5472361"/>
            <a:ext cx="11115543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게시글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조회를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위한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서비스를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만들어볼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 err="1">
                <a:ea typeface="맑은 고딕"/>
              </a:rPr>
              <a:t>Client는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게시글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서비스로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데이터를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요청하고</a:t>
            </a:r>
            <a:r>
              <a:rPr lang="en-US" altLang="ko-KR" sz="2200">
                <a:ea typeface="맑은 고딕"/>
              </a:rPr>
              <a:t>,</a:t>
            </a:r>
          </a:p>
          <a:p>
            <a:pPr algn="ctr"/>
            <a:r>
              <a:rPr lang="en-US" altLang="ko-KR" sz="2200" err="1">
                <a:ea typeface="맑은 고딕"/>
              </a:rPr>
              <a:t>게시글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서비스는</a:t>
            </a:r>
            <a:r>
              <a:rPr lang="en-US" altLang="ko-KR" sz="2200">
                <a:ea typeface="맑은 고딕"/>
              </a:rPr>
              <a:t> 각 </a:t>
            </a:r>
            <a:r>
              <a:rPr lang="en-US" altLang="ko-KR" sz="2200" err="1">
                <a:ea typeface="맑은 고딕"/>
              </a:rPr>
              <a:t>마이크로서비스로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개별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데이터를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요청하여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조합</a:t>
            </a:r>
            <a:r>
              <a:rPr lang="en-US" altLang="ko-KR" sz="2200">
                <a:ea typeface="맑은 고딕"/>
              </a:rPr>
              <a:t> 및 </a:t>
            </a:r>
            <a:r>
              <a:rPr lang="en-US" altLang="ko-KR" sz="2200" err="1">
                <a:ea typeface="맑은 고딕"/>
              </a:rPr>
              <a:t>응답한다</a:t>
            </a:r>
            <a:r>
              <a:rPr lang="en-US" altLang="ko-KR" sz="2200">
                <a:ea typeface="맑은 고딕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367D54-7B5E-244A-BC4B-988C7F4311C1}"/>
              </a:ext>
            </a:extLst>
          </p:cNvPr>
          <p:cNvSpPr/>
          <p:nvPr/>
        </p:nvSpPr>
        <p:spPr>
          <a:xfrm>
            <a:off x="8877300" y="15418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522C91-442D-3542-8426-EC0F4B237023}"/>
              </a:ext>
            </a:extLst>
          </p:cNvPr>
          <p:cNvCxnSpPr>
            <a:cxnSpLocks/>
          </p:cNvCxnSpPr>
          <p:nvPr/>
        </p:nvCxnSpPr>
        <p:spPr>
          <a:xfrm flipV="1">
            <a:off x="6390822" y="3062514"/>
            <a:ext cx="3296557" cy="93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B26BDB-0488-BFC0-632F-FCF818AE4DA1}"/>
              </a:ext>
            </a:extLst>
          </p:cNvPr>
          <p:cNvSpPr/>
          <p:nvPr/>
        </p:nvSpPr>
        <p:spPr>
          <a:xfrm>
            <a:off x="5389336" y="4619512"/>
            <a:ext cx="1981200" cy="56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DBC98-AE30-4241-86CD-A7BB415721CD}"/>
              </a:ext>
            </a:extLst>
          </p:cNvPr>
          <p:cNvSpPr/>
          <p:nvPr/>
        </p:nvSpPr>
        <p:spPr>
          <a:xfrm>
            <a:off x="5391150" y="3668828"/>
            <a:ext cx="1981200" cy="57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Article Read Service</a:t>
            </a:r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D15310-8640-3EF6-E97D-4CD63AF594C6}"/>
              </a:ext>
            </a:extLst>
          </p:cNvPr>
          <p:cNvCxnSpPr>
            <a:cxnSpLocks/>
          </p:cNvCxnSpPr>
          <p:nvPr/>
        </p:nvCxnSpPr>
        <p:spPr>
          <a:xfrm flipH="1" flipV="1">
            <a:off x="6352722" y="4241800"/>
            <a:ext cx="1814" cy="38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44959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2120209" y="5185374"/>
            <a:ext cx="8460970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양방향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의존성을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끊어냄으로써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순환참조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문제가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해결되기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때문에</a:t>
            </a:r>
            <a:r>
              <a:rPr lang="en-US" altLang="ko-KR" sz="2200">
                <a:ea typeface="맑은 고딕"/>
              </a:rPr>
              <a:t>,</a:t>
            </a:r>
            <a:endParaRPr lang="ko-KR" altLang="en-US"/>
          </a:p>
          <a:p>
            <a:pPr algn="ctr"/>
            <a:r>
              <a:rPr lang="en-US" altLang="ko-KR" sz="2200">
                <a:ea typeface="맑은 고딕"/>
              </a:rPr>
              <a:t>각 </a:t>
            </a:r>
            <a:r>
              <a:rPr lang="en-US" altLang="ko-KR" sz="2200" err="1">
                <a:ea typeface="맑은 고딕"/>
              </a:rPr>
              <a:t>마이크로서비스는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다시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독립적으로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관리될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  <a:endParaRPr lang="en-US"/>
          </a:p>
          <a:p>
            <a:pPr algn="ctr"/>
            <a:r>
              <a:rPr lang="en-US" altLang="ko-KR" sz="2200">
                <a:ea typeface="맑은 고딕"/>
              </a:rPr>
              <a:t>또, </a:t>
            </a:r>
            <a:r>
              <a:rPr lang="en-US" altLang="ko-KR" sz="2200" err="1">
                <a:ea typeface="맑은 고딕"/>
              </a:rPr>
              <a:t>게시글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조회를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위한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마이크로서비스이기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때문에</a:t>
            </a:r>
            <a:r>
              <a:rPr lang="en-US" altLang="ko-KR" sz="2200">
                <a:ea typeface="맑은 고딕"/>
              </a:rPr>
              <a:t>,</a:t>
            </a:r>
          </a:p>
          <a:p>
            <a:pPr algn="ctr"/>
            <a:r>
              <a:rPr lang="en-US" altLang="ko-KR" sz="2200" err="1">
                <a:ea typeface="맑은 고딕"/>
              </a:rPr>
              <a:t>읽기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트래픽에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대해서만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독립적으로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확장될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50441E-4996-DE07-2499-74A89171DAE1}"/>
              </a:ext>
            </a:extLst>
          </p:cNvPr>
          <p:cNvSpPr/>
          <p:nvPr/>
        </p:nvSpPr>
        <p:spPr>
          <a:xfrm>
            <a:off x="1785144" y="1545431"/>
            <a:ext cx="1500528" cy="151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2EAF7B-1ACB-826D-CCBF-99767B4045E7}"/>
              </a:ext>
            </a:extLst>
          </p:cNvPr>
          <p:cNvSpPr/>
          <p:nvPr/>
        </p:nvSpPr>
        <p:spPr>
          <a:xfrm>
            <a:off x="4044157" y="1541802"/>
            <a:ext cx="1639433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1A980E-9DF9-BA33-DC34-0214B49FDE8E}"/>
              </a:ext>
            </a:extLst>
          </p:cNvPr>
          <p:cNvSpPr/>
          <p:nvPr/>
        </p:nvSpPr>
        <p:spPr>
          <a:xfrm>
            <a:off x="6642100" y="15545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871371-76F9-6EE2-BFD6-EC164ADDC62F}"/>
              </a:ext>
            </a:extLst>
          </p:cNvPr>
          <p:cNvCxnSpPr>
            <a:cxnSpLocks/>
          </p:cNvCxnSpPr>
          <p:nvPr/>
        </p:nvCxnSpPr>
        <p:spPr>
          <a:xfrm flipH="1" flipV="1">
            <a:off x="2684236" y="3057072"/>
            <a:ext cx="3697514" cy="93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613259-D795-898A-57A3-164898D035F8}"/>
              </a:ext>
            </a:extLst>
          </p:cNvPr>
          <p:cNvCxnSpPr>
            <a:cxnSpLocks/>
          </p:cNvCxnSpPr>
          <p:nvPr/>
        </p:nvCxnSpPr>
        <p:spPr>
          <a:xfrm flipH="1" flipV="1">
            <a:off x="4982936" y="3044372"/>
            <a:ext cx="1398814" cy="95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2CA4B4-B5E2-08C6-1A48-C1DE6183A67C}"/>
              </a:ext>
            </a:extLst>
          </p:cNvPr>
          <p:cNvCxnSpPr>
            <a:cxnSpLocks/>
          </p:cNvCxnSpPr>
          <p:nvPr/>
        </p:nvCxnSpPr>
        <p:spPr>
          <a:xfrm flipV="1">
            <a:off x="6408964" y="3048001"/>
            <a:ext cx="1016001" cy="92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D5607E-08D5-C75B-BBE6-94D38DD2B009}"/>
              </a:ext>
            </a:extLst>
          </p:cNvPr>
          <p:cNvSpPr/>
          <p:nvPr/>
        </p:nvSpPr>
        <p:spPr>
          <a:xfrm>
            <a:off x="8877300" y="15418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69CC8D-425F-5594-9042-8925B6DF3EF4}"/>
              </a:ext>
            </a:extLst>
          </p:cNvPr>
          <p:cNvCxnSpPr>
            <a:cxnSpLocks/>
          </p:cNvCxnSpPr>
          <p:nvPr/>
        </p:nvCxnSpPr>
        <p:spPr>
          <a:xfrm flipV="1">
            <a:off x="6390822" y="3062514"/>
            <a:ext cx="3296557" cy="93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277E7B-E820-C9D1-DC23-4336384819F8}"/>
              </a:ext>
            </a:extLst>
          </p:cNvPr>
          <p:cNvSpPr/>
          <p:nvPr/>
        </p:nvSpPr>
        <p:spPr>
          <a:xfrm>
            <a:off x="5389336" y="4619512"/>
            <a:ext cx="1981200" cy="56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9DD128-333D-10B0-9B5D-CF6BFE42730B}"/>
              </a:ext>
            </a:extLst>
          </p:cNvPr>
          <p:cNvSpPr/>
          <p:nvPr/>
        </p:nvSpPr>
        <p:spPr>
          <a:xfrm>
            <a:off x="5391150" y="3668828"/>
            <a:ext cx="1981200" cy="57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Article Read Service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0601D87-21C5-CD16-9692-80B7CE14E3F8}"/>
              </a:ext>
            </a:extLst>
          </p:cNvPr>
          <p:cNvCxnSpPr>
            <a:cxnSpLocks/>
          </p:cNvCxnSpPr>
          <p:nvPr/>
        </p:nvCxnSpPr>
        <p:spPr>
          <a:xfrm flipH="1" flipV="1">
            <a:off x="6352722" y="4241800"/>
            <a:ext cx="1814" cy="38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4758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2612522" y="5472361"/>
            <a:ext cx="6966972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문제는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해결된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것으로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보인다</a:t>
            </a:r>
            <a:r>
              <a:rPr lang="en-US" altLang="ko-KR" sz="2200">
                <a:ea typeface="맑은 고딕"/>
              </a:rPr>
              <a:t>.</a:t>
            </a:r>
          </a:p>
          <a:p>
            <a:pPr algn="ctr"/>
            <a:r>
              <a:rPr lang="en-US" altLang="ko-KR" sz="2200" err="1">
                <a:ea typeface="맑은 고딕"/>
              </a:rPr>
              <a:t>하지만</a:t>
            </a:r>
            <a:r>
              <a:rPr lang="en-US" altLang="ko-KR" sz="2200">
                <a:ea typeface="맑은 고딕"/>
              </a:rPr>
              <a:t> 위 </a:t>
            </a:r>
            <a:r>
              <a:rPr lang="en-US" altLang="ko-KR" sz="2200" err="1">
                <a:ea typeface="맑은 고딕"/>
              </a:rPr>
              <a:t>구조로도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정말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충분할까</a:t>
            </a:r>
            <a:r>
              <a:rPr lang="en-US" altLang="ko-KR" sz="2200">
                <a:ea typeface="맑은 고딕"/>
              </a:rPr>
              <a:t>?</a:t>
            </a:r>
            <a:endParaRPr lang="en-US"/>
          </a:p>
          <a:p>
            <a:pPr algn="ctr"/>
            <a:r>
              <a:rPr lang="en-US" altLang="ko-KR" sz="2200">
                <a:ea typeface="맑은 고딕"/>
              </a:rPr>
              <a:t>위 </a:t>
            </a:r>
            <a:r>
              <a:rPr lang="en-US" altLang="ko-KR" sz="2200" err="1">
                <a:ea typeface="맑은 고딕"/>
              </a:rPr>
              <a:t>구조에서도</a:t>
            </a:r>
            <a:r>
              <a:rPr lang="en-US" altLang="ko-KR" sz="2200">
                <a:ea typeface="맑은 고딕"/>
              </a:rPr>
              <a:t> 몇 </a:t>
            </a:r>
            <a:r>
              <a:rPr lang="en-US" altLang="ko-KR" sz="2200" err="1">
                <a:ea typeface="맑은 고딕"/>
              </a:rPr>
              <a:t>가지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낭비되는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지점을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찾을</a:t>
            </a:r>
            <a:r>
              <a:rPr lang="en-US" altLang="ko-KR" sz="2200">
                <a:ea typeface="맑은 고딕"/>
              </a:rPr>
              <a:t> 수 </a:t>
            </a:r>
            <a:r>
              <a:rPr lang="en-US" altLang="ko-KR" sz="2200" err="1">
                <a:ea typeface="맑은 고딕"/>
              </a:rPr>
              <a:t>있다</a:t>
            </a:r>
            <a:r>
              <a:rPr lang="en-US" altLang="ko-KR" sz="2200">
                <a:ea typeface="맑은 고딕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2F904A-A395-324D-0916-8D3E8611934C}"/>
              </a:ext>
            </a:extLst>
          </p:cNvPr>
          <p:cNvSpPr/>
          <p:nvPr/>
        </p:nvSpPr>
        <p:spPr>
          <a:xfrm>
            <a:off x="1785144" y="1545431"/>
            <a:ext cx="1500528" cy="151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1AF5-9BB2-6099-0DDE-1CCC925EF883}"/>
              </a:ext>
            </a:extLst>
          </p:cNvPr>
          <p:cNvSpPr/>
          <p:nvPr/>
        </p:nvSpPr>
        <p:spPr>
          <a:xfrm>
            <a:off x="4044157" y="1541802"/>
            <a:ext cx="1639433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0B0CAF-143C-B279-945B-31BA3ECC06CB}"/>
              </a:ext>
            </a:extLst>
          </p:cNvPr>
          <p:cNvSpPr/>
          <p:nvPr/>
        </p:nvSpPr>
        <p:spPr>
          <a:xfrm>
            <a:off x="6642100" y="15545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E149B6-AC77-D3EA-19E4-75AA90391F15}"/>
              </a:ext>
            </a:extLst>
          </p:cNvPr>
          <p:cNvCxnSpPr>
            <a:cxnSpLocks/>
          </p:cNvCxnSpPr>
          <p:nvPr/>
        </p:nvCxnSpPr>
        <p:spPr>
          <a:xfrm flipH="1" flipV="1">
            <a:off x="2684236" y="3057072"/>
            <a:ext cx="3697514" cy="93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DD0E480-C882-AF4A-26B2-23C31FB37960}"/>
              </a:ext>
            </a:extLst>
          </p:cNvPr>
          <p:cNvCxnSpPr>
            <a:cxnSpLocks/>
          </p:cNvCxnSpPr>
          <p:nvPr/>
        </p:nvCxnSpPr>
        <p:spPr>
          <a:xfrm flipH="1" flipV="1">
            <a:off x="4982936" y="3044372"/>
            <a:ext cx="1398814" cy="95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AFD0390-B207-70CC-D4A9-1DB67B64F9DE}"/>
              </a:ext>
            </a:extLst>
          </p:cNvPr>
          <p:cNvCxnSpPr>
            <a:cxnSpLocks/>
          </p:cNvCxnSpPr>
          <p:nvPr/>
        </p:nvCxnSpPr>
        <p:spPr>
          <a:xfrm flipV="1">
            <a:off x="6408964" y="3048001"/>
            <a:ext cx="1016001" cy="92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227418-78A2-5A40-8CEF-77885C765698}"/>
              </a:ext>
            </a:extLst>
          </p:cNvPr>
          <p:cNvSpPr/>
          <p:nvPr/>
        </p:nvSpPr>
        <p:spPr>
          <a:xfrm>
            <a:off x="8877300" y="15418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3C5C30-468F-2217-84B7-2941FD74B639}"/>
              </a:ext>
            </a:extLst>
          </p:cNvPr>
          <p:cNvCxnSpPr>
            <a:cxnSpLocks/>
          </p:cNvCxnSpPr>
          <p:nvPr/>
        </p:nvCxnSpPr>
        <p:spPr>
          <a:xfrm flipV="1">
            <a:off x="6390822" y="3062514"/>
            <a:ext cx="3296557" cy="93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92A015-8C70-AC0D-1B44-FECC5E4FC355}"/>
              </a:ext>
            </a:extLst>
          </p:cNvPr>
          <p:cNvSpPr/>
          <p:nvPr/>
        </p:nvSpPr>
        <p:spPr>
          <a:xfrm>
            <a:off x="5389336" y="4619512"/>
            <a:ext cx="1981200" cy="56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2EAE3B-C10C-D838-3200-E1D470754AA6}"/>
              </a:ext>
            </a:extLst>
          </p:cNvPr>
          <p:cNvSpPr/>
          <p:nvPr/>
        </p:nvSpPr>
        <p:spPr>
          <a:xfrm>
            <a:off x="5391150" y="3668828"/>
            <a:ext cx="1981200" cy="57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Article Read Service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E8E7A5-0C76-ABB8-E019-E624770503C5}"/>
              </a:ext>
            </a:extLst>
          </p:cNvPr>
          <p:cNvCxnSpPr>
            <a:cxnSpLocks/>
          </p:cNvCxnSpPr>
          <p:nvPr/>
        </p:nvCxnSpPr>
        <p:spPr>
          <a:xfrm flipH="1" flipV="1">
            <a:off x="6352722" y="4241800"/>
            <a:ext cx="1814" cy="38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904974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26077" y="5472361"/>
            <a:ext cx="12139862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>
                <a:ea typeface="맑은 고딕"/>
              </a:rPr>
              <a:t>각 </a:t>
            </a:r>
            <a:r>
              <a:rPr lang="en-US" altLang="ko-KR" sz="2200" err="1">
                <a:ea typeface="맑은 고딕"/>
              </a:rPr>
              <a:t>데이터가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여러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서비스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또는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데이터베이스에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분산되어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있기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때문에</a:t>
            </a:r>
            <a:r>
              <a:rPr lang="en-US" altLang="ko-KR" sz="2200">
                <a:ea typeface="맑은 고딕"/>
              </a:rPr>
              <a:t>,</a:t>
            </a:r>
          </a:p>
          <a:p>
            <a:pPr algn="ctr"/>
            <a:r>
              <a:rPr lang="en-US" altLang="ko-KR" sz="2200" err="1">
                <a:ea typeface="맑은 고딕"/>
              </a:rPr>
              <a:t>데이터를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요청하기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위한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네트워크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비용</a:t>
            </a:r>
            <a:r>
              <a:rPr lang="en-US" altLang="ko-KR" sz="2200">
                <a:ea typeface="맑은 고딕"/>
              </a:rPr>
              <a:t>, 각 </a:t>
            </a:r>
            <a:r>
              <a:rPr lang="en-US" altLang="ko-KR" sz="2200" err="1">
                <a:ea typeface="맑은 고딕"/>
              </a:rPr>
              <a:t>서비스에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부하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전파</a:t>
            </a:r>
            <a:r>
              <a:rPr lang="en-US" altLang="ko-KR" sz="2200">
                <a:ea typeface="맑은 고딕"/>
              </a:rPr>
              <a:t>, </a:t>
            </a:r>
            <a:r>
              <a:rPr lang="en-US" altLang="ko-KR" sz="2200" err="1">
                <a:ea typeface="맑은 고딕"/>
              </a:rPr>
              <a:t>데이터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조합</a:t>
            </a:r>
            <a:r>
              <a:rPr lang="en-US" altLang="ko-KR" sz="2200">
                <a:ea typeface="맑은 고딕"/>
              </a:rPr>
              <a:t> 및 </a:t>
            </a:r>
            <a:r>
              <a:rPr lang="en-US" altLang="ko-KR" sz="2200" err="1">
                <a:ea typeface="맑은 고딕"/>
              </a:rPr>
              <a:t>질의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비용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증가</a:t>
            </a:r>
            <a:endParaRPr lang="en-US" altLang="ko-KR" sz="2200"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2F904A-A395-324D-0916-8D3E8611934C}"/>
              </a:ext>
            </a:extLst>
          </p:cNvPr>
          <p:cNvSpPr/>
          <p:nvPr/>
        </p:nvSpPr>
        <p:spPr>
          <a:xfrm>
            <a:off x="1785144" y="1545431"/>
            <a:ext cx="1500528" cy="151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1AF5-9BB2-6099-0DDE-1CCC925EF883}"/>
              </a:ext>
            </a:extLst>
          </p:cNvPr>
          <p:cNvSpPr/>
          <p:nvPr/>
        </p:nvSpPr>
        <p:spPr>
          <a:xfrm>
            <a:off x="4044157" y="1541802"/>
            <a:ext cx="1639433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0B0CAF-143C-B279-945B-31BA3ECC06CB}"/>
              </a:ext>
            </a:extLst>
          </p:cNvPr>
          <p:cNvSpPr/>
          <p:nvPr/>
        </p:nvSpPr>
        <p:spPr>
          <a:xfrm>
            <a:off x="6642100" y="15545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E149B6-AC77-D3EA-19E4-75AA90391F15}"/>
              </a:ext>
            </a:extLst>
          </p:cNvPr>
          <p:cNvCxnSpPr>
            <a:cxnSpLocks/>
          </p:cNvCxnSpPr>
          <p:nvPr/>
        </p:nvCxnSpPr>
        <p:spPr>
          <a:xfrm flipH="1" flipV="1">
            <a:off x="2684236" y="3057072"/>
            <a:ext cx="3697514" cy="93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DD0E480-C882-AF4A-26B2-23C31FB37960}"/>
              </a:ext>
            </a:extLst>
          </p:cNvPr>
          <p:cNvCxnSpPr>
            <a:cxnSpLocks/>
          </p:cNvCxnSpPr>
          <p:nvPr/>
        </p:nvCxnSpPr>
        <p:spPr>
          <a:xfrm flipH="1" flipV="1">
            <a:off x="4982936" y="3044372"/>
            <a:ext cx="1398814" cy="95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AFD0390-B207-70CC-D4A9-1DB67B64F9DE}"/>
              </a:ext>
            </a:extLst>
          </p:cNvPr>
          <p:cNvCxnSpPr>
            <a:cxnSpLocks/>
          </p:cNvCxnSpPr>
          <p:nvPr/>
        </p:nvCxnSpPr>
        <p:spPr>
          <a:xfrm flipV="1">
            <a:off x="6408964" y="3048001"/>
            <a:ext cx="1016001" cy="92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227418-78A2-5A40-8CEF-77885C765698}"/>
              </a:ext>
            </a:extLst>
          </p:cNvPr>
          <p:cNvSpPr/>
          <p:nvPr/>
        </p:nvSpPr>
        <p:spPr>
          <a:xfrm>
            <a:off x="8877300" y="15418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3C5C30-468F-2217-84B7-2941FD74B639}"/>
              </a:ext>
            </a:extLst>
          </p:cNvPr>
          <p:cNvCxnSpPr>
            <a:cxnSpLocks/>
          </p:cNvCxnSpPr>
          <p:nvPr/>
        </p:nvCxnSpPr>
        <p:spPr>
          <a:xfrm flipV="1">
            <a:off x="6390822" y="3062514"/>
            <a:ext cx="3296557" cy="93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92A015-8C70-AC0D-1B44-FECC5E4FC355}"/>
              </a:ext>
            </a:extLst>
          </p:cNvPr>
          <p:cNvSpPr/>
          <p:nvPr/>
        </p:nvSpPr>
        <p:spPr>
          <a:xfrm>
            <a:off x="5389336" y="4619512"/>
            <a:ext cx="1981200" cy="56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2EAE3B-C10C-D838-3200-E1D470754AA6}"/>
              </a:ext>
            </a:extLst>
          </p:cNvPr>
          <p:cNvSpPr/>
          <p:nvPr/>
        </p:nvSpPr>
        <p:spPr>
          <a:xfrm>
            <a:off x="5391150" y="3668828"/>
            <a:ext cx="1981200" cy="57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Article Read Service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E8E7A5-0C76-ABB8-E019-E624770503C5}"/>
              </a:ext>
            </a:extLst>
          </p:cNvPr>
          <p:cNvCxnSpPr>
            <a:cxnSpLocks/>
          </p:cNvCxnSpPr>
          <p:nvPr/>
        </p:nvCxnSpPr>
        <p:spPr>
          <a:xfrm flipH="1" flipV="1">
            <a:off x="6352722" y="4241800"/>
            <a:ext cx="1814" cy="38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93065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조회는 어떻게 처리될까</a:t>
            </a:r>
            <a:r>
              <a:rPr kumimoji="1" lang="en-US" altLang="ko-KR" sz="4000"/>
              <a:t>?</a:t>
            </a:r>
            <a:endParaRPr kumimoji="1" lang="ko-KR" altLang="en-US" sz="4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61929-8859-B84D-9524-35B0D50BCB7E}"/>
              </a:ext>
            </a:extLst>
          </p:cNvPr>
          <p:cNvSpPr txBox="1"/>
          <p:nvPr/>
        </p:nvSpPr>
        <p:spPr>
          <a:xfrm>
            <a:off x="4096903" y="5472361"/>
            <a:ext cx="3998210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200" err="1">
                <a:ea typeface="맑은 고딕"/>
              </a:rPr>
              <a:t>이러한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문제를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해결하기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위해</a:t>
            </a:r>
            <a:r>
              <a:rPr lang="en-US" altLang="ko-KR" sz="2200">
                <a:ea typeface="맑은 고딕"/>
              </a:rPr>
              <a:t>?</a:t>
            </a:r>
          </a:p>
          <a:p>
            <a:pPr algn="ctr"/>
            <a:r>
              <a:rPr lang="en-US" altLang="ko-KR" sz="2200" err="1">
                <a:ea typeface="맑은 고딕"/>
              </a:rPr>
              <a:t>CQRS를</a:t>
            </a:r>
            <a:r>
              <a:rPr lang="en-US" altLang="ko-KR" sz="2200">
                <a:ea typeface="맑은 고딕"/>
              </a:rPr>
              <a:t> </a:t>
            </a:r>
            <a:r>
              <a:rPr lang="en-US" altLang="ko-KR" sz="2200" err="1">
                <a:ea typeface="맑은 고딕"/>
              </a:rPr>
              <a:t>알아보자</a:t>
            </a:r>
            <a:r>
              <a:rPr lang="en-US" altLang="ko-KR" sz="2200">
                <a:ea typeface="맑은 고딕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2F904A-A395-324D-0916-8D3E8611934C}"/>
              </a:ext>
            </a:extLst>
          </p:cNvPr>
          <p:cNvSpPr/>
          <p:nvPr/>
        </p:nvSpPr>
        <p:spPr>
          <a:xfrm>
            <a:off x="1785144" y="1545431"/>
            <a:ext cx="1500528" cy="151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Article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1AF5-9BB2-6099-0DDE-1CCC925EF883}"/>
              </a:ext>
            </a:extLst>
          </p:cNvPr>
          <p:cNvSpPr/>
          <p:nvPr/>
        </p:nvSpPr>
        <p:spPr>
          <a:xfrm>
            <a:off x="4044157" y="1541802"/>
            <a:ext cx="1639433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Like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0B0CAF-143C-B279-945B-31BA3ECC06CB}"/>
              </a:ext>
            </a:extLst>
          </p:cNvPr>
          <p:cNvSpPr/>
          <p:nvPr/>
        </p:nvSpPr>
        <p:spPr>
          <a:xfrm>
            <a:off x="6642100" y="15545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Comment</a:t>
            </a:r>
          </a:p>
          <a:p>
            <a:pPr algn="ctr"/>
            <a:r>
              <a:rPr kumimoji="1" lang="en-US" altLang="ko-KR"/>
              <a:t>Service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E149B6-AC77-D3EA-19E4-75AA90391F15}"/>
              </a:ext>
            </a:extLst>
          </p:cNvPr>
          <p:cNvCxnSpPr>
            <a:cxnSpLocks/>
          </p:cNvCxnSpPr>
          <p:nvPr/>
        </p:nvCxnSpPr>
        <p:spPr>
          <a:xfrm flipH="1" flipV="1">
            <a:off x="2684236" y="3057072"/>
            <a:ext cx="3697514" cy="93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DD0E480-C882-AF4A-26B2-23C31FB37960}"/>
              </a:ext>
            </a:extLst>
          </p:cNvPr>
          <p:cNvCxnSpPr>
            <a:cxnSpLocks/>
          </p:cNvCxnSpPr>
          <p:nvPr/>
        </p:nvCxnSpPr>
        <p:spPr>
          <a:xfrm flipH="1" flipV="1">
            <a:off x="4982936" y="3044372"/>
            <a:ext cx="1398814" cy="95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AFD0390-B207-70CC-D4A9-1DB67B64F9DE}"/>
              </a:ext>
            </a:extLst>
          </p:cNvPr>
          <p:cNvCxnSpPr>
            <a:cxnSpLocks/>
          </p:cNvCxnSpPr>
          <p:nvPr/>
        </p:nvCxnSpPr>
        <p:spPr>
          <a:xfrm flipV="1">
            <a:off x="6408964" y="3048001"/>
            <a:ext cx="1016001" cy="92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227418-78A2-5A40-8CEF-77885C765698}"/>
              </a:ext>
            </a:extLst>
          </p:cNvPr>
          <p:cNvSpPr/>
          <p:nvPr/>
        </p:nvSpPr>
        <p:spPr>
          <a:xfrm>
            <a:off x="8877300" y="1541802"/>
            <a:ext cx="1638300" cy="1502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View</a:t>
            </a:r>
          </a:p>
          <a:p>
            <a:pPr algn="ctr"/>
            <a:r>
              <a:rPr kumimoji="1" lang="en-US" altLang="ko-KR">
                <a:ea typeface="맑은 고딕"/>
              </a:rPr>
              <a:t>Service</a:t>
            </a:r>
            <a:endParaRPr lang="en-US" altLang="ko-KR">
              <a:ea typeface="맑은 고딕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3C5C30-468F-2217-84B7-2941FD74B639}"/>
              </a:ext>
            </a:extLst>
          </p:cNvPr>
          <p:cNvCxnSpPr>
            <a:cxnSpLocks/>
          </p:cNvCxnSpPr>
          <p:nvPr/>
        </p:nvCxnSpPr>
        <p:spPr>
          <a:xfrm flipV="1">
            <a:off x="6390822" y="3062514"/>
            <a:ext cx="3296557" cy="93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92A015-8C70-AC0D-1B44-FECC5E4FC355}"/>
              </a:ext>
            </a:extLst>
          </p:cNvPr>
          <p:cNvSpPr/>
          <p:nvPr/>
        </p:nvSpPr>
        <p:spPr>
          <a:xfrm>
            <a:off x="5389336" y="4619512"/>
            <a:ext cx="1981200" cy="56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2EAE3B-C10C-D838-3200-E1D470754AA6}"/>
              </a:ext>
            </a:extLst>
          </p:cNvPr>
          <p:cNvSpPr/>
          <p:nvPr/>
        </p:nvSpPr>
        <p:spPr>
          <a:xfrm>
            <a:off x="5391150" y="3668828"/>
            <a:ext cx="1981200" cy="57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Article Read Service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E8E7A5-0C76-ABB8-E019-E624770503C5}"/>
              </a:ext>
            </a:extLst>
          </p:cNvPr>
          <p:cNvCxnSpPr>
            <a:cxnSpLocks/>
          </p:cNvCxnSpPr>
          <p:nvPr/>
        </p:nvCxnSpPr>
        <p:spPr>
          <a:xfrm flipH="1" flipV="1">
            <a:off x="6352722" y="4241800"/>
            <a:ext cx="1814" cy="38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73079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/>
              <a:t>C</a:t>
            </a:r>
            <a:r>
              <a:rPr kumimoji="1" lang="en-US" altLang="ko-KR"/>
              <a:t>ommand </a:t>
            </a:r>
            <a:r>
              <a:rPr kumimoji="1" lang="en-US" altLang="ko-KR" b="1"/>
              <a:t>Q</a:t>
            </a:r>
            <a:r>
              <a:rPr kumimoji="1" lang="en-US" altLang="ko-KR"/>
              <a:t>uery </a:t>
            </a:r>
            <a:r>
              <a:rPr kumimoji="1" lang="en-US" altLang="ko-KR" b="1"/>
              <a:t>R</a:t>
            </a:r>
            <a:r>
              <a:rPr kumimoji="1" lang="en-US" altLang="ko-KR"/>
              <a:t>esponsibility </a:t>
            </a:r>
            <a:r>
              <a:rPr kumimoji="1" lang="en-US" altLang="ko-KR" b="1"/>
              <a:t>S</a:t>
            </a:r>
            <a:r>
              <a:rPr kumimoji="1" lang="en-US" altLang="ko-KR"/>
              <a:t>egregation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CQRS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Command</a:t>
            </a:r>
            <a:r>
              <a:rPr kumimoji="1" lang="ko-KR" altLang="en-US"/>
              <a:t>와 </a:t>
            </a:r>
            <a:r>
              <a:rPr kumimoji="1" lang="en-US" altLang="ko-KR"/>
              <a:t>Query</a:t>
            </a:r>
            <a:r>
              <a:rPr kumimoji="1" lang="ko-KR" altLang="en-US"/>
              <a:t>의 책임을 분리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데이터에 대한 변경</a:t>
            </a:r>
            <a:r>
              <a:rPr lang="en-US" altLang="ko-KR"/>
              <a:t>(Command)</a:t>
            </a:r>
            <a:r>
              <a:rPr lang="ko-KR" altLang="en-US"/>
              <a:t>과 조회</a:t>
            </a:r>
            <a:r>
              <a:rPr lang="en-US" altLang="ko-KR"/>
              <a:t>(Query)</a:t>
            </a:r>
            <a:r>
              <a:rPr lang="ko-KR" altLang="en-US"/>
              <a:t> 작업을 구분하는</a:t>
            </a:r>
            <a:r>
              <a:rPr lang="en-US" altLang="ko-KR"/>
              <a:t> </a:t>
            </a:r>
            <a:r>
              <a:rPr lang="ko-KR" altLang="en-US"/>
              <a:t>패턴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클래스 레벨에서</a:t>
            </a:r>
            <a:r>
              <a:rPr lang="en-US" altLang="ko-KR"/>
              <a:t>, </a:t>
            </a:r>
            <a:r>
              <a:rPr lang="ko-KR" altLang="en-US"/>
              <a:t>패키지 레벨에서</a:t>
            </a:r>
            <a:r>
              <a:rPr lang="en-US" altLang="ko-KR"/>
              <a:t>, </a:t>
            </a:r>
            <a:r>
              <a:rPr lang="ko-KR" altLang="en-US"/>
              <a:t>서비스 레벨에서</a:t>
            </a:r>
            <a:r>
              <a:rPr lang="en-US" altLang="ko-KR"/>
              <a:t>, </a:t>
            </a:r>
            <a:r>
              <a:rPr lang="ko-KR" altLang="en-US"/>
              <a:t>데이터 저장소 레벨에서</a:t>
            </a:r>
            <a:endParaRPr lang="en-US" altLang="ko-KR"/>
          </a:p>
          <a:p>
            <a:pPr lvl="2">
              <a:lnSpc>
                <a:spcPct val="120000"/>
              </a:lnSpc>
            </a:pPr>
            <a:r>
              <a:rPr lang="ko-KR" altLang="en-US"/>
              <a:t>좁은 또는 넓은 범위에서 이러한 책임 분리가 일어날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8979838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우리의 게시판 시스템에 이러한 개념을 적용해보자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11DE59-186E-AD49-AA0C-BDB3679C9CDF}"/>
              </a:ext>
            </a:extLst>
          </p:cNvPr>
          <p:cNvSpPr/>
          <p:nvPr/>
        </p:nvSpPr>
        <p:spPr>
          <a:xfrm>
            <a:off x="6604000" y="1953788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Query</a:t>
            </a:r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6CF3D6-ADCC-D64F-A1E2-4857CF5EAAB3}"/>
              </a:ext>
            </a:extLst>
          </p:cNvPr>
          <p:cNvSpPr/>
          <p:nvPr/>
        </p:nvSpPr>
        <p:spPr>
          <a:xfrm>
            <a:off x="2438400" y="1953788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Command</a:t>
            </a:r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434EE4-AF84-1C41-9A49-FAD86A0CF3B4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6D20451-4F70-CD4B-9704-93734AC0C73A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H="1" flipV="1">
            <a:off x="3721100" y="3290887"/>
            <a:ext cx="2120556" cy="9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CB8F9A-CA1B-2F4D-ADCC-483474F310BE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5841656" y="3290888"/>
            <a:ext cx="2045044" cy="95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FCE95E-E1DD-3A40-A6D4-0499F3E3BE8E}"/>
              </a:ext>
            </a:extLst>
          </p:cNvPr>
          <p:cNvSpPr txBox="1"/>
          <p:nvPr/>
        </p:nvSpPr>
        <p:spPr>
          <a:xfrm>
            <a:off x="3091988" y="3544372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0B5246-A5E4-1C49-80CC-BF0F6E1285D5}"/>
              </a:ext>
            </a:extLst>
          </p:cNvPr>
          <p:cNvSpPr txBox="1"/>
          <p:nvPr/>
        </p:nvSpPr>
        <p:spPr>
          <a:xfrm>
            <a:off x="6854825" y="3484860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4314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시스템 아키텍처 선정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0BB1-AD83-2D40-8BE7-40AD2D912F80}"/>
              </a:ext>
            </a:extLst>
          </p:cNvPr>
          <p:cNvSpPr/>
          <p:nvPr/>
        </p:nvSpPr>
        <p:spPr>
          <a:xfrm>
            <a:off x="2375648" y="2327183"/>
            <a:ext cx="7279340" cy="288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451DB9F-3926-F247-9EB6-649BC5F3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44209"/>
              </p:ext>
            </p:extLst>
          </p:nvPr>
        </p:nvGraphicFramePr>
        <p:xfrm>
          <a:off x="5284694" y="3880945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인기글</a:t>
                      </a:r>
                      <a:r>
                        <a:rPr lang="ko-KR" altLang="en-US" sz="1400"/>
                        <a:t>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87F9ED-2A38-5C45-98A0-08C6B75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84450"/>
              </p:ext>
            </p:extLst>
          </p:nvPr>
        </p:nvGraphicFramePr>
        <p:xfrm>
          <a:off x="7758953" y="3848431"/>
          <a:ext cx="1389529" cy="7948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조회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0A46424B-9CDD-8047-877F-A698E3370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48999"/>
              </p:ext>
            </p:extLst>
          </p:nvPr>
        </p:nvGraphicFramePr>
        <p:xfrm>
          <a:off x="2909047" y="2555382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게시글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7EF1278F-C4E2-DE48-9569-3FA5092E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4956"/>
              </p:ext>
            </p:extLst>
          </p:nvPr>
        </p:nvGraphicFramePr>
        <p:xfrm>
          <a:off x="2909047" y="3882159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조회수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1" name="표 27">
            <a:extLst>
              <a:ext uri="{FF2B5EF4-FFF2-40B4-BE49-F238E27FC236}">
                <a16:creationId xmlns:a16="http://schemas.microsoft.com/office/drawing/2014/main" id="{4ECF5B7A-5553-1142-821E-267CF76AD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94302"/>
              </p:ext>
            </p:extLst>
          </p:nvPr>
        </p:nvGraphicFramePr>
        <p:xfrm>
          <a:off x="5284694" y="2555382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댓글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  <p:graphicFrame>
        <p:nvGraphicFramePr>
          <p:cNvPr id="32" name="표 27">
            <a:extLst>
              <a:ext uri="{FF2B5EF4-FFF2-40B4-BE49-F238E27FC236}">
                <a16:creationId xmlns:a16="http://schemas.microsoft.com/office/drawing/2014/main" id="{E6D1A22F-A1AE-024A-A248-487F9F38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36865"/>
              </p:ext>
            </p:extLst>
          </p:nvPr>
        </p:nvGraphicFramePr>
        <p:xfrm>
          <a:off x="7758953" y="2555382"/>
          <a:ext cx="1389529" cy="7948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229776341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좋아요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56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013078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B5C63F-128F-2643-BC91-B33AC73747D3}"/>
              </a:ext>
            </a:extLst>
          </p:cNvPr>
          <p:cNvSpPr/>
          <p:nvPr/>
        </p:nvSpPr>
        <p:spPr>
          <a:xfrm>
            <a:off x="6604000" y="1953788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E6D26-CD6A-F54E-AED2-CFABC7EDB362}"/>
              </a:ext>
            </a:extLst>
          </p:cNvPr>
          <p:cNvSpPr/>
          <p:nvPr/>
        </p:nvSpPr>
        <p:spPr>
          <a:xfrm>
            <a:off x="2438400" y="1953788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D7299B-2E03-6543-B7CA-2760DE34C5E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36193B-4063-FD42-B27B-20B606E229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3721100" y="3290887"/>
            <a:ext cx="2120556" cy="9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0693FD-B9E6-A94E-85F7-D1248840A89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841656" y="3290888"/>
            <a:ext cx="2045044" cy="95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0C9DD0-8C19-544B-91A6-CCB8EFC71155}"/>
              </a:ext>
            </a:extLst>
          </p:cNvPr>
          <p:cNvSpPr txBox="1"/>
          <p:nvPr/>
        </p:nvSpPr>
        <p:spPr>
          <a:xfrm>
            <a:off x="3091988" y="3544372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422C-93F8-0F43-8F3A-3D972C712409}"/>
              </a:ext>
            </a:extLst>
          </p:cNvPr>
          <p:cNvSpPr txBox="1"/>
          <p:nvPr/>
        </p:nvSpPr>
        <p:spPr>
          <a:xfrm>
            <a:off x="6854825" y="3484860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 Command</a:t>
            </a:r>
            <a:r>
              <a:rPr kumimoji="1" lang="ko-KR" altLang="en-US">
                <a:ea typeface="맑은 고딕"/>
              </a:rPr>
              <a:t>는 기존의 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 서비스</a:t>
            </a:r>
            <a:endParaRPr kumimoji="1" lang="en-US" altLang="ko-KR">
              <a:ea typeface="맑은 고딕"/>
            </a:endParaRPr>
          </a:p>
          <a:p>
            <a:pPr algn="ctr"/>
            <a:r>
              <a:rPr kumimoji="1" lang="ko-KR" altLang="en-US">
                <a:ea typeface="맑은 고딕"/>
              </a:rPr>
              <a:t>게시글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좋아요</a:t>
            </a:r>
            <a:r>
              <a:rPr kumimoji="1" lang="en-US" altLang="ko-KR">
                <a:ea typeface="맑은 고딕"/>
              </a:rPr>
              <a:t>/</a:t>
            </a:r>
            <a:r>
              <a:rPr kumimoji="1" lang="ko-KR" altLang="en-US">
                <a:ea typeface="맑은 고딕"/>
              </a:rPr>
              <a:t>댓글</a:t>
            </a:r>
            <a:r>
              <a:rPr kumimoji="1" lang="en-US" altLang="ko-KR">
                <a:ea typeface="맑은 고딕"/>
              </a:rPr>
              <a:t> Query</a:t>
            </a:r>
            <a:r>
              <a:rPr kumimoji="1" lang="ko-KR" altLang="en-US">
                <a:ea typeface="맑은 고딕"/>
              </a:rPr>
              <a:t>는 신규로 만드는 게시글 조회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서비스</a:t>
            </a:r>
            <a:endParaRPr kumimoji="1" lang="en-US" altLang="ko-KR">
              <a:ea typeface="맑은 고딕"/>
            </a:endParaRPr>
          </a:p>
          <a:p>
            <a:pPr algn="ctr"/>
            <a:r>
              <a:rPr kumimoji="1" lang="ko-KR" altLang="en-US" err="1">
                <a:ea typeface="맑은 고딕"/>
              </a:rPr>
              <a:t>마이크로서비스</a:t>
            </a:r>
            <a:r>
              <a:rPr kumimoji="1" lang="ko-KR" altLang="en-US">
                <a:ea typeface="맑은 고딕"/>
              </a:rPr>
              <a:t> 레벨에서 분리하는 것이다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7967404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B5C63F-128F-2643-BC91-B33AC73747D3}"/>
              </a:ext>
            </a:extLst>
          </p:cNvPr>
          <p:cNvSpPr/>
          <p:nvPr/>
        </p:nvSpPr>
        <p:spPr>
          <a:xfrm>
            <a:off x="6604000" y="1953788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E6D26-CD6A-F54E-AED2-CFABC7EDB362}"/>
              </a:ext>
            </a:extLst>
          </p:cNvPr>
          <p:cNvSpPr/>
          <p:nvPr/>
        </p:nvSpPr>
        <p:spPr>
          <a:xfrm>
            <a:off x="2438400" y="1953788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D7299B-2E03-6543-B7CA-2760DE34C5E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36193B-4063-FD42-B27B-20B606E229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3721100" y="3290887"/>
            <a:ext cx="2120556" cy="9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0693FD-B9E6-A94E-85F7-D1248840A89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841656" y="3290888"/>
            <a:ext cx="2045044" cy="95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0C9DD0-8C19-544B-91A6-CCB8EFC71155}"/>
              </a:ext>
            </a:extLst>
          </p:cNvPr>
          <p:cNvSpPr txBox="1"/>
          <p:nvPr/>
        </p:nvSpPr>
        <p:spPr>
          <a:xfrm>
            <a:off x="3091988" y="3544372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422C-93F8-0F43-8F3A-3D972C712409}"/>
              </a:ext>
            </a:extLst>
          </p:cNvPr>
          <p:cNvSpPr txBox="1"/>
          <p:nvPr/>
        </p:nvSpPr>
        <p:spPr>
          <a:xfrm>
            <a:off x="6854825" y="3484860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서비스는 </a:t>
            </a:r>
            <a:r>
              <a:rPr kumimoji="1" lang="en-US" altLang="ko-KR"/>
              <a:t>Command</a:t>
            </a:r>
            <a:r>
              <a:rPr kumimoji="1" lang="ko-KR" altLang="en-US"/>
              <a:t>로부터 </a:t>
            </a:r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r>
              <a:rPr kumimoji="1" lang="en-US" altLang="ko-KR"/>
              <a:t> </a:t>
            </a:r>
            <a:r>
              <a:rPr kumimoji="1" lang="ko-KR" altLang="en-US"/>
              <a:t>데이터를 어떻게 가져올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6452099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B5C63F-128F-2643-BC91-B33AC73747D3}"/>
              </a:ext>
            </a:extLst>
          </p:cNvPr>
          <p:cNvSpPr/>
          <p:nvPr/>
        </p:nvSpPr>
        <p:spPr>
          <a:xfrm>
            <a:off x="6604000" y="1953788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E6D26-CD6A-F54E-AED2-CFABC7EDB362}"/>
              </a:ext>
            </a:extLst>
          </p:cNvPr>
          <p:cNvSpPr/>
          <p:nvPr/>
        </p:nvSpPr>
        <p:spPr>
          <a:xfrm>
            <a:off x="2438400" y="1953788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D7299B-2E03-6543-B7CA-2760DE34C5E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36193B-4063-FD42-B27B-20B606E229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3721100" y="3290887"/>
            <a:ext cx="2120556" cy="9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0693FD-B9E6-A94E-85F7-D1248840A89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841656" y="3290888"/>
            <a:ext cx="2045044" cy="95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0C9DD0-8C19-544B-91A6-CCB8EFC71155}"/>
              </a:ext>
            </a:extLst>
          </p:cNvPr>
          <p:cNvSpPr txBox="1"/>
          <p:nvPr/>
        </p:nvSpPr>
        <p:spPr>
          <a:xfrm>
            <a:off x="3091988" y="3544372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422C-93F8-0F43-8F3A-3D972C712409}"/>
              </a:ext>
            </a:extLst>
          </p:cNvPr>
          <p:cNvSpPr txBox="1"/>
          <p:nvPr/>
        </p:nvSpPr>
        <p:spPr>
          <a:xfrm>
            <a:off x="6854825" y="3484860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Command </a:t>
            </a:r>
            <a:r>
              <a:rPr kumimoji="1" lang="ko-KR" altLang="en-US"/>
              <a:t>서버에서 실시간으로 가져오면</a:t>
            </a:r>
            <a:r>
              <a:rPr kumimoji="1" lang="en-US" altLang="ko-KR"/>
              <a:t>, </a:t>
            </a:r>
            <a:r>
              <a:rPr kumimoji="1" lang="ko-KR" altLang="en-US"/>
              <a:t>결국</a:t>
            </a:r>
            <a:r>
              <a:rPr kumimoji="1" lang="en-US" altLang="ko-KR"/>
              <a:t> Command </a:t>
            </a:r>
            <a:r>
              <a:rPr kumimoji="1" lang="ko-KR" altLang="en-US"/>
              <a:t>서버로 부하가 전파되는 문제가 여전히 남아있다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서비스에 자체 데이터베이스를 구축하고 데이터를 채워보자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데이터 저장소 레벨에서 분리하는 것이다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0ACBA-EB26-BC43-8FFC-55B4CC0D3E57}"/>
              </a:ext>
            </a:extLst>
          </p:cNvPr>
          <p:cNvSpPr/>
          <p:nvPr/>
        </p:nvSpPr>
        <p:spPr>
          <a:xfrm>
            <a:off x="70737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714843182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B5C63F-128F-2643-BC91-B33AC73747D3}"/>
              </a:ext>
            </a:extLst>
          </p:cNvPr>
          <p:cNvSpPr/>
          <p:nvPr/>
        </p:nvSpPr>
        <p:spPr>
          <a:xfrm>
            <a:off x="6604000" y="1953788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E6D26-CD6A-F54E-AED2-CFABC7EDB362}"/>
              </a:ext>
            </a:extLst>
          </p:cNvPr>
          <p:cNvSpPr/>
          <p:nvPr/>
        </p:nvSpPr>
        <p:spPr>
          <a:xfrm>
            <a:off x="2438400" y="1953788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D7299B-2E03-6543-B7CA-2760DE34C5E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36193B-4063-FD42-B27B-20B606E229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3721100" y="3290887"/>
            <a:ext cx="2120556" cy="9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0693FD-B9E6-A94E-85F7-D1248840A89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841656" y="3290888"/>
            <a:ext cx="2045044" cy="95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0C9DD0-8C19-544B-91A6-CCB8EFC71155}"/>
              </a:ext>
            </a:extLst>
          </p:cNvPr>
          <p:cNvSpPr txBox="1"/>
          <p:nvPr/>
        </p:nvSpPr>
        <p:spPr>
          <a:xfrm>
            <a:off x="3091988" y="3544372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422C-93F8-0F43-8F3A-3D972C712409}"/>
              </a:ext>
            </a:extLst>
          </p:cNvPr>
          <p:cNvSpPr txBox="1"/>
          <p:nvPr/>
        </p:nvSpPr>
        <p:spPr>
          <a:xfrm>
            <a:off x="6854825" y="3484860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Query </a:t>
            </a:r>
            <a:r>
              <a:rPr kumimoji="1" lang="ko-KR" altLang="en-US"/>
              <a:t>데이터베이스는 데이터의 실시간 변경 사항을 어떻게 가져올 수 있을까</a:t>
            </a:r>
            <a:r>
              <a:rPr kumimoji="1" lang="en-US" altLang="ko-KR"/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0ACBA-EB26-BC43-8FFC-55B4CC0D3E57}"/>
              </a:ext>
            </a:extLst>
          </p:cNvPr>
          <p:cNvSpPr/>
          <p:nvPr/>
        </p:nvSpPr>
        <p:spPr>
          <a:xfrm>
            <a:off x="70737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873889660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B5C63F-128F-2643-BC91-B33AC73747D3}"/>
              </a:ext>
            </a:extLst>
          </p:cNvPr>
          <p:cNvSpPr/>
          <p:nvPr/>
        </p:nvSpPr>
        <p:spPr>
          <a:xfrm>
            <a:off x="6604000" y="1953788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E6D26-CD6A-F54E-AED2-CFABC7EDB362}"/>
              </a:ext>
            </a:extLst>
          </p:cNvPr>
          <p:cNvSpPr/>
          <p:nvPr/>
        </p:nvSpPr>
        <p:spPr>
          <a:xfrm>
            <a:off x="2438400" y="1953788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D7299B-2E03-6543-B7CA-2760DE34C5E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36193B-4063-FD42-B27B-20B606E229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3721100" y="3290887"/>
            <a:ext cx="2120556" cy="9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0693FD-B9E6-A94E-85F7-D1248840A89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841656" y="3290888"/>
            <a:ext cx="2045044" cy="95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0C9DD0-8C19-544B-91A6-CCB8EFC71155}"/>
              </a:ext>
            </a:extLst>
          </p:cNvPr>
          <p:cNvSpPr txBox="1"/>
          <p:nvPr/>
        </p:nvSpPr>
        <p:spPr>
          <a:xfrm>
            <a:off x="3091988" y="3544372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422C-93F8-0F43-8F3A-3D972C712409}"/>
              </a:ext>
            </a:extLst>
          </p:cNvPr>
          <p:cNvSpPr txBox="1"/>
          <p:nvPr/>
        </p:nvSpPr>
        <p:spPr>
          <a:xfrm>
            <a:off x="6854825" y="3484860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API</a:t>
            </a:r>
            <a:r>
              <a:rPr kumimoji="1" lang="ko-KR" altLang="en-US"/>
              <a:t>로 주기적으로 변경 사항을 </a:t>
            </a:r>
            <a:r>
              <a:rPr kumimoji="1" lang="en-US" altLang="ko-KR"/>
              <a:t>polling</a:t>
            </a:r>
            <a:r>
              <a:rPr kumimoji="1" lang="ko-KR" altLang="en-US"/>
              <a:t> 해올 수도 있고</a:t>
            </a:r>
            <a:r>
              <a:rPr kumimoji="1" lang="en-US" altLang="ko-KR"/>
              <a:t>, Message Broker</a:t>
            </a:r>
            <a:r>
              <a:rPr kumimoji="1" lang="ko-KR" altLang="en-US" err="1"/>
              <a:t>를</a:t>
            </a:r>
            <a:r>
              <a:rPr kumimoji="1" lang="ko-KR" altLang="en-US"/>
              <a:t> 활용할 수도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우리는 </a:t>
            </a:r>
            <a:r>
              <a:rPr kumimoji="1" lang="en-US" altLang="ko-KR"/>
              <a:t>API</a:t>
            </a:r>
            <a:r>
              <a:rPr kumimoji="1" lang="ko-KR" altLang="en-US"/>
              <a:t>의 문제점 또는 제한 사항을 인지할 수 있는 상황이다</a:t>
            </a:r>
            <a:r>
              <a:rPr kumimoji="1" lang="en-US" altLang="ko-KR"/>
              <a:t>.(</a:t>
            </a:r>
            <a:r>
              <a:rPr kumimoji="1" lang="ko-KR" altLang="en-US"/>
              <a:t>부하 및 장애 전파</a:t>
            </a:r>
            <a:r>
              <a:rPr kumimoji="1" lang="en-US" altLang="ko-KR"/>
              <a:t>, </a:t>
            </a:r>
            <a:r>
              <a:rPr kumimoji="1" lang="ko-KR" altLang="en-US"/>
              <a:t>결합도 증가</a:t>
            </a:r>
            <a:r>
              <a:rPr kumimoji="1" lang="en-US" altLang="ko-KR"/>
              <a:t>, </a:t>
            </a:r>
            <a:r>
              <a:rPr kumimoji="1" lang="ko-KR" altLang="en-US"/>
              <a:t>동기화 지연 등</a:t>
            </a:r>
            <a:r>
              <a:rPr kumimoji="1" lang="en-US" altLang="ko-KR"/>
              <a:t>)</a:t>
            </a:r>
          </a:p>
          <a:p>
            <a:pPr algn="ctr"/>
            <a:r>
              <a:rPr kumimoji="1" lang="ko-KR" altLang="en-US"/>
              <a:t>이미 구축되어 있는 </a:t>
            </a:r>
            <a:r>
              <a:rPr kumimoji="1" lang="en-US" altLang="ko-KR"/>
              <a:t>Message Broker</a:t>
            </a:r>
            <a:r>
              <a:rPr kumimoji="1" lang="ko-KR" altLang="en-US" err="1"/>
              <a:t>를</a:t>
            </a:r>
            <a:r>
              <a:rPr kumimoji="1" lang="ko-KR" altLang="en-US"/>
              <a:t> 활용해보자</a:t>
            </a:r>
            <a:r>
              <a:rPr kumimoji="1"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0ACBA-EB26-BC43-8FFC-55B4CC0D3E57}"/>
              </a:ext>
            </a:extLst>
          </p:cNvPr>
          <p:cNvSpPr/>
          <p:nvPr/>
        </p:nvSpPr>
        <p:spPr>
          <a:xfrm>
            <a:off x="70737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407005290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이미 구축되어 있는 </a:t>
            </a:r>
            <a:r>
              <a:rPr kumimoji="1" lang="en-US" altLang="ko-KR"/>
              <a:t>Kafka</a:t>
            </a:r>
            <a:r>
              <a:rPr kumimoji="1" lang="ko-KR" altLang="en-US" err="1"/>
              <a:t>를</a:t>
            </a:r>
            <a:r>
              <a:rPr kumimoji="1" lang="ko-KR" altLang="en-US"/>
              <a:t> 활용한다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이벤트는 각 </a:t>
            </a:r>
            <a:r>
              <a:rPr kumimoji="1" lang="en-US" altLang="ko-KR"/>
              <a:t>Producer</a:t>
            </a:r>
            <a:r>
              <a:rPr kumimoji="1" lang="ko-KR" altLang="en-US"/>
              <a:t>에서 이미 </a:t>
            </a:r>
            <a:r>
              <a:rPr kumimoji="1" lang="en-US" altLang="ko-KR"/>
              <a:t>Kafka</a:t>
            </a:r>
            <a:r>
              <a:rPr kumimoji="1" lang="ko-KR" altLang="en-US"/>
              <a:t>로 전송되고 있기 때문에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서비스는 </a:t>
            </a:r>
            <a:r>
              <a:rPr kumimoji="1" lang="en-US" altLang="ko-KR"/>
              <a:t>Consumer Group</a:t>
            </a:r>
            <a:r>
              <a:rPr kumimoji="1" lang="ko-KR" altLang="en-US"/>
              <a:t>만 달리하여 그대로 활용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91775-FD02-9546-BB56-B242AE4567D0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772AA-DE24-194C-9DA8-7EB0EBC1DDE7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27E800-B1AA-6C44-80F4-A723D6D91CA8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2F1828E-BE9D-FC40-99E1-91D50496A7C6}"/>
              </a:ext>
            </a:extLst>
          </p:cNvPr>
          <p:cNvCxnSpPr>
            <a:cxnSpLocks/>
            <a:stCxn id="23" idx="0"/>
            <a:endCxn id="18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10845A-DF22-CC45-9796-3A3E277F13E4}"/>
              </a:ext>
            </a:extLst>
          </p:cNvPr>
          <p:cNvCxnSpPr>
            <a:cxnSpLocks/>
            <a:stCxn id="23" idx="0"/>
            <a:endCxn id="17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299DBF-5E37-094D-92A4-A27C853B1D4C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3E68A6-9092-0A43-90BF-A8BF47617FC3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2483-2E8E-8845-843B-57DCB3DA6383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42A1B83-5311-8746-A4B0-611F90A5B8DA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58A5A7-D1B1-204A-ABDD-701698AF7F60}"/>
              </a:ext>
            </a:extLst>
          </p:cNvPr>
          <p:cNvCxnSpPr>
            <a:cxnSpLocks/>
            <a:stCxn id="17" idx="1"/>
            <a:endCxn id="28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153966-3F40-3F41-824F-0DB4F148D002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A02235-A286-2841-ACAE-23D83031FE45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3265213796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서비스는</a:t>
            </a:r>
            <a:r>
              <a:rPr kumimoji="1" lang="en-US" altLang="ko-KR"/>
              <a:t>, </a:t>
            </a:r>
            <a:r>
              <a:rPr kumimoji="1" lang="ko-KR" altLang="en-US"/>
              <a:t>데이터베이스에서 데이터를 어떻게 관리할 수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 서비스의 데이터 모델과 동일하게 관리해야 할까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4B004-91B2-3C4F-815C-1CD0BA8B3E64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D7792-6B7C-C947-9D84-42CC2B50BC05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C2F70D-1CAC-0849-90F1-C24E99F8B5B7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D3D65D3-B115-C449-81E9-64F87CDB3F46}"/>
              </a:ext>
            </a:extLst>
          </p:cNvPr>
          <p:cNvCxnSpPr>
            <a:cxnSpLocks/>
            <a:stCxn id="23" idx="0"/>
            <a:endCxn id="18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37EE29-A3B6-8B49-9883-EAEB1590F7E4}"/>
              </a:ext>
            </a:extLst>
          </p:cNvPr>
          <p:cNvCxnSpPr>
            <a:cxnSpLocks/>
            <a:stCxn id="23" idx="0"/>
            <a:endCxn id="17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B569A0-0055-4B4F-A32C-935348A5E4E9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452301-FD64-B547-981D-3283165925CE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DA1CE5-85CC-6D4B-98EC-A6B86C8F703C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45E5265-F255-184D-B7A1-2AA88DFA3ABB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054E33-27E0-BE4C-A7D4-DEABD71838EA}"/>
              </a:ext>
            </a:extLst>
          </p:cNvPr>
          <p:cNvCxnSpPr>
            <a:cxnSpLocks/>
            <a:stCxn id="17" idx="1"/>
            <a:endCxn id="28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2515E7-666D-314E-B061-2574DC1AF9B6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ACD662-9936-D149-8E1D-243D61C15D0D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2632020848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데이터 모델은 반드시</a:t>
            </a:r>
            <a:r>
              <a:rPr kumimoji="1" lang="en-US" altLang="ko-KR">
                <a:ea typeface="맑은 고딕"/>
              </a:rPr>
              <a:t> Command </a:t>
            </a:r>
            <a:r>
              <a:rPr kumimoji="1" lang="ko-KR" altLang="en-US">
                <a:ea typeface="맑은 고딕"/>
              </a:rPr>
              <a:t>서버와 동일할 필요는 없다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분산된 데이터를 어차피 조합하여 질의해야 하므로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Query</a:t>
            </a:r>
            <a:r>
              <a:rPr kumimoji="1" lang="ko-KR" altLang="en-US">
                <a:ea typeface="맑은 고딕"/>
              </a:rPr>
              <a:t>에서는 조인 비용을 줄이고, 조회 최적화를 위해 필요한 데이터가 </a:t>
            </a:r>
            <a:r>
              <a:rPr kumimoji="1" lang="ko-KR" altLang="en-US" err="1">
                <a:ea typeface="맑은 고딕"/>
              </a:rPr>
              <a:t>비정규화된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Query </a:t>
            </a:r>
            <a:r>
              <a:rPr kumimoji="1" lang="ko-KR" altLang="en-US">
                <a:ea typeface="맑은 고딕"/>
              </a:rPr>
              <a:t>모델을 만들어보자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Query Model = </a:t>
            </a:r>
            <a:r>
              <a:rPr kumimoji="1" lang="ko-KR" altLang="en-US">
                <a:ea typeface="맑은 고딕"/>
              </a:rPr>
              <a:t>게시글 </a:t>
            </a:r>
            <a:r>
              <a:rPr kumimoji="1" lang="en-US" altLang="ko-KR">
                <a:ea typeface="맑은 고딕"/>
              </a:rPr>
              <a:t>+ </a:t>
            </a:r>
            <a:r>
              <a:rPr kumimoji="1" lang="ko-KR" altLang="en-US">
                <a:ea typeface="맑은 고딕"/>
              </a:rPr>
              <a:t>댓글 수</a:t>
            </a:r>
            <a:r>
              <a:rPr kumimoji="1" lang="en-US" altLang="ko-KR">
                <a:ea typeface="맑은 고딕"/>
              </a:rPr>
              <a:t> + </a:t>
            </a:r>
            <a:r>
              <a:rPr kumimoji="1" lang="ko-KR" altLang="en-US">
                <a:ea typeface="맑은 고딕"/>
              </a:rPr>
              <a:t>좋아요 수</a:t>
            </a:r>
            <a:endParaRPr kumimoji="1" lang="en-US" altLang="ko-KR">
              <a:ea typeface="맑은 고딕"/>
            </a:endParaRPr>
          </a:p>
          <a:p>
            <a:pPr algn="ctr"/>
            <a:r>
              <a:rPr kumimoji="1" lang="en-US" altLang="ko-KR">
                <a:ea typeface="맑은 고딕"/>
              </a:rPr>
              <a:t>Query Model </a:t>
            </a:r>
            <a:r>
              <a:rPr kumimoji="1" lang="ko-KR" altLang="en-US" err="1">
                <a:ea typeface="맑은 고딕"/>
              </a:rPr>
              <a:t>단건만</a:t>
            </a:r>
            <a:r>
              <a:rPr kumimoji="1" lang="ko-KR" altLang="en-US">
                <a:ea typeface="맑은 고딕"/>
              </a:rPr>
              <a:t> 조회하면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필요한 데이터를 모두 조회할 수 있다</a:t>
            </a:r>
            <a:r>
              <a:rPr kumimoji="1" lang="en-US" altLang="ko-KR">
                <a:ea typeface="맑은 고딕"/>
              </a:rPr>
              <a:t>.</a:t>
            </a:r>
            <a:endParaRPr kumimoji="1" lang="ko-KR" altLang="en-US">
              <a:ea typeface="맑은 고딕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256A75A-094A-C740-B802-3240F41E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BCCA11-1DFC-824E-A142-ADC0209CB672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9F18AB-920A-1A4A-8593-36ACFCD71A3E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41782E-8F91-684E-944E-213EF976EB4E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A2269B4-A5E6-E442-B34E-7E649D46E066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12B5F8-F09E-3844-800F-9053A1D84C7A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6B7A9C-B9FE-D248-8197-AD7F6ADDE657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545B62-3D9B-8643-A99C-60387368B4A2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096D7F-7B8F-CA44-9E5C-BF76589E4656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106105A-7A00-8C4E-AEC0-4DBF3D65EB60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0300FB-5745-2C43-BE7C-D76254B05C61}"/>
              </a:ext>
            </a:extLst>
          </p:cNvPr>
          <p:cNvCxnSpPr>
            <a:cxnSpLocks/>
            <a:stCxn id="24" idx="1"/>
            <a:endCxn id="31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1568B5-7D99-E54D-9C14-9FE8AF90093C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B036C556-93E4-CB4B-9B09-5FA2CA3C3670}"/>
              </a:ext>
            </a:extLst>
          </p:cNvPr>
          <p:cNvGraphicFramePr>
            <a:graphicFrameLocks noGrp="1"/>
          </p:cNvGraphicFramePr>
          <p:nvPr/>
        </p:nvGraphicFramePr>
        <p:xfrm>
          <a:off x="8623128" y="381469"/>
          <a:ext cx="1700295" cy="1137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0295">
                  <a:extLst>
                    <a:ext uri="{9D8B030D-6E8A-4147-A177-3AD203B41FA5}">
                      <a16:colId xmlns:a16="http://schemas.microsoft.com/office/drawing/2014/main" val="1868239085"/>
                    </a:ext>
                  </a:extLst>
                </a:gridCol>
              </a:tblGrid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 Query Model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87903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65950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comment_count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9629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like_count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95604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12DFDEB3-3654-9A4A-90C4-8192305EA3C7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2575451039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Query</a:t>
            </a:r>
            <a:r>
              <a:rPr kumimoji="1" lang="ko-KR" altLang="en-US"/>
              <a:t>의 데이터베이스는 어떤걸 사용할 수 있을까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관계형 데이터베이스</a:t>
            </a:r>
            <a:r>
              <a:rPr kumimoji="1" lang="en-US" altLang="ko-KR"/>
              <a:t>?</a:t>
            </a:r>
          </a:p>
          <a:p>
            <a:pPr algn="ctr"/>
            <a:r>
              <a:rPr kumimoji="1" lang="en-US" altLang="ko-KR"/>
              <a:t>In-memory </a:t>
            </a:r>
            <a:r>
              <a:rPr kumimoji="1" lang="ko-KR" altLang="en-US"/>
              <a:t>데이터베이스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/>
              <a:t>또는 별도의 데이터베이스</a:t>
            </a:r>
            <a:r>
              <a:rPr kumimoji="1" lang="en-US" altLang="ko-KR"/>
              <a:t>?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28868308-8E1A-5841-84FC-2D118888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C54423-48A6-A946-B8E2-7AE446DB00C2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ADEFE0-7329-4D4E-A805-260910375082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A84EB5-B9C9-3D4F-B992-C90C7145B504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0BBD70-C14A-B348-9B40-2E43688FC545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17CB24-63C4-D843-B343-84D4CB6C8D5F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D6797E-DF04-3B49-B8A3-691AF9C54122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72A79-7C8B-1749-AD9D-43ACAC3E56E7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22A5B4-8BAF-7A42-92A7-6DF5FF8DE04B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1D67B89-D917-9943-A674-A3F85C5811B3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14B7EC4-D061-7F4D-9B17-60223F726DA6}"/>
              </a:ext>
            </a:extLst>
          </p:cNvPr>
          <p:cNvCxnSpPr>
            <a:cxnSpLocks/>
            <a:stCxn id="28" idx="1"/>
            <a:endCxn id="35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53B94B-45B4-F945-BE6D-233D3F042520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데이터베이스</a:t>
            </a:r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493D277A-51D4-CD48-A9FE-FB9A65529A56}"/>
              </a:ext>
            </a:extLst>
          </p:cNvPr>
          <p:cNvGraphicFramePr>
            <a:graphicFrameLocks noGrp="1"/>
          </p:cNvGraphicFramePr>
          <p:nvPr/>
        </p:nvGraphicFramePr>
        <p:xfrm>
          <a:off x="8623128" y="381469"/>
          <a:ext cx="1700295" cy="1137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0295">
                  <a:extLst>
                    <a:ext uri="{9D8B030D-6E8A-4147-A177-3AD203B41FA5}">
                      <a16:colId xmlns:a16="http://schemas.microsoft.com/office/drawing/2014/main" val="1868239085"/>
                    </a:ext>
                  </a:extLst>
                </a:gridCol>
              </a:tblGrid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 Query Model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87903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65950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comment_count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9629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like_count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95604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F9D5677-B785-774A-83E3-A9B43058F5DA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99955516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In-memory </a:t>
            </a:r>
            <a:r>
              <a:rPr kumimoji="1" lang="ko-KR" altLang="en-US"/>
              <a:t>데이터베이스</a:t>
            </a:r>
            <a:r>
              <a:rPr kumimoji="1" lang="en-US" altLang="ko-KR"/>
              <a:t>(Redis)</a:t>
            </a:r>
            <a:r>
              <a:rPr kumimoji="1" lang="ko-KR" altLang="en-US" err="1"/>
              <a:t>를</a:t>
            </a:r>
            <a:r>
              <a:rPr kumimoji="1" lang="ko-KR" altLang="en-US"/>
              <a:t> 활용해보자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빠른 성능으로 데이터를 제공할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 </a:t>
            </a:r>
            <a:r>
              <a:rPr kumimoji="1" lang="en-US" altLang="ko-KR"/>
              <a:t>Redis</a:t>
            </a:r>
            <a:r>
              <a:rPr kumimoji="1" lang="ko-KR" altLang="en-US"/>
              <a:t>는 메모리 기반이기 때문에 디스크에 비해 용량 대비 가격이 비싸다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6AB43A-B8B9-2B4F-B1DE-8EB4A982044B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5D8E4-AA85-B849-BEAD-CE78ACE4CC81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743956-4964-E94D-B9D3-6FAD0F8A5190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66E70DD-A626-5440-930C-9E890A3E0CB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6376CD-382C-B547-85FA-DDB3D53C37A3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69064E-D80F-7F4E-B875-C82710AE03D6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93F3E-C878-884D-8FE6-08121BA996CA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7B7AC8-A233-5348-964A-5CC6FF070C11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54BDBEE-1F9C-D24A-B0D8-DC70A1AF3215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A7981F3-D76E-9246-9B84-55688D42FDA3}"/>
              </a:ext>
            </a:extLst>
          </p:cNvPr>
          <p:cNvCxnSpPr>
            <a:cxnSpLocks/>
            <a:stCxn id="18" idx="1"/>
            <a:endCxn id="29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AAA89F-1F39-B640-9921-F5F437B2B169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07A146A3-6FF0-914B-BB85-DD430C7AE561}"/>
              </a:ext>
            </a:extLst>
          </p:cNvPr>
          <p:cNvGraphicFramePr>
            <a:graphicFrameLocks noGrp="1"/>
          </p:cNvGraphicFramePr>
          <p:nvPr/>
        </p:nvGraphicFramePr>
        <p:xfrm>
          <a:off x="8623128" y="381469"/>
          <a:ext cx="1700295" cy="1137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0295">
                  <a:extLst>
                    <a:ext uri="{9D8B030D-6E8A-4147-A177-3AD203B41FA5}">
                      <a16:colId xmlns:a16="http://schemas.microsoft.com/office/drawing/2014/main" val="1868239085"/>
                    </a:ext>
                  </a:extLst>
                </a:gridCol>
              </a:tblGrid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 Query Model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87903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65950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comment_count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9629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like_count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95604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35C2E2D-C650-324B-95F7-3E3CE00FC46E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1748992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/>
              <a:t>Docker</a:t>
            </a:r>
            <a:r>
              <a:rPr lang="ko-KR" altLang="en-US"/>
              <a:t>는 개발 환경 세팅 외에 깊게 사용 또는 학습하지 않는다</a:t>
            </a:r>
            <a:r>
              <a:rPr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lang="ko-KR" altLang="en-US"/>
              <a:t>기본적인 개념 및 용어와 명령어만 살펴보고</a:t>
            </a:r>
            <a:r>
              <a:rPr lang="en-US" altLang="ko-KR"/>
              <a:t>,</a:t>
            </a:r>
            <a:r>
              <a:rPr lang="ko-KR" altLang="en-US"/>
              <a:t> 강의에서 바로 사용해본다</a:t>
            </a:r>
            <a:r>
              <a:rPr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lang="ko-KR" altLang="en-US"/>
              <a:t>명령어만 그대로 따라와도 충분할 것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lang="en-US" altLang="ko-KR"/>
              <a:t>images,</a:t>
            </a:r>
            <a:r>
              <a:rPr lang="ko-KR" altLang="en-US"/>
              <a:t> </a:t>
            </a:r>
            <a:r>
              <a:rPr lang="en-US" altLang="ko-KR"/>
              <a:t>pull, </a:t>
            </a:r>
            <a:r>
              <a:rPr lang="en-US" altLang="ko-KR" err="1"/>
              <a:t>ps</a:t>
            </a:r>
            <a:r>
              <a:rPr lang="en-US" altLang="ko-KR"/>
              <a:t>, run, start, stop, exec, </a:t>
            </a:r>
            <a:r>
              <a:rPr lang="en-US" altLang="ko-KR" err="1"/>
              <a:t>rmi</a:t>
            </a:r>
            <a:r>
              <a:rPr lang="en-US" altLang="ko-KR"/>
              <a:t>, rm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사용할 줄 알면 그냥 넘어가도 좋다</a:t>
            </a:r>
            <a:r>
              <a:rPr kumimoji="1" lang="en-US" altLang="ko-KR"/>
              <a:t>!</a:t>
            </a:r>
          </a:p>
          <a:p>
            <a:pPr>
              <a:lnSpc>
                <a:spcPct val="130000"/>
              </a:lnSpc>
            </a:pPr>
            <a:endParaRPr kumimoji="1" lang="en-US" altLang="ko-KR"/>
          </a:p>
          <a:p>
            <a:pPr>
              <a:lnSpc>
                <a:spcPct val="130000"/>
              </a:lnSpc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4837943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하지만 게시판 시스템 특성 상</a:t>
            </a:r>
            <a:r>
              <a:rPr kumimoji="1" lang="en-US" altLang="ko-KR"/>
              <a:t>, </a:t>
            </a:r>
            <a:r>
              <a:rPr kumimoji="1" lang="ko-KR" altLang="en-US" err="1"/>
              <a:t>최신글이</a:t>
            </a:r>
            <a:r>
              <a:rPr kumimoji="1" lang="ko-KR" altLang="en-US"/>
              <a:t> 조회되는 경우가 많다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Redis</a:t>
            </a:r>
            <a:r>
              <a:rPr kumimoji="1" lang="ko-KR" altLang="en-US"/>
              <a:t>에 </a:t>
            </a:r>
            <a:r>
              <a:rPr kumimoji="1" lang="en-US" altLang="ko-KR"/>
              <a:t>TTL(1</a:t>
            </a:r>
            <a:r>
              <a:rPr kumimoji="1" lang="ko-KR" altLang="en-US"/>
              <a:t>일</a:t>
            </a:r>
            <a:r>
              <a:rPr kumimoji="1" lang="en-US" altLang="ko-KR"/>
              <a:t>)</a:t>
            </a:r>
            <a:r>
              <a:rPr kumimoji="1" lang="ko-KR" altLang="en-US"/>
              <a:t>을 설정하여</a:t>
            </a:r>
            <a:r>
              <a:rPr kumimoji="1" lang="en-US" altLang="ko-KR"/>
              <a:t>, 24</a:t>
            </a:r>
            <a:r>
              <a:rPr kumimoji="1" lang="ko-KR" altLang="en-US"/>
              <a:t>시간 이내의 </a:t>
            </a:r>
            <a:r>
              <a:rPr kumimoji="1" lang="ko-KR" altLang="en-US" err="1"/>
              <a:t>최신글만</a:t>
            </a:r>
            <a:r>
              <a:rPr kumimoji="1" lang="ko-KR" altLang="en-US"/>
              <a:t> </a:t>
            </a:r>
            <a:r>
              <a:rPr kumimoji="1" lang="en-US" altLang="ko-KR"/>
              <a:t>Redis</a:t>
            </a:r>
            <a:r>
              <a:rPr kumimoji="1" lang="ko-KR" altLang="en-US"/>
              <a:t>에 보관한다</a:t>
            </a:r>
            <a:r>
              <a:rPr kumimoji="1" lang="en-US" altLang="ko-KR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68CD1D-BD3C-DC45-9E10-0C2B237AD78A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CA8E2A-6522-074B-A1A9-E4A81FDEB9EC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2F5841-1F12-8448-88FF-538F0243890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70528C5-8BF4-E34D-AE7C-E6907BC71C62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865327-93C1-ED4A-A811-B1FF0B076967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838474-4E82-DA4E-AE04-21FB4B2624CC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DC453-D494-FB47-9ACC-9EE22C1BE163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432FEF-887A-534D-BB15-14F73710617E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6B02BA7-1A1F-4A43-96EF-0230A4F0DD4F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F9C6AC7-D922-C14D-A824-7CC7C13FD323}"/>
              </a:ext>
            </a:extLst>
          </p:cNvPr>
          <p:cNvCxnSpPr>
            <a:cxnSpLocks/>
            <a:stCxn id="18" idx="1"/>
            <a:endCxn id="29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7B44C2-4093-F44E-B128-4EDBDBE88ED5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29245B1D-B43D-9744-87D3-3571DF0E3CCE}"/>
              </a:ext>
            </a:extLst>
          </p:cNvPr>
          <p:cNvGraphicFramePr>
            <a:graphicFrameLocks noGrp="1"/>
          </p:cNvGraphicFramePr>
          <p:nvPr/>
        </p:nvGraphicFramePr>
        <p:xfrm>
          <a:off x="8623128" y="381469"/>
          <a:ext cx="1700295" cy="1137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0295">
                  <a:extLst>
                    <a:ext uri="{9D8B030D-6E8A-4147-A177-3AD203B41FA5}">
                      <a16:colId xmlns:a16="http://schemas.microsoft.com/office/drawing/2014/main" val="1868239085"/>
                    </a:ext>
                  </a:extLst>
                </a:gridCol>
              </a:tblGrid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 Query Model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87903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65950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comment_count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9629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like_count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95604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F21ACE1F-B3F7-594F-918D-6511C617C9B0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1117520165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Query </a:t>
            </a:r>
            <a:r>
              <a:rPr kumimoji="1" lang="ko-KR" altLang="en-US"/>
              <a:t>데이터베이스</a:t>
            </a:r>
            <a:r>
              <a:rPr kumimoji="1" lang="en-US" altLang="ko-KR"/>
              <a:t>(Redis)</a:t>
            </a:r>
            <a:r>
              <a:rPr kumimoji="1" lang="ko-KR" altLang="en-US"/>
              <a:t>에 데이터가 만료되었다면 어떻게 할까</a:t>
            </a:r>
            <a:r>
              <a:rPr kumimoji="1" lang="en-US" altLang="ko-KR"/>
              <a:t>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357435-E0E2-204D-AA27-897F670473C5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E76D8F-4091-0642-9CA4-F1EA6375725C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7531B5-D519-F041-AB52-40E80744E152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95958D-2BC6-AE4A-8B33-67652FE2AC2D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E6CBA6-B449-9C48-A987-9553DDEA2F04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02DF84-EEE1-7341-806E-1A1F8FF46C3C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2244AB-B9D9-7147-8EB3-BB0710E6DF9C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8E4CBD-81C4-D54C-80E2-48A2CF89DA97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59A4522-7216-044B-BAB8-6A3AADBDC756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9DDAB79-16D6-8D43-A072-CC54AFF2BCE0}"/>
              </a:ext>
            </a:extLst>
          </p:cNvPr>
          <p:cNvCxnSpPr>
            <a:cxnSpLocks/>
            <a:stCxn id="18" idx="1"/>
            <a:endCxn id="29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5211BD-5D4B-AF49-A8A7-AC56EFC3EFEB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24E874A1-C404-6C4E-AF89-F0E2191B4C13}"/>
              </a:ext>
            </a:extLst>
          </p:cNvPr>
          <p:cNvGraphicFramePr>
            <a:graphicFrameLocks noGrp="1"/>
          </p:cNvGraphicFramePr>
          <p:nvPr/>
        </p:nvGraphicFramePr>
        <p:xfrm>
          <a:off x="8623128" y="381469"/>
          <a:ext cx="1700295" cy="1137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0295">
                  <a:extLst>
                    <a:ext uri="{9D8B030D-6E8A-4147-A177-3AD203B41FA5}">
                      <a16:colId xmlns:a16="http://schemas.microsoft.com/office/drawing/2014/main" val="1868239085"/>
                    </a:ext>
                  </a:extLst>
                </a:gridCol>
              </a:tblGrid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 Query Model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87903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65950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comment_count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9629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like_count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95604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61BF182-7E93-E64B-8CF1-03227DC5612F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3721122926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B5C63F-128F-2643-BC91-B33AC73747D3}"/>
              </a:ext>
            </a:extLst>
          </p:cNvPr>
          <p:cNvSpPr/>
          <p:nvPr/>
        </p:nvSpPr>
        <p:spPr>
          <a:xfrm>
            <a:off x="8153400" y="1990061"/>
            <a:ext cx="2565400" cy="13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</a:t>
            </a:r>
            <a:endParaRPr kumimoji="1" lang="en-US" altLang="ko-KR"/>
          </a:p>
          <a:p>
            <a:pPr algn="ctr"/>
            <a:r>
              <a:rPr kumimoji="1" lang="en-US" altLang="ko-KR"/>
              <a:t>(Consumer)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AE6D26-CD6A-F54E-AED2-CFABC7EDB362}"/>
              </a:ext>
            </a:extLst>
          </p:cNvPr>
          <p:cNvSpPr/>
          <p:nvPr/>
        </p:nvSpPr>
        <p:spPr>
          <a:xfrm>
            <a:off x="1066800" y="1987034"/>
            <a:ext cx="2565400" cy="1337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en-US" altLang="ko-KR"/>
              <a:t>/</a:t>
            </a:r>
            <a:r>
              <a:rPr kumimoji="1" lang="ko-KR" altLang="en-US"/>
              <a:t>댓글</a:t>
            </a:r>
            <a:r>
              <a:rPr kumimoji="1" lang="en-US" altLang="ko-KR"/>
              <a:t>/</a:t>
            </a:r>
            <a:r>
              <a:rPr kumimoji="1" lang="ko-KR" altLang="en-US"/>
              <a:t>좋아요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  <a:endParaRPr kumimoji="1" lang="en-US" altLang="ko-KR"/>
          </a:p>
          <a:p>
            <a:pPr algn="ctr"/>
            <a:r>
              <a:rPr kumimoji="1" lang="en-US" altLang="ko-KR"/>
              <a:t>(Producer)</a:t>
            </a:r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D7299B-2E03-6543-B7CA-2760DE34C5E3}"/>
              </a:ext>
            </a:extLst>
          </p:cNvPr>
          <p:cNvSpPr/>
          <p:nvPr/>
        </p:nvSpPr>
        <p:spPr>
          <a:xfrm>
            <a:off x="4635156" y="4248059"/>
            <a:ext cx="2413000" cy="5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36193B-4063-FD42-B27B-20B606E229C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2349500" y="3324133"/>
            <a:ext cx="3492156" cy="9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0693FD-B9E6-A94E-85F7-D1248840A894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5841656" y="3327161"/>
            <a:ext cx="3594444" cy="92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0C9DD0-8C19-544B-91A6-CCB8EFC71155}"/>
              </a:ext>
            </a:extLst>
          </p:cNvPr>
          <p:cNvSpPr txBox="1"/>
          <p:nvPr/>
        </p:nvSpPr>
        <p:spPr>
          <a:xfrm>
            <a:off x="2876088" y="3584807"/>
            <a:ext cx="27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CREATE/UPDATE/DELETE</a:t>
            </a: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2422C-93F8-0F43-8F3A-3D972C712409}"/>
              </a:ext>
            </a:extLst>
          </p:cNvPr>
          <p:cNvSpPr txBox="1"/>
          <p:nvPr/>
        </p:nvSpPr>
        <p:spPr>
          <a:xfrm>
            <a:off x="7124356" y="3544372"/>
            <a:ext cx="76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READ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1563CA-4373-6A4F-AD52-AD64298967DB}"/>
              </a:ext>
            </a:extLst>
          </p:cNvPr>
          <p:cNvSpPr txBox="1"/>
          <p:nvPr/>
        </p:nvSpPr>
        <p:spPr>
          <a:xfrm>
            <a:off x="0" y="5319235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Command </a:t>
            </a:r>
            <a:r>
              <a:rPr kumimoji="1" lang="ko-KR" altLang="en-US"/>
              <a:t>서버로 원본 데이터를 다시 요청하여 </a:t>
            </a:r>
            <a:r>
              <a:rPr kumimoji="1" lang="en-US" altLang="ko-KR"/>
              <a:t>Query Model</a:t>
            </a:r>
            <a:r>
              <a:rPr kumimoji="1" lang="ko-KR" altLang="en-US"/>
              <a:t>을 만들어볼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만료된 데이터만 간헐적으로 요청하므로</a:t>
            </a:r>
            <a:r>
              <a:rPr kumimoji="1" lang="en-US" altLang="ko-KR"/>
              <a:t>, </a:t>
            </a:r>
            <a:r>
              <a:rPr kumimoji="1" lang="ko-KR" altLang="en-US"/>
              <a:t>이러한 트래픽은 크지 않을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또한</a:t>
            </a:r>
            <a:r>
              <a:rPr kumimoji="1" lang="en-US" altLang="ko-KR"/>
              <a:t>, Query </a:t>
            </a:r>
            <a:r>
              <a:rPr kumimoji="1" lang="ko-KR" altLang="en-US"/>
              <a:t>데이터베이스의 장애 상황</a:t>
            </a:r>
            <a:r>
              <a:rPr kumimoji="1" lang="en-US" altLang="ko-KR"/>
              <a:t>,</a:t>
            </a:r>
            <a:r>
              <a:rPr kumimoji="1" lang="ko-KR" altLang="en-US"/>
              <a:t> 이벤트 누락</a:t>
            </a:r>
            <a:r>
              <a:rPr kumimoji="1" lang="en-US" altLang="ko-KR"/>
              <a:t>, </a:t>
            </a:r>
            <a:r>
              <a:rPr kumimoji="1" lang="ko-KR" altLang="en-US"/>
              <a:t>데이터 유실 등 상황에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원본 데이터 서버로 질의하여 가용성을 높일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(</a:t>
            </a:r>
            <a:r>
              <a:rPr kumimoji="1" lang="ko-KR" altLang="en-US"/>
              <a:t>다만</a:t>
            </a:r>
            <a:r>
              <a:rPr kumimoji="1" lang="en-US" altLang="ko-KR"/>
              <a:t>, </a:t>
            </a:r>
            <a:r>
              <a:rPr kumimoji="1" lang="ko-KR" altLang="en-US"/>
              <a:t>장애 전파에 대한 위험성 검토 필요</a:t>
            </a:r>
            <a:r>
              <a:rPr kumimoji="1" lang="en-US" altLang="ko-KR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C28E69-122F-6849-8861-C47ACA3804BA}"/>
              </a:ext>
            </a:extLst>
          </p:cNvPr>
          <p:cNvSpPr/>
          <p:nvPr/>
        </p:nvSpPr>
        <p:spPr>
          <a:xfrm>
            <a:off x="5304526" y="2206994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395344-7092-A64B-A43F-8C3DACDA3845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3632200" y="2655584"/>
            <a:ext cx="1672326" cy="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EE37ED1-A0B1-774C-84D5-95D276F2E137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11026" y="2658611"/>
            <a:ext cx="164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792840-0A8A-6944-B0DA-5F1F6BBC9077}"/>
              </a:ext>
            </a:extLst>
          </p:cNvPr>
          <p:cNvSpPr/>
          <p:nvPr/>
        </p:nvSpPr>
        <p:spPr>
          <a:xfrm>
            <a:off x="8623128" y="1700582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109B771-43FF-604C-AE99-4DC318B57FF0}"/>
              </a:ext>
            </a:extLst>
          </p:cNvPr>
          <p:cNvGraphicFramePr>
            <a:graphicFrameLocks noGrp="1"/>
          </p:cNvGraphicFramePr>
          <p:nvPr/>
        </p:nvGraphicFramePr>
        <p:xfrm>
          <a:off x="8623128" y="381469"/>
          <a:ext cx="1700295" cy="1137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0295">
                  <a:extLst>
                    <a:ext uri="{9D8B030D-6E8A-4147-A177-3AD203B41FA5}">
                      <a16:colId xmlns:a16="http://schemas.microsoft.com/office/drawing/2014/main" val="1868239085"/>
                    </a:ext>
                  </a:extLst>
                </a:gridCol>
              </a:tblGrid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 Query Model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87903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article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65950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comment_count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9629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/>
                        <a:t>like_count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956044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53819B-6903-A14C-887F-B92FBB16A9AC}"/>
              </a:ext>
            </a:extLst>
          </p:cNvPr>
          <p:cNvCxnSpPr>
            <a:cxnSpLocks/>
          </p:cNvCxnSpPr>
          <p:nvPr/>
        </p:nvCxnSpPr>
        <p:spPr>
          <a:xfrm flipH="1">
            <a:off x="3632200" y="2108200"/>
            <a:ext cx="452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685FF3-8BA4-4B4B-A6E4-79570C85AD4C}"/>
              </a:ext>
            </a:extLst>
          </p:cNvPr>
          <p:cNvSpPr txBox="1"/>
          <p:nvPr/>
        </p:nvSpPr>
        <p:spPr>
          <a:xfrm>
            <a:off x="3776903" y="26649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이벤트 전송</a:t>
            </a:r>
          </a:p>
        </p:txBody>
      </p:sp>
    </p:spTree>
    <p:extLst>
      <p:ext uri="{BB962C8B-B14F-4D97-AF65-F5344CB8AC3E}">
        <p14:creationId xmlns:p14="http://schemas.microsoft.com/office/powerpoint/2010/main" val="2667284494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CQRS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CQRS</a:t>
            </a:r>
            <a:r>
              <a:rPr kumimoji="1" lang="ko-KR" altLang="en-US"/>
              <a:t>의 개념을 살펴보고</a:t>
            </a:r>
            <a:r>
              <a:rPr kumimoji="1" lang="en-US" altLang="ko-KR"/>
              <a:t>, </a:t>
            </a:r>
            <a:r>
              <a:rPr kumimoji="1" lang="ko-KR" altLang="en-US"/>
              <a:t>우리의 시스템에 어떻게 적용할 수 있을지 검토해보았다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221617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 err="1"/>
              <a:t>단건</a:t>
            </a:r>
            <a:r>
              <a:rPr kumimoji="1" lang="ko-KR" altLang="en-US" sz="4000"/>
              <a:t>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조회수는 </a:t>
            </a:r>
            <a:r>
              <a:rPr kumimoji="1" lang="en-US" altLang="ko-KR">
                <a:ea typeface="맑은 고딕"/>
              </a:rPr>
              <a:t>Query Model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왜 </a:t>
            </a:r>
            <a:r>
              <a:rPr kumimoji="1" lang="ko-KR" altLang="en-US" err="1">
                <a:ea typeface="맑은 고딕"/>
              </a:rPr>
              <a:t>비정규화되지</a:t>
            </a:r>
            <a:r>
              <a:rPr kumimoji="1" lang="ko-KR" altLang="en-US">
                <a:ea typeface="맑은 고딕"/>
              </a:rPr>
              <a:t> 않았을까</a:t>
            </a:r>
            <a:r>
              <a:rPr kumimoji="1" lang="en-US" altLang="ko-KR">
                <a:ea typeface="맑은 고딕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조회수는 읽기 트래픽에 따라서 올라가는 데이터 특성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읽기 트래픽에 의해 쓰기 트래픽도 발생할 수 있는 상황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조회수의 변경 마다 </a:t>
            </a:r>
            <a:r>
              <a:rPr kumimoji="1" lang="en-US" altLang="ko-KR">
                <a:ea typeface="맑은 고딕"/>
              </a:rPr>
              <a:t>Query Model</a:t>
            </a:r>
            <a:r>
              <a:rPr kumimoji="1" lang="ko-KR" altLang="en-US">
                <a:ea typeface="맑은 고딕"/>
              </a:rPr>
              <a:t>을 </a:t>
            </a:r>
            <a:r>
              <a:rPr kumimoji="1" lang="ko-KR" altLang="en-US" err="1">
                <a:ea typeface="맑은 고딕"/>
              </a:rPr>
              <a:t>만드는게</a:t>
            </a:r>
            <a:r>
              <a:rPr kumimoji="1" lang="ko-KR" altLang="en-US">
                <a:ea typeface="맑은 고딕"/>
              </a:rPr>
              <a:t> 오히려 비효율적일 수 있음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조회수는 조회수 서비스에서도 빠른 저장소</a:t>
            </a:r>
            <a:r>
              <a:rPr kumimoji="1" lang="en-US" altLang="ko-KR">
                <a:ea typeface="맑은 고딕"/>
              </a:rPr>
              <a:t>(Redis)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이미 저장되어 있음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조회수 이벤트는 백업 시점</a:t>
            </a:r>
            <a:r>
              <a:rPr kumimoji="1" lang="en-US" altLang="ko-KR">
                <a:ea typeface="맑은 고딕"/>
              </a:rPr>
              <a:t>(100</a:t>
            </a:r>
            <a:r>
              <a:rPr kumimoji="1" lang="ko-KR" altLang="en-US">
                <a:ea typeface="맑은 고딕"/>
              </a:rPr>
              <a:t>개 단위</a:t>
            </a:r>
            <a:r>
              <a:rPr kumimoji="1" lang="en-US" altLang="ko-KR">
                <a:ea typeface="맑은 고딕"/>
              </a:rPr>
              <a:t>)</a:t>
            </a:r>
            <a:r>
              <a:rPr kumimoji="1" lang="ko-KR" altLang="en-US" err="1">
                <a:ea typeface="맑은 고딕"/>
              </a:rPr>
              <a:t>에만</a:t>
            </a:r>
            <a:r>
              <a:rPr kumimoji="1" lang="ko-KR" altLang="en-US">
                <a:ea typeface="맑은 고딕"/>
              </a:rPr>
              <a:t> 전송(실시간 데이터가 아님)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여기에서 조회수는 조회수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서비스로 직접 요청해서 가져와보자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대신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게시글 조회 서비스에서 짧은 만료 시간이라도 캐시해서 부하를 줄여보자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3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이러한 캐시는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캐시 최적화 전략에서 더욱 개선해본다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3355073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 err="1"/>
              <a:t>단건</a:t>
            </a:r>
            <a:r>
              <a:rPr kumimoji="1" lang="ko-KR" altLang="en-US" sz="4000"/>
              <a:t>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5999573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서비스의 </a:t>
            </a:r>
            <a:r>
              <a:rPr kumimoji="1" lang="en-US" altLang="ko-KR"/>
              <a:t>MySQL </a:t>
            </a:r>
            <a:r>
              <a:rPr kumimoji="1" lang="ko-KR" altLang="en-US"/>
              <a:t>데이터베이스는 모든 </a:t>
            </a:r>
            <a:r>
              <a:rPr kumimoji="1" lang="ko-KR" altLang="en-US" err="1"/>
              <a:t>게시글</a:t>
            </a:r>
            <a:r>
              <a:rPr kumimoji="1" lang="ko-KR" altLang="en-US"/>
              <a:t> 목록 조회 트래픽을 받아주고 있다</a:t>
            </a:r>
            <a:r>
              <a:rPr kumimoji="1" lang="en-US" altLang="ko-KR"/>
              <a:t>.</a:t>
            </a:r>
          </a:p>
          <a:p>
            <a:pPr lvl="1">
              <a:lnSpc>
                <a:spcPct val="160000"/>
              </a:lnSpc>
            </a:pPr>
            <a:r>
              <a:rPr kumimoji="1" lang="ko-KR" altLang="en-US"/>
              <a:t>물론</a:t>
            </a:r>
            <a:r>
              <a:rPr kumimoji="1" lang="en-US" altLang="ko-KR"/>
              <a:t>, </a:t>
            </a:r>
            <a:r>
              <a:rPr kumimoji="1" lang="ko-KR" altLang="en-US"/>
              <a:t>인덱스를 활용하여 쿼리 최적화는 되어있다</a:t>
            </a:r>
            <a:r>
              <a:rPr kumimoji="1" lang="en-US" altLang="ko-KR"/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/>
              <a:t>위 데이터베이스의 부하를 줄여주면서</a:t>
            </a:r>
            <a:r>
              <a:rPr kumimoji="1" lang="en-US" altLang="ko-KR"/>
              <a:t>, </a:t>
            </a:r>
            <a:r>
              <a:rPr kumimoji="1" lang="ko-KR" altLang="en-US"/>
              <a:t>조회 성능을 더 높일 방법은 없을까</a:t>
            </a:r>
            <a:r>
              <a:rPr kumimoji="1" lang="en-US" altLang="ko-KR"/>
              <a:t>?</a:t>
            </a:r>
          </a:p>
          <a:p>
            <a:pPr lvl="1">
              <a:lnSpc>
                <a:spcPct val="160000"/>
              </a:lnSpc>
            </a:pPr>
            <a:r>
              <a:rPr kumimoji="1" lang="ko-KR" altLang="en-US"/>
              <a:t>이번에도 </a:t>
            </a:r>
            <a:r>
              <a:rPr kumimoji="1" lang="en-US" altLang="ko-KR"/>
              <a:t>Redis</a:t>
            </a:r>
            <a:r>
              <a:rPr kumimoji="1" lang="ko-KR" altLang="en-US" err="1"/>
              <a:t>를</a:t>
            </a:r>
            <a:r>
              <a:rPr kumimoji="1" lang="ko-KR" altLang="en-US"/>
              <a:t> 활용하여 캐시를 고려해볼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60000"/>
              </a:lnSpc>
            </a:pPr>
            <a:r>
              <a:rPr kumimoji="1" lang="ko-KR" altLang="en-US"/>
              <a:t>원본 데이터베이스의 부하를 줄여주고</a:t>
            </a:r>
            <a:r>
              <a:rPr kumimoji="1" lang="en-US" altLang="ko-KR"/>
              <a:t>, </a:t>
            </a:r>
            <a:r>
              <a:rPr kumimoji="1" lang="ko-KR" altLang="en-US"/>
              <a:t>조회 성능을 높인다</a:t>
            </a:r>
            <a:r>
              <a:rPr kumimoji="1" lang="en-US" altLang="ko-KR"/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/>
              <a:t>그런데 어떻게 캐시를 적용할 수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60000"/>
              </a:lnSpc>
            </a:pPr>
            <a:r>
              <a:rPr kumimoji="1" lang="ko-KR" altLang="en-US"/>
              <a:t>실시간으로 </a:t>
            </a:r>
            <a:r>
              <a:rPr kumimoji="1" lang="ko-KR" altLang="en-US" err="1"/>
              <a:t>게시글이</a:t>
            </a:r>
            <a:r>
              <a:rPr kumimoji="1" lang="ko-KR" altLang="en-US"/>
              <a:t> 작성될 때마다 데이터가 변하는</a:t>
            </a:r>
            <a:r>
              <a:rPr kumimoji="1" lang="en-US" altLang="ko-KR"/>
              <a:t> </a:t>
            </a:r>
            <a:r>
              <a:rPr kumimoji="1" lang="ko-KR" altLang="en-US" err="1"/>
              <a:t>게시글</a:t>
            </a:r>
            <a:r>
              <a:rPr kumimoji="1" lang="en-US" altLang="ko-KR"/>
              <a:t> </a:t>
            </a:r>
            <a:r>
              <a:rPr kumimoji="1" lang="ko-KR" altLang="en-US"/>
              <a:t>목록 데이터는</a:t>
            </a:r>
            <a:r>
              <a:rPr kumimoji="1" lang="en-US" altLang="ko-KR"/>
              <a:t>,</a:t>
            </a:r>
            <a:r>
              <a:rPr kumimoji="1" lang="ko-KR" altLang="en-US"/>
              <a:t> 어떻게 캐시를 적용할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9900672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일반적으로 적용할 수 있는 캐시 전략</a:t>
            </a:r>
            <a:r>
              <a:rPr kumimoji="1" lang="en-US" altLang="ko-KR" dirty="0">
                <a:ea typeface="맑은 고딕"/>
              </a:rPr>
              <a:t>(@Cacheable)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ea typeface="맑은 고딕"/>
              </a:rPr>
              <a:t>캐시에서 </a:t>
            </a:r>
            <a:r>
              <a:rPr kumimoji="1" lang="ko-KR" altLang="en-US" dirty="0" err="1">
                <a:ea typeface="맑은 고딕"/>
              </a:rPr>
              <a:t>key를</a:t>
            </a:r>
            <a:r>
              <a:rPr kumimoji="1" lang="ko-KR" altLang="en-US" dirty="0">
                <a:ea typeface="맑은 고딕"/>
              </a:rPr>
              <a:t> 기반으로 데이터 조회</a:t>
            </a:r>
            <a:endParaRPr lang="ko-KR" altLang="en-US" dirty="0">
              <a:ea typeface="맑은 고딕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ea typeface="맑은 고딕"/>
              </a:rPr>
              <a:t>캐시 데이터 유무에 따라</a:t>
            </a:r>
            <a:r>
              <a:rPr kumimoji="1" lang="en-US" altLang="ko-KR" dirty="0">
                <a:ea typeface="맑은 고딕"/>
              </a:rPr>
              <a:t>,</a:t>
            </a:r>
            <a:endParaRPr lang="en-US" altLang="ko-KR" dirty="0">
              <a:ea typeface="맑은 고딕"/>
            </a:endParaRPr>
          </a:p>
          <a:p>
            <a:pPr marL="1428750" lvl="2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ea typeface="맑은 고딕"/>
              </a:rPr>
              <a:t>데이터가 있으면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캐시의 데이터를 응답</a:t>
            </a:r>
            <a:endParaRPr kumimoji="1" lang="en-US" altLang="ko-KR">
              <a:ea typeface="맑은 고딕"/>
            </a:endParaRPr>
          </a:p>
          <a:p>
            <a:pPr marL="1428750" lvl="2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ea typeface="맑은 고딕"/>
              </a:rPr>
              <a:t>데이터가 없으면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원본 데이터를 가져오고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캐시에 저장한 뒤 응답</a:t>
            </a:r>
            <a:endParaRPr kumimoji="1" lang="en-US" altLang="ko-KR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위 전략으로 문제 없을까</a:t>
            </a:r>
            <a:r>
              <a:rPr kumimoji="1" lang="en-US" altLang="ko-KR" dirty="0">
                <a:ea typeface="맑은 고딕"/>
              </a:rPr>
              <a:t>?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문제 사항을 살펴보자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A3CB41-360F-8144-9560-9600B01EAAB3}"/>
              </a:ext>
            </a:extLst>
          </p:cNvPr>
          <p:cNvSpPr/>
          <p:nvPr/>
        </p:nvSpPr>
        <p:spPr>
          <a:xfrm>
            <a:off x="10179888" y="2216838"/>
            <a:ext cx="1536700" cy="73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캐시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27800-0C86-7F4D-9EA0-9FD3716D073E}"/>
              </a:ext>
            </a:extLst>
          </p:cNvPr>
          <p:cNvSpPr/>
          <p:nvPr/>
        </p:nvSpPr>
        <p:spPr>
          <a:xfrm>
            <a:off x="10179888" y="3542401"/>
            <a:ext cx="1536700" cy="73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원본 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C855CA-5EE6-C943-BCC4-82823352F9DA}"/>
              </a:ext>
            </a:extLst>
          </p:cNvPr>
          <p:cNvSpPr/>
          <p:nvPr/>
        </p:nvSpPr>
        <p:spPr>
          <a:xfrm>
            <a:off x="7398588" y="2956614"/>
            <a:ext cx="1536700" cy="73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Application</a:t>
            </a:r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8051E0-59E4-CE48-80CB-57B469999FB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947988" y="2586726"/>
            <a:ext cx="1231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34C4F8B-30A2-4E4B-A132-92E05EE59A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947988" y="3437626"/>
            <a:ext cx="1231900" cy="47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816E63-A0BE-6949-AE1D-E0CCBC44CC46}"/>
              </a:ext>
            </a:extLst>
          </p:cNvPr>
          <p:cNvSpPr txBox="1"/>
          <p:nvPr/>
        </p:nvSpPr>
        <p:spPr>
          <a:xfrm>
            <a:off x="8585200" y="25433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cache hit ?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CF286-365B-A54F-8F87-A992C57BE63A}"/>
              </a:ext>
            </a:extLst>
          </p:cNvPr>
          <p:cNvSpPr txBox="1"/>
          <p:nvPr/>
        </p:nvSpPr>
        <p:spPr>
          <a:xfrm>
            <a:off x="8683852" y="371303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if cache miss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939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목록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조회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파라미터는</a:t>
            </a:r>
            <a:r>
              <a:rPr lang="en-US" altLang="ko-KR" dirty="0">
                <a:ea typeface="맑은 고딕"/>
              </a:rPr>
              <a:t>?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boardId</a:t>
            </a:r>
            <a:r>
              <a:rPr lang="en-US" altLang="ko-KR" dirty="0">
                <a:ea typeface="맑은 고딕"/>
              </a:rPr>
              <a:t>, page, </a:t>
            </a:r>
            <a:r>
              <a:rPr lang="en-US" altLang="ko-KR" dirty="0" err="1">
                <a:ea typeface="맑은 고딕"/>
              </a:rPr>
              <a:t>pageSize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boardId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lastArticleId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pageSize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위 </a:t>
            </a:r>
            <a:r>
              <a:rPr lang="en-US" altLang="ko-KR" dirty="0" err="1">
                <a:ea typeface="맑은 고딕"/>
              </a:rPr>
              <a:t>파라미터가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캐시의</a:t>
            </a:r>
            <a:r>
              <a:rPr lang="en-US" altLang="ko-KR" dirty="0">
                <a:ea typeface="맑은 고딕"/>
              </a:rPr>
              <a:t> 키, </a:t>
            </a:r>
            <a:r>
              <a:rPr lang="en-US" altLang="ko-KR" dirty="0" err="1">
                <a:ea typeface="맑은 고딕"/>
              </a:rPr>
              <a:t>조회된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게시글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목록이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될텐데</a:t>
            </a:r>
            <a:r>
              <a:rPr lang="en-US" altLang="ko-KR" dirty="0">
                <a:ea typeface="맑은 고딕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단순히</a:t>
            </a:r>
            <a:r>
              <a:rPr lang="en-US" altLang="ko-KR" dirty="0">
                <a:ea typeface="맑은 고딕"/>
              </a:rPr>
              <a:t> 키/값 </a:t>
            </a:r>
            <a:r>
              <a:rPr lang="en-US" altLang="ko-KR" dirty="0" err="1">
                <a:ea typeface="맑은 고딕"/>
              </a:rPr>
              <a:t>저장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전략을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취하면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캐시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효과를</a:t>
            </a:r>
            <a:r>
              <a:rPr lang="en-US" altLang="ko-KR" dirty="0">
                <a:ea typeface="맑은 고딕"/>
              </a:rPr>
              <a:t> 볼 수 </a:t>
            </a:r>
            <a:r>
              <a:rPr lang="en-US" altLang="ko-KR" dirty="0" err="1">
                <a:ea typeface="맑은 고딕"/>
              </a:rPr>
              <a:t>있을까</a:t>
            </a:r>
            <a:r>
              <a:rPr lang="en-US" altLang="ko-KR" dirty="0">
                <a:ea typeface="맑은 고딕"/>
              </a:rPr>
              <a:t>?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altLang="ko-KR" err="1">
                <a:ea typeface="맑은 고딕"/>
              </a:rPr>
              <a:t>게시글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작성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err="1">
                <a:ea typeface="맑은 고딕"/>
              </a:rPr>
              <a:t>삭제되면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해당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키로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만들어진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게시글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목록은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과거의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된다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 err="1">
              <a:ea typeface="맑은 고딕"/>
            </a:endParaRPr>
          </a:p>
          <a:p>
            <a:pPr lvl="2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altLang="ko-KR" dirty="0" err="1">
                <a:ea typeface="맑은 고딕"/>
              </a:rPr>
              <a:t>게시글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목록이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변경되어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있는데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목록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데이터는</a:t>
            </a:r>
            <a:r>
              <a:rPr lang="en-US" altLang="ko-KR" dirty="0">
                <a:ea typeface="맑은 고딕"/>
              </a:rPr>
              <a:t> key/value </a:t>
            </a:r>
            <a:r>
              <a:rPr lang="en-US" altLang="ko-KR" dirty="0" err="1">
                <a:ea typeface="맑은 고딕"/>
              </a:rPr>
              <a:t>고정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반영되어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5712687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게시글이 작성/삭제될 때마다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en-US" altLang="ko-KR" dirty="0" err="1">
                <a:ea typeface="맑은 고딕"/>
              </a:rPr>
              <a:t>새로운</a:t>
            </a:r>
            <a:r>
              <a:rPr kumimoji="1" lang="en-US" altLang="ko-KR" dirty="0">
                <a:ea typeface="맑은 고딕"/>
              </a:rPr>
              <a:t> </a:t>
            </a:r>
            <a:r>
              <a:rPr kumimoji="1" lang="en-US" altLang="ko-KR" dirty="0" err="1">
                <a:ea typeface="맑은 고딕"/>
              </a:rPr>
              <a:t>목록</a:t>
            </a:r>
            <a:r>
              <a:rPr kumimoji="1" lang="ko-KR" altLang="en-US" dirty="0">
                <a:ea typeface="맑은 고딕"/>
              </a:rPr>
              <a:t>을</a:t>
            </a:r>
            <a:r>
              <a:rPr kumimoji="1" lang="en-US" altLang="ko-KR" dirty="0">
                <a:ea typeface="맑은 고딕"/>
              </a:rPr>
              <a:t> </a:t>
            </a:r>
            <a:r>
              <a:rPr kumimoji="1" lang="ko-KR" altLang="en-US" dirty="0">
                <a:ea typeface="맑은 고딕"/>
              </a:rPr>
              <a:t>보여주려면 캐시 만료가 필요하다</a:t>
            </a:r>
            <a:r>
              <a:rPr kumimoji="1" lang="en-US" altLang="ko-KR" dirty="0">
                <a:ea typeface="맑은 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캐시 만료가 잦고, 캐시 히트율이 낮아진다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캐시 만료를 임의로 늘린다면</a:t>
            </a:r>
            <a:r>
              <a:rPr kumimoji="1" lang="en-US" altLang="ko-KR" dirty="0">
                <a:ea typeface="맑은 고딕"/>
              </a:rPr>
              <a:t>?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캐시가 원본 데이터와 동기화 되어있지 않기 때문에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과거 데이터가 노출된다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ea typeface="맑은 고딕"/>
              </a:rPr>
              <a:t>최신 데이터를 반영하면서 캐시 히트율을 높일 수는 없을까</a:t>
            </a:r>
            <a:r>
              <a:rPr kumimoji="1" lang="en-US" altLang="ko-KR" dirty="0">
                <a:ea typeface="맑은 고딕"/>
              </a:rPr>
              <a:t>?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2944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/>
              <a:t>애플리케이션을 컨테이너라는 격리된 환경에서 실행할 수 있게 해주는 플랫폼</a:t>
            </a:r>
            <a:endParaRPr kumimoji="1" lang="en-US" altLang="ko-KR"/>
          </a:p>
          <a:p>
            <a:pPr lvl="1">
              <a:lnSpc>
                <a:spcPct val="130000"/>
              </a:lnSpc>
            </a:pPr>
            <a:r>
              <a:rPr lang="ko-KR" altLang="en-US"/>
              <a:t>쉽게 배포하고 관리할 수 있음</a:t>
            </a:r>
            <a:endParaRPr lang="en-US" altLang="ko-KR"/>
          </a:p>
          <a:p>
            <a:pPr lvl="1">
              <a:lnSpc>
                <a:spcPct val="130000"/>
              </a:lnSpc>
            </a:pPr>
            <a:r>
              <a:rPr kumimoji="1" lang="ko-KR" altLang="en-US"/>
              <a:t>환경에 구애 받지 않음</a:t>
            </a:r>
            <a:endParaRPr lang="en-US" altLang="ko-KR"/>
          </a:p>
          <a:p>
            <a:pPr>
              <a:lnSpc>
                <a:spcPct val="13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MySQL, Redis, Kafka</a:t>
            </a:r>
            <a:r>
              <a:rPr kumimoji="1" lang="ko-KR" altLang="en-US" err="1"/>
              <a:t>를</a:t>
            </a:r>
            <a:r>
              <a:rPr kumimoji="1" lang="ko-KR" altLang="en-US"/>
              <a:t> 설치하기 위해 사용한다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통해 명령어 입력으로 간단히 설치할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30000"/>
              </a:lnSpc>
            </a:pPr>
            <a:r>
              <a:rPr kumimoji="1" lang="ko-KR" altLang="en-US"/>
              <a:t>직접 로컬 환경에 설치할 수 있으면</a:t>
            </a:r>
            <a:r>
              <a:rPr kumimoji="1" lang="en-US" altLang="ko-KR"/>
              <a:t>, </a:t>
            </a:r>
            <a:r>
              <a:rPr kumimoji="1" lang="ko-KR" altLang="en-US"/>
              <a:t>그냥 넘어가도 좋다</a:t>
            </a:r>
            <a:r>
              <a:rPr kumimoji="1" lang="en-US" altLang="ko-KR"/>
              <a:t>!</a:t>
            </a:r>
          </a:p>
          <a:p>
            <a:pPr>
              <a:lnSpc>
                <a:spcPct val="130000"/>
              </a:lnSpc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144542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캐시 데이터를 실시간으로 미리 만들어두면 어떨까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삭제되면</a:t>
            </a:r>
            <a:r>
              <a:rPr kumimoji="1" lang="en-US" altLang="ko-KR"/>
              <a:t>, </a:t>
            </a:r>
            <a:r>
              <a:rPr kumimoji="1" lang="ko-KR" altLang="en-US"/>
              <a:t>캐시에 미리 목록 데이터를 </a:t>
            </a:r>
            <a:r>
              <a:rPr kumimoji="1" lang="ko-KR" altLang="en-US" err="1"/>
              <a:t>생성해둔다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ko-KR" altLang="en-US" err="1"/>
              <a:t>인기글</a:t>
            </a:r>
            <a:r>
              <a:rPr kumimoji="1" lang="ko-KR" altLang="en-US"/>
              <a:t> 데이터를 미리 생성해 두던 것처럼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조회 서비스는 이미 </a:t>
            </a:r>
            <a:r>
              <a:rPr kumimoji="1" lang="ko-KR" altLang="en-US" err="1"/>
              <a:t>게시글</a:t>
            </a:r>
            <a:r>
              <a:rPr kumimoji="1" lang="ko-KR" altLang="en-US"/>
              <a:t> 서비스에서 이벤트를 받고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하지만</a:t>
            </a:r>
            <a:r>
              <a:rPr kumimoji="1" lang="en-US" altLang="ko-KR"/>
              <a:t>, Memory</a:t>
            </a:r>
            <a:r>
              <a:rPr kumimoji="1" lang="ko-KR" altLang="en-US"/>
              <a:t>는 </a:t>
            </a:r>
            <a:r>
              <a:rPr kumimoji="1" lang="en-US" altLang="ko-KR"/>
              <a:t>Disk</a:t>
            </a:r>
            <a:r>
              <a:rPr kumimoji="1" lang="ko-KR" altLang="en-US"/>
              <a:t>에 비해 비싼 저장소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 </a:t>
            </a:r>
            <a:r>
              <a:rPr kumimoji="1" lang="ko-KR" altLang="en-US"/>
              <a:t>모든 데이터를 </a:t>
            </a:r>
            <a:r>
              <a:rPr kumimoji="1" lang="en-US" altLang="ko-KR"/>
              <a:t>Memory</a:t>
            </a:r>
            <a:r>
              <a:rPr kumimoji="1" lang="ko-KR" altLang="en-US"/>
              <a:t>에 저장해두기는 어렵다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모든 데이터를 </a:t>
            </a:r>
            <a:r>
              <a:rPr kumimoji="1" lang="ko-KR" altLang="en-US" err="1"/>
              <a:t>캐시할</a:t>
            </a:r>
            <a:r>
              <a:rPr kumimoji="1" lang="ko-KR" altLang="en-US"/>
              <a:t> 필요가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게시판의 사용 패턴을 살펴보자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6018036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게시판의 사용 패턴은 어떨까</a:t>
            </a:r>
            <a:r>
              <a:rPr kumimoji="1" lang="en-US" altLang="ko-KR" dirty="0">
                <a:ea typeface="맑은 고딕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특정 게시판을 클릭하면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게시판의 첫 페이지로 이동하여 </a:t>
            </a:r>
            <a:r>
              <a:rPr kumimoji="1" lang="ko-KR" altLang="en-US" dirty="0" err="1">
                <a:ea typeface="맑은 고딕"/>
              </a:rPr>
              <a:t>최신글</a:t>
            </a:r>
            <a:r>
              <a:rPr kumimoji="1" lang="ko-KR" altLang="en-US" dirty="0">
                <a:ea typeface="맑은 고딕"/>
              </a:rPr>
              <a:t> 목록이 조회된다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게시판의 첫 페이지에 나타나는 최신의 게시글이 가장 많이 조회될 수 밖에 없는 것이다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dirty="0" err="1">
                <a:ea typeface="맑은 고딕"/>
              </a:rPr>
              <a:t>뒷</a:t>
            </a:r>
            <a:r>
              <a:rPr kumimoji="1" lang="ko-KR" altLang="en-US" dirty="0">
                <a:ea typeface="맑은 고딕"/>
              </a:rPr>
              <a:t> 페이지로 명시적으로 이동하지 않는 이상 과거 데이터는 비교적 조회 횟수가 적어진다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ea typeface="맑은 고딕"/>
              </a:rPr>
              <a:t>즉</a:t>
            </a:r>
            <a:r>
              <a:rPr kumimoji="1" lang="en-US" altLang="ko-KR" dirty="0">
                <a:ea typeface="맑은 고딕"/>
              </a:rPr>
              <a:t>, </a:t>
            </a:r>
            <a:r>
              <a:rPr kumimoji="1" lang="ko-KR" altLang="en-US" dirty="0">
                <a:ea typeface="맑은 고딕"/>
              </a:rPr>
              <a:t>모든 데이터를 </a:t>
            </a:r>
            <a:r>
              <a:rPr kumimoji="1" lang="ko-KR" altLang="en-US" dirty="0" err="1">
                <a:ea typeface="맑은 고딕"/>
              </a:rPr>
              <a:t>캐시할</a:t>
            </a:r>
            <a:r>
              <a:rPr kumimoji="1" lang="ko-KR" altLang="en-US" dirty="0">
                <a:ea typeface="맑은 고딕"/>
              </a:rPr>
              <a:t> 필요는 없다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57984300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hot data = </a:t>
            </a:r>
            <a:r>
              <a:rPr kumimoji="1" lang="ko-KR" altLang="en-US"/>
              <a:t>자주 조회되는 데이터</a:t>
            </a:r>
            <a:r>
              <a:rPr kumimoji="1" lang="en-US" altLang="ko-KR"/>
              <a:t>(</a:t>
            </a:r>
            <a:r>
              <a:rPr kumimoji="1" lang="ko-KR" altLang="en-US"/>
              <a:t>최신의 글</a:t>
            </a:r>
            <a:r>
              <a:rPr kumimoji="1" lang="en-US" altLang="ko-KR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/>
              <a:t>cold data = </a:t>
            </a:r>
            <a:r>
              <a:rPr kumimoji="1" lang="ko-KR" altLang="en-US"/>
              <a:t>자주 조회되지 않는 데이터</a:t>
            </a:r>
            <a:r>
              <a:rPr kumimoji="1" lang="en-US" altLang="ko-KR"/>
              <a:t>(</a:t>
            </a:r>
            <a:r>
              <a:rPr kumimoji="1" lang="ko-KR" altLang="en-US"/>
              <a:t>과거의 글</a:t>
            </a:r>
            <a:r>
              <a:rPr kumimoji="1" lang="en-US" altLang="ko-KR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hot data</a:t>
            </a:r>
            <a:r>
              <a:rPr kumimoji="1" lang="ko-KR" altLang="en-US"/>
              <a:t>에만 캐시를 적용해도 충분하지 않을까</a:t>
            </a:r>
            <a:r>
              <a:rPr kumimoji="1" lang="en-US" altLang="ko-KR"/>
              <a:t>?</a:t>
            </a:r>
          </a:p>
          <a:p>
            <a:pPr>
              <a:lnSpc>
                <a:spcPct val="120000"/>
              </a:lnSpc>
            </a:pPr>
            <a:r>
              <a:rPr kumimoji="1" lang="ko-KR" altLang="en-US" err="1"/>
              <a:t>게시글</a:t>
            </a:r>
            <a:r>
              <a:rPr kumimoji="1" lang="ko-KR" altLang="en-US"/>
              <a:t> 조회 서비스의 </a:t>
            </a:r>
            <a:r>
              <a:rPr kumimoji="1" lang="en-US" altLang="ko-KR"/>
              <a:t>Redis</a:t>
            </a:r>
            <a:r>
              <a:rPr kumimoji="1" lang="ko-KR" altLang="en-US"/>
              <a:t>는 최신 </a:t>
            </a:r>
            <a:r>
              <a:rPr kumimoji="1" lang="en-US" altLang="ko-KR"/>
              <a:t>1000</a:t>
            </a:r>
            <a:r>
              <a:rPr kumimoji="1" lang="ko-KR" altLang="en-US"/>
              <a:t>개의 목록만 캐시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1000</a:t>
            </a:r>
            <a:r>
              <a:rPr kumimoji="1" lang="ko-KR" altLang="en-US"/>
              <a:t>개 이후의 데이터는 </a:t>
            </a:r>
            <a:r>
              <a:rPr kumimoji="1" lang="ko-KR" altLang="en-US" err="1"/>
              <a:t>게시글</a:t>
            </a:r>
            <a:r>
              <a:rPr kumimoji="1" lang="ko-KR" altLang="en-US"/>
              <a:t> 서비스로 요청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891443505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3D54B-4FAC-2D46-992E-63E0EFC33919}"/>
              </a:ext>
            </a:extLst>
          </p:cNvPr>
          <p:cNvSpPr/>
          <p:nvPr/>
        </p:nvSpPr>
        <p:spPr>
          <a:xfrm>
            <a:off x="4904670" y="2624295"/>
            <a:ext cx="1067490" cy="142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조회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8FFF65-3352-A548-BE6B-DCE5CB356190}"/>
              </a:ext>
            </a:extLst>
          </p:cNvPr>
          <p:cNvSpPr/>
          <p:nvPr/>
        </p:nvSpPr>
        <p:spPr>
          <a:xfrm>
            <a:off x="1097308" y="2675124"/>
            <a:ext cx="9779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서비스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737723-BD24-4748-82CD-79B4738FDEDB}"/>
              </a:ext>
            </a:extLst>
          </p:cNvPr>
          <p:cNvSpPr/>
          <p:nvPr/>
        </p:nvSpPr>
        <p:spPr>
          <a:xfrm>
            <a:off x="2913345" y="2886288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6D3D35-80CB-474D-8A1D-6EE8A088302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2075208" y="3337905"/>
            <a:ext cx="838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970CA1-36F6-4441-B01A-F0D4C9034C40}"/>
              </a:ext>
            </a:extLst>
          </p:cNvPr>
          <p:cNvSpPr txBox="1"/>
          <p:nvPr/>
        </p:nvSpPr>
        <p:spPr>
          <a:xfrm>
            <a:off x="0" y="5305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서비스는</a:t>
            </a:r>
            <a:r>
              <a:rPr kumimoji="1" lang="en-US" altLang="ko-KR"/>
              <a:t> Kafka</a:t>
            </a:r>
            <a:r>
              <a:rPr kumimoji="1" lang="ko-KR" altLang="en-US"/>
              <a:t>로부터 </a:t>
            </a:r>
            <a:r>
              <a:rPr kumimoji="1" lang="ko-KR" altLang="en-US" err="1"/>
              <a:t>게시글</a:t>
            </a:r>
            <a:r>
              <a:rPr kumimoji="1" lang="en-US" altLang="ko-KR"/>
              <a:t> </a:t>
            </a:r>
            <a:r>
              <a:rPr kumimoji="1" lang="ko-KR" altLang="en-US"/>
              <a:t>생성</a:t>
            </a:r>
            <a:r>
              <a:rPr kumimoji="1" lang="en-US" altLang="ko-KR"/>
              <a:t>/</a:t>
            </a:r>
            <a:r>
              <a:rPr kumimoji="1" lang="ko-KR" altLang="en-US"/>
              <a:t>삭제 이벤트를 전달 받는다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67FD6-CCA7-2C42-A981-7DC1C2450132}"/>
              </a:ext>
            </a:extLst>
          </p:cNvPr>
          <p:cNvSpPr txBox="1"/>
          <p:nvPr/>
        </p:nvSpPr>
        <p:spPr>
          <a:xfrm>
            <a:off x="1989971" y="304976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전송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8147AC-8B49-DF4B-93FC-AFFCB3BBB405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flipH="1">
            <a:off x="4119845" y="3337905"/>
            <a:ext cx="78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3D54B-4FAC-2D46-992E-63E0EFC33919}"/>
              </a:ext>
            </a:extLst>
          </p:cNvPr>
          <p:cNvSpPr/>
          <p:nvPr/>
        </p:nvSpPr>
        <p:spPr>
          <a:xfrm>
            <a:off x="4904670" y="2624295"/>
            <a:ext cx="1067490" cy="142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조회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DD7638-FD61-F446-B3BA-0EAA245CDD51}"/>
              </a:ext>
            </a:extLst>
          </p:cNvPr>
          <p:cNvSpPr/>
          <p:nvPr/>
        </p:nvSpPr>
        <p:spPr>
          <a:xfrm>
            <a:off x="7112912" y="2286671"/>
            <a:ext cx="4011791" cy="2102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8FFF65-3352-A548-BE6B-DCE5CB356190}"/>
              </a:ext>
            </a:extLst>
          </p:cNvPr>
          <p:cNvSpPr/>
          <p:nvPr/>
        </p:nvSpPr>
        <p:spPr>
          <a:xfrm>
            <a:off x="1097308" y="2675124"/>
            <a:ext cx="9779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서비스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737723-BD24-4748-82CD-79B4738FDEDB}"/>
              </a:ext>
            </a:extLst>
          </p:cNvPr>
          <p:cNvSpPr/>
          <p:nvPr/>
        </p:nvSpPr>
        <p:spPr>
          <a:xfrm>
            <a:off x="2913345" y="2886288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6D3D35-80CB-474D-8A1D-6EE8A088302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2075208" y="3337905"/>
            <a:ext cx="838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DD0BA-687B-EC45-B631-5FBC3C38F643}"/>
              </a:ext>
            </a:extLst>
          </p:cNvPr>
          <p:cNvSpPr/>
          <p:nvPr/>
        </p:nvSpPr>
        <p:spPr>
          <a:xfrm>
            <a:off x="8305834" y="2033465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3DA6DB-CF61-4947-8694-19031EEAE452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5972160" y="3337904"/>
            <a:ext cx="1140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970CA1-36F6-4441-B01A-F0D4C9034C40}"/>
              </a:ext>
            </a:extLst>
          </p:cNvPr>
          <p:cNvSpPr txBox="1"/>
          <p:nvPr/>
        </p:nvSpPr>
        <p:spPr>
          <a:xfrm>
            <a:off x="0" y="530594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조회 서비스는 </a:t>
            </a:r>
            <a:r>
              <a:rPr kumimoji="1" lang="en-US" altLang="ko-KR"/>
              <a:t>Kafka</a:t>
            </a:r>
            <a:r>
              <a:rPr kumimoji="1" lang="ko-KR" altLang="en-US"/>
              <a:t>로부터 전달 받은 </a:t>
            </a:r>
            <a:r>
              <a:rPr kumimoji="1" lang="ko-KR" altLang="en-US" err="1"/>
              <a:t>게시글</a:t>
            </a:r>
            <a:r>
              <a:rPr kumimoji="1" lang="ko-KR" altLang="en-US"/>
              <a:t> 생성</a:t>
            </a:r>
            <a:r>
              <a:rPr kumimoji="1" lang="en-US" altLang="ko-KR"/>
              <a:t>/</a:t>
            </a:r>
            <a:r>
              <a:rPr kumimoji="1" lang="ko-KR" altLang="en-US"/>
              <a:t>삭제 이벤트로</a:t>
            </a:r>
            <a:r>
              <a:rPr kumimoji="1" lang="en-US" altLang="ko-KR"/>
              <a:t>,</a:t>
            </a:r>
          </a:p>
          <a:p>
            <a:pPr algn="ctr"/>
            <a:r>
              <a:rPr kumimoji="1" lang="en-US" altLang="ko-KR"/>
              <a:t>Redis</a:t>
            </a:r>
            <a:r>
              <a:rPr kumimoji="1" lang="ko-KR" altLang="en-US"/>
              <a:t>에 </a:t>
            </a:r>
            <a:r>
              <a:rPr kumimoji="1" lang="ko-KR" altLang="en-US" err="1"/>
              <a:t>게시판별</a:t>
            </a:r>
            <a:r>
              <a:rPr kumimoji="1" lang="ko-KR" altLang="en-US"/>
              <a:t> </a:t>
            </a:r>
            <a:r>
              <a:rPr kumimoji="1" lang="ko-KR" altLang="en-US" err="1"/>
              <a:t>게시글</a:t>
            </a:r>
            <a:r>
              <a:rPr kumimoji="1" lang="ko-KR" altLang="en-US"/>
              <a:t> 목록을 저장한다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sorted set </a:t>
            </a:r>
            <a:r>
              <a:rPr kumimoji="1" lang="ko-KR" altLang="en-US"/>
              <a:t>자료구조를 활용하여 </a:t>
            </a:r>
            <a:r>
              <a:rPr kumimoji="1" lang="ko-KR" altLang="en-US" err="1"/>
              <a:t>최신순</a:t>
            </a:r>
            <a:r>
              <a:rPr kumimoji="1" lang="ko-KR" altLang="en-US"/>
              <a:t> 정렬을 </a:t>
            </a:r>
            <a:r>
              <a:rPr kumimoji="1" lang="en-US" altLang="ko-KR"/>
              <a:t>1000</a:t>
            </a:r>
            <a:r>
              <a:rPr kumimoji="1" lang="ko-KR" altLang="en-US"/>
              <a:t>개까지 유지한다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data = </a:t>
            </a:r>
            <a:r>
              <a:rPr kumimoji="1" lang="en-US" altLang="ko-KR" err="1"/>
              <a:t>article_id</a:t>
            </a:r>
            <a:r>
              <a:rPr kumimoji="1" lang="en-US" altLang="ko-KR"/>
              <a:t>, score = </a:t>
            </a:r>
            <a:r>
              <a:rPr kumimoji="1" lang="en-US" altLang="ko-KR" err="1"/>
              <a:t>article_id</a:t>
            </a:r>
            <a:r>
              <a:rPr kumimoji="1" lang="en-US" altLang="ko-KR"/>
              <a:t>(</a:t>
            </a:r>
            <a:r>
              <a:rPr kumimoji="1" lang="ko-KR" altLang="en-US"/>
              <a:t>생성 시간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8EF3129-391B-CC4D-90B7-B3F34AB73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89539"/>
              </p:ext>
            </p:extLst>
          </p:nvPr>
        </p:nvGraphicFramePr>
        <p:xfrm>
          <a:off x="7612124" y="2771354"/>
          <a:ext cx="30133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455">
                  <a:extLst>
                    <a:ext uri="{9D8B030D-6E8A-4147-A177-3AD203B41FA5}">
                      <a16:colId xmlns:a16="http://schemas.microsoft.com/office/drawing/2014/main" val="2530333779"/>
                    </a:ext>
                  </a:extLst>
                </a:gridCol>
                <a:gridCol w="1004455">
                  <a:extLst>
                    <a:ext uri="{9D8B030D-6E8A-4147-A177-3AD203B41FA5}">
                      <a16:colId xmlns:a16="http://schemas.microsoft.com/office/drawing/2014/main" val="1000334764"/>
                    </a:ext>
                  </a:extLst>
                </a:gridCol>
                <a:gridCol w="1004455">
                  <a:extLst>
                    <a:ext uri="{9D8B030D-6E8A-4147-A177-3AD203B41FA5}">
                      <a16:colId xmlns:a16="http://schemas.microsoft.com/office/drawing/2014/main" val="2410229856"/>
                    </a:ext>
                  </a:extLst>
                </a:gridCol>
              </a:tblGrid>
              <a:tr h="38367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article-list: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board: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{</a:t>
                      </a:r>
                      <a:r>
                        <a:rPr lang="en-US" altLang="ko-KR" sz="1200" dirty="0" err="1"/>
                        <a:t>boardId</a:t>
                      </a:r>
                      <a:r>
                        <a:rPr lang="en-US" altLang="ko-KR" sz="1200" dirty="0"/>
                        <a:t>}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zset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err="1">
                          <a:solidFill>
                            <a:schemeClr val="bg1"/>
                          </a:solidFill>
                        </a:rPr>
                        <a:t>article_id</a:t>
                      </a:r>
                      <a:endParaRPr lang="en-US" altLang="ko-KR" sz="1200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(data)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err="1">
                          <a:solidFill>
                            <a:schemeClr val="bg1"/>
                          </a:solidFill>
                        </a:rPr>
                        <a:t>article_id</a:t>
                      </a:r>
                      <a:endParaRPr lang="en-US" altLang="ko-KR" sz="1200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(score)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220153"/>
                  </a:ext>
                </a:extLst>
              </a:tr>
              <a:tr h="230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9000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461221"/>
                  </a:ext>
                </a:extLst>
              </a:tr>
              <a:tr h="230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454638"/>
                  </a:ext>
                </a:extLst>
              </a:tr>
              <a:tr h="230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052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267FD6-CCA7-2C42-A981-7DC1C2450132}"/>
              </a:ext>
            </a:extLst>
          </p:cNvPr>
          <p:cNvSpPr txBox="1"/>
          <p:nvPr/>
        </p:nvSpPr>
        <p:spPr>
          <a:xfrm>
            <a:off x="1989971" y="304976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전송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8147AC-8B49-DF4B-93FC-AFFCB3BBB405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flipH="1">
            <a:off x="4119845" y="3337905"/>
            <a:ext cx="78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5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3D54B-4FAC-2D46-992E-63E0EFC33919}"/>
              </a:ext>
            </a:extLst>
          </p:cNvPr>
          <p:cNvSpPr/>
          <p:nvPr/>
        </p:nvSpPr>
        <p:spPr>
          <a:xfrm>
            <a:off x="4904670" y="2167097"/>
            <a:ext cx="1067490" cy="142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endParaRPr kumimoji="1" lang="en-US" altLang="ko-KR"/>
          </a:p>
          <a:p>
            <a:pPr algn="ctr"/>
            <a:r>
              <a:rPr kumimoji="1" lang="ko-KR" altLang="en-US"/>
              <a:t>조회</a:t>
            </a:r>
            <a:endParaRPr kumimoji="1" lang="en-US" altLang="ko-KR"/>
          </a:p>
          <a:p>
            <a:pPr algn="ctr"/>
            <a:r>
              <a:rPr kumimoji="1" lang="ko-KR" altLang="en-US"/>
              <a:t>서비스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DD7638-FD61-F446-B3BA-0EAA245CDD51}"/>
              </a:ext>
            </a:extLst>
          </p:cNvPr>
          <p:cNvSpPr/>
          <p:nvPr/>
        </p:nvSpPr>
        <p:spPr>
          <a:xfrm>
            <a:off x="7112912" y="1829473"/>
            <a:ext cx="4011791" cy="2102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en-US" altLang="ko-KR" sz="4000"/>
              <a:t> </a:t>
            </a:r>
            <a:r>
              <a:rPr kumimoji="1" lang="ko-KR" altLang="en-US" sz="4000"/>
              <a:t>목록 조회 최적화 전략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8FFF65-3352-A548-BE6B-DCE5CB356190}"/>
              </a:ext>
            </a:extLst>
          </p:cNvPr>
          <p:cNvSpPr/>
          <p:nvPr/>
        </p:nvSpPr>
        <p:spPr>
          <a:xfrm>
            <a:off x="1097308" y="2217926"/>
            <a:ext cx="9779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게시글</a:t>
            </a:r>
            <a:r>
              <a:rPr kumimoji="1" lang="ko-KR" altLang="en-US"/>
              <a:t> 서비스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737723-BD24-4748-82CD-79B4738FDEDB}"/>
              </a:ext>
            </a:extLst>
          </p:cNvPr>
          <p:cNvSpPr/>
          <p:nvPr/>
        </p:nvSpPr>
        <p:spPr>
          <a:xfrm>
            <a:off x="2913345" y="2429090"/>
            <a:ext cx="1206500" cy="903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Kafka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6D3D35-80CB-474D-8A1D-6EE8A088302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2075208" y="2880707"/>
            <a:ext cx="838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DD0BA-687B-EC45-B631-5FBC3C38F643}"/>
              </a:ext>
            </a:extLst>
          </p:cNvPr>
          <p:cNvSpPr/>
          <p:nvPr/>
        </p:nvSpPr>
        <p:spPr>
          <a:xfrm>
            <a:off x="8305834" y="1576267"/>
            <a:ext cx="1625944" cy="506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Redis</a:t>
            </a:r>
            <a:endParaRPr kumimoji="1"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3DA6DB-CF61-4947-8694-19031EEAE452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5972160" y="2880706"/>
            <a:ext cx="1140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970CA1-36F6-4441-B01A-F0D4C9034C40}"/>
              </a:ext>
            </a:extLst>
          </p:cNvPr>
          <p:cNvSpPr txBox="1"/>
          <p:nvPr/>
        </p:nvSpPr>
        <p:spPr>
          <a:xfrm>
            <a:off x="0" y="530594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가 </a:t>
            </a:r>
            <a:r>
              <a:rPr kumimoji="1" lang="ko-KR" altLang="en-US" err="1"/>
              <a:t>게시글</a:t>
            </a:r>
            <a:r>
              <a:rPr kumimoji="1" lang="ko-KR" altLang="en-US"/>
              <a:t> 목록을 요청한다면</a:t>
            </a:r>
            <a:r>
              <a:rPr kumimoji="1" lang="en-US" altLang="ko-KR"/>
              <a:t>?</a:t>
            </a:r>
          </a:p>
          <a:p>
            <a:pPr algn="ctr"/>
            <a:r>
              <a:rPr kumimoji="1" lang="ko-KR" altLang="en-US" err="1"/>
              <a:t>최신글</a:t>
            </a:r>
            <a:r>
              <a:rPr kumimoji="1" lang="ko-KR" altLang="en-US"/>
              <a:t> </a:t>
            </a:r>
            <a:r>
              <a:rPr kumimoji="1" lang="en-US" altLang="ko-KR"/>
              <a:t>1000</a:t>
            </a:r>
            <a:r>
              <a:rPr kumimoji="1" lang="ko-KR" altLang="en-US"/>
              <a:t>건 이내의 목록 데이터는 </a:t>
            </a:r>
            <a:r>
              <a:rPr kumimoji="1" lang="ko-KR" altLang="en-US" err="1"/>
              <a:t>게시글</a:t>
            </a:r>
            <a:r>
              <a:rPr kumimoji="1" lang="ko-KR" altLang="en-US"/>
              <a:t> 조회 서비스의 </a:t>
            </a:r>
            <a:r>
              <a:rPr kumimoji="1" lang="en-US" altLang="ko-KR"/>
              <a:t>Redis</a:t>
            </a:r>
            <a:r>
              <a:rPr kumimoji="1" lang="ko-KR" altLang="en-US"/>
              <a:t>에서 가져오고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이후의 데이터는 </a:t>
            </a:r>
            <a:r>
              <a:rPr kumimoji="1" lang="ko-KR" altLang="en-US" err="1"/>
              <a:t>게시글</a:t>
            </a:r>
            <a:r>
              <a:rPr kumimoji="1" lang="ko-KR" altLang="en-US"/>
              <a:t> 서비스에서 가져올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8EF3129-391B-CC4D-90B7-B3F34AB73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526432"/>
              </p:ext>
            </p:extLst>
          </p:nvPr>
        </p:nvGraphicFramePr>
        <p:xfrm>
          <a:off x="7612124" y="2314156"/>
          <a:ext cx="3013365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455">
                  <a:extLst>
                    <a:ext uri="{9D8B030D-6E8A-4147-A177-3AD203B41FA5}">
                      <a16:colId xmlns:a16="http://schemas.microsoft.com/office/drawing/2014/main" val="2530333779"/>
                    </a:ext>
                  </a:extLst>
                </a:gridCol>
                <a:gridCol w="1004455">
                  <a:extLst>
                    <a:ext uri="{9D8B030D-6E8A-4147-A177-3AD203B41FA5}">
                      <a16:colId xmlns:a16="http://schemas.microsoft.com/office/drawing/2014/main" val="1000334764"/>
                    </a:ext>
                  </a:extLst>
                </a:gridCol>
                <a:gridCol w="1004455">
                  <a:extLst>
                    <a:ext uri="{9D8B030D-6E8A-4147-A177-3AD203B41FA5}">
                      <a16:colId xmlns:a16="http://schemas.microsoft.com/office/drawing/2014/main" val="2410229856"/>
                    </a:ext>
                  </a:extLst>
                </a:gridCol>
              </a:tblGrid>
              <a:tr h="38367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article-list: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board: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{</a:t>
                      </a:r>
                      <a:r>
                        <a:rPr lang="en-US" altLang="ko-KR" sz="1200" dirty="0" err="1"/>
                        <a:t>boardId</a:t>
                      </a:r>
                      <a:r>
                        <a:rPr lang="en-US" altLang="ko-KR" sz="1200" dirty="0"/>
                        <a:t>}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zset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err="1">
                          <a:solidFill>
                            <a:schemeClr val="bg1"/>
                          </a:solidFill>
                        </a:rPr>
                        <a:t>article_id</a:t>
                      </a:r>
                      <a:endParaRPr lang="en-US" altLang="ko-KR" sz="1200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(data)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err="1">
                          <a:solidFill>
                            <a:schemeClr val="bg1"/>
                          </a:solidFill>
                        </a:rPr>
                        <a:t>article_id</a:t>
                      </a:r>
                      <a:endParaRPr lang="en-US" altLang="ko-KR" sz="1200" b="1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(score)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220153"/>
                  </a:ext>
                </a:extLst>
              </a:tr>
              <a:tr h="230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9000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461221"/>
                  </a:ext>
                </a:extLst>
              </a:tr>
              <a:tr h="230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454638"/>
                  </a:ext>
                </a:extLst>
              </a:tr>
              <a:tr h="230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052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267FD6-CCA7-2C42-A981-7DC1C2450132}"/>
              </a:ext>
            </a:extLst>
          </p:cNvPr>
          <p:cNvSpPr txBox="1"/>
          <p:nvPr/>
        </p:nvSpPr>
        <p:spPr>
          <a:xfrm>
            <a:off x="1989971" y="259256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이벤트 전송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8147AC-8B49-DF4B-93FC-AFFCB3BBB405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flipH="1">
            <a:off x="4119845" y="2880707"/>
            <a:ext cx="78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157E7-C95B-F04A-8C98-B43D83586D94}"/>
              </a:ext>
            </a:extLst>
          </p:cNvPr>
          <p:cNvSpPr/>
          <p:nvPr/>
        </p:nvSpPr>
        <p:spPr>
          <a:xfrm>
            <a:off x="4869071" y="4254715"/>
            <a:ext cx="1138687" cy="474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78763A-D9B9-CA40-862E-764A7594F5D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5438415" y="3594316"/>
            <a:ext cx="0" cy="66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err="1"/>
              <a:t>게시글</a:t>
            </a:r>
            <a:r>
              <a:rPr kumimoji="1" lang="ko-KR" altLang="en-US" sz="4000"/>
              <a:t> 목록 조회 최적화 전략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이제 </a:t>
            </a: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9718304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현재 조회수에는 짧은 만료 시간을 가지는 캐시가 적용되어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@Cacheable</a:t>
            </a:r>
            <a:r>
              <a:rPr kumimoji="1" lang="ko-KR" altLang="en-US"/>
              <a:t>이 적용된다</a:t>
            </a:r>
            <a:r>
              <a:rPr kumimoji="1" lang="en-US" altLang="ko-KR"/>
              <a:t>.</a:t>
            </a:r>
          </a:p>
          <a:p>
            <a:pPr marL="1428750" lvl="2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/>
              <a:t>캐시에서 데이터를 조회</a:t>
            </a:r>
            <a:endParaRPr kumimoji="1" lang="en-US" altLang="ko-KR"/>
          </a:p>
          <a:p>
            <a:pPr marL="1428750" lvl="2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/>
              <a:t>캐시 데이터 유무에 따라</a:t>
            </a:r>
            <a:r>
              <a:rPr kumimoji="1" lang="en-US" altLang="ko-KR"/>
              <a:t>,</a:t>
            </a:r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/>
              <a:t>데이터가 있으면</a:t>
            </a:r>
            <a:r>
              <a:rPr kumimoji="1" lang="en-US" altLang="ko-KR"/>
              <a:t>, </a:t>
            </a:r>
            <a:r>
              <a:rPr kumimoji="1" lang="ko-KR" altLang="en-US"/>
              <a:t>캐시의 데이터를 응답</a:t>
            </a:r>
            <a:endParaRPr kumimoji="1" lang="en-US" altLang="ko-KR"/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/>
              <a:t>데이터가 없으면</a:t>
            </a:r>
            <a:r>
              <a:rPr kumimoji="1" lang="en-US" altLang="ko-KR"/>
              <a:t>, </a:t>
            </a:r>
            <a:r>
              <a:rPr kumimoji="1" lang="ko-KR" altLang="en-US"/>
              <a:t>원본 데이터를 가져오고</a:t>
            </a:r>
            <a:r>
              <a:rPr kumimoji="1" lang="en-US" altLang="ko-KR"/>
              <a:t>, </a:t>
            </a:r>
            <a:r>
              <a:rPr kumimoji="1" lang="ko-KR" altLang="en-US"/>
              <a:t>캐시에 저장한 뒤 응답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우리는 동시에 많은 트래픽이 몰려올 수도 있는 상황이다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과연 효율적으로 동작하고 있을까</a:t>
            </a:r>
            <a:r>
              <a:rPr kumimoji="1" lang="en-US" altLang="ko-KR"/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애플리케이션에서 테스트해보자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798360123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캐시가 만료될 때마다 원본 데이터 서버에 여러 번 요청되고 있다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동시 요청 시에 어떻게 동작하고 있는 것일까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6656922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dirty="0">
                <a:ea typeface="맑은 고딕"/>
              </a:rPr>
              <a:t>Article Read Service </a:t>
            </a:r>
            <a:r>
              <a:rPr kumimoji="1" lang="ko-KR" altLang="en-US" dirty="0">
                <a:ea typeface="맑은 고딕"/>
              </a:rPr>
              <a:t>는 </a:t>
            </a:r>
            <a:r>
              <a:rPr kumimoji="1" lang="en-US" altLang="ko-KR" dirty="0">
                <a:ea typeface="맑은 고딕"/>
              </a:rPr>
              <a:t>Cache</a:t>
            </a:r>
            <a:r>
              <a:rPr kumimoji="1" lang="ko-KR" altLang="en-US" dirty="0" err="1">
                <a:ea typeface="맑은 고딕"/>
              </a:rPr>
              <a:t>를</a:t>
            </a:r>
            <a:r>
              <a:rPr kumimoji="1" lang="ko-KR" altLang="en-US" dirty="0">
                <a:ea typeface="맑은 고딕"/>
              </a:rPr>
              <a:t> 관리하고</a:t>
            </a:r>
            <a:r>
              <a:rPr kumimoji="1" lang="en-US" altLang="ko-KR" dirty="0">
                <a:ea typeface="맑은 고딕"/>
              </a:rPr>
              <a:t>, View Service </a:t>
            </a:r>
            <a:r>
              <a:rPr kumimoji="1" lang="ko-KR" altLang="en-US" dirty="0">
                <a:ea typeface="맑은 고딕"/>
              </a:rPr>
              <a:t>는 </a:t>
            </a:r>
            <a:r>
              <a:rPr kumimoji="1" lang="en-US" altLang="ko-KR" dirty="0">
                <a:ea typeface="맑은 고딕"/>
              </a:rPr>
              <a:t>Origin Data</a:t>
            </a:r>
            <a:r>
              <a:rPr kumimoji="1" lang="ko-KR" altLang="en-US" dirty="0" err="1">
                <a:ea typeface="맑은 고딕"/>
              </a:rPr>
              <a:t>를</a:t>
            </a:r>
            <a:r>
              <a:rPr kumimoji="1" lang="ko-KR" altLang="en-US" dirty="0">
                <a:ea typeface="맑은 고딕"/>
              </a:rPr>
              <a:t> 관리한다</a:t>
            </a:r>
            <a:r>
              <a:rPr kumimoji="1" lang="en-US" altLang="ko-KR" dirty="0">
                <a:ea typeface="맑은 고딕"/>
              </a:rPr>
              <a:t>.</a:t>
            </a:r>
          </a:p>
          <a:p>
            <a:pPr algn="ctr"/>
            <a:r>
              <a:rPr kumimoji="1" lang="en-US" altLang="ko-KR" dirty="0">
                <a:ea typeface="맑은 고딕"/>
              </a:rPr>
              <a:t>Client</a:t>
            </a:r>
            <a:r>
              <a:rPr kumimoji="1" lang="ko-KR" altLang="en-US" dirty="0" err="1">
                <a:ea typeface="맑은 고딕"/>
              </a:rPr>
              <a:t>에</a:t>
            </a:r>
            <a:r>
              <a:rPr kumimoji="1" lang="ko-KR" altLang="en-US" dirty="0">
                <a:ea typeface="맑은 고딕"/>
              </a:rPr>
              <a:t> 의해 동시 요청이 들어오는 상황을 살펴보자</a:t>
            </a:r>
            <a:r>
              <a:rPr kumimoji="1" lang="en-US" altLang="ko-KR" dirty="0">
                <a:ea typeface="맑은 고딕"/>
              </a:rPr>
              <a:t>.</a:t>
            </a:r>
            <a:endParaRPr kumimoji="1" lang="ko-KR" altLang="en-US" dirty="0">
              <a:ea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297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프로그램은 </a:t>
            </a:r>
            <a:r>
              <a:rPr kumimoji="1" lang="ko-KR" altLang="en-US" b="1"/>
              <a:t>이미지</a:t>
            </a:r>
            <a:r>
              <a:rPr kumimoji="1" lang="ko-KR" altLang="en-US"/>
              <a:t>로 </a:t>
            </a:r>
            <a:r>
              <a:rPr kumimoji="1" lang="ko-KR" altLang="en-US" err="1"/>
              <a:t>패키징되고</a:t>
            </a:r>
            <a:r>
              <a:rPr kumimoji="1" lang="en-US" altLang="ko-KR"/>
              <a:t>, </a:t>
            </a:r>
            <a:r>
              <a:rPr kumimoji="1" lang="ko-KR" altLang="en-US" b="1"/>
              <a:t>컨테이너</a:t>
            </a:r>
            <a:r>
              <a:rPr kumimoji="1" lang="ko-KR" altLang="en-US"/>
              <a:t>로 실행된다</a:t>
            </a:r>
            <a:r>
              <a:rPr kumimoji="1"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이미지 </a:t>
            </a:r>
            <a:r>
              <a:rPr kumimoji="1" lang="en-US" altLang="ko-KR"/>
              <a:t>: </a:t>
            </a:r>
            <a:r>
              <a:rPr kumimoji="1" lang="ko-KR" altLang="en-US"/>
              <a:t>실행 파일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컨테이너 </a:t>
            </a:r>
            <a:r>
              <a:rPr kumimoji="1" lang="en-US" altLang="ko-KR"/>
              <a:t>: </a:t>
            </a:r>
            <a:r>
              <a:rPr kumimoji="1" lang="ko-KR" altLang="en-US"/>
              <a:t>실행된 프로세스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이미지</a:t>
            </a:r>
            <a:r>
              <a:rPr kumimoji="1" lang="en-US" altLang="ko-KR"/>
              <a:t>(Image)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애플리케이션 실행을 위한 템플릿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컨테이너</a:t>
            </a:r>
            <a:r>
              <a:rPr kumimoji="1" lang="en-US" altLang="ko-KR"/>
              <a:t>(Container)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실행된 이미지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독립적이고 격리된 실행 환경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3C648C-D4FA-6448-91D2-E111BA2FF498}"/>
              </a:ext>
            </a:extLst>
          </p:cNvPr>
          <p:cNvSpPr/>
          <p:nvPr/>
        </p:nvSpPr>
        <p:spPr>
          <a:xfrm>
            <a:off x="7553960" y="3429000"/>
            <a:ext cx="1554480" cy="1046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이미지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02BF76-1BBA-5C4B-B0B6-B5F3B02FECA1}"/>
              </a:ext>
            </a:extLst>
          </p:cNvPr>
          <p:cNvSpPr/>
          <p:nvPr/>
        </p:nvSpPr>
        <p:spPr>
          <a:xfrm>
            <a:off x="9900920" y="3429000"/>
            <a:ext cx="1554480" cy="1046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컨테이너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BA76489-1BF5-FE4E-B849-10927E3DB5F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108440" y="395224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839480-BB60-DC4A-8DA3-B841D7C82517}"/>
              </a:ext>
            </a:extLst>
          </p:cNvPr>
          <p:cNvSpPr txBox="1"/>
          <p:nvPr/>
        </p:nvSpPr>
        <p:spPr>
          <a:xfrm>
            <a:off x="9232810" y="36444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613363691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캐시에서 데이터를 조회한다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85531155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캐시에서 데이터를 찾지 못하고 </a:t>
            </a:r>
            <a:r>
              <a:rPr kumimoji="1" lang="en-US" altLang="ko-KR"/>
              <a:t>cache miss.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</p:spTree>
    <p:extLst>
      <p:ext uri="{BB962C8B-B14F-4D97-AF65-F5344CB8AC3E}">
        <p14:creationId xmlns:p14="http://schemas.microsoft.com/office/powerpoint/2010/main" val="2969499718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캐시를 갱신하기 위해 원본 데이터에 접근한다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</p:spTree>
    <p:extLst>
      <p:ext uri="{BB962C8B-B14F-4D97-AF65-F5344CB8AC3E}">
        <p14:creationId xmlns:p14="http://schemas.microsoft.com/office/powerpoint/2010/main" val="3499721996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원본 데이터를 정상적으로 획득한다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</p:spTree>
    <p:extLst>
      <p:ext uri="{BB962C8B-B14F-4D97-AF65-F5344CB8AC3E}">
        <p14:creationId xmlns:p14="http://schemas.microsoft.com/office/powerpoint/2010/main" val="1115515701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이어서 </a:t>
            </a:r>
            <a:r>
              <a:rPr kumimoji="1" lang="en-US" altLang="ko-KR"/>
              <a:t>2</a:t>
            </a:r>
            <a:r>
              <a:rPr kumimoji="1" lang="ko-KR" altLang="en-US"/>
              <a:t>번 요청이 들어오고</a:t>
            </a:r>
            <a:r>
              <a:rPr kumimoji="1" lang="en-US" altLang="ko-KR"/>
              <a:t>, </a:t>
            </a:r>
            <a:r>
              <a:rPr kumimoji="1" lang="ko-KR" altLang="en-US"/>
              <a:t>캐시를 조회한다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59605136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아직 캐시에 데이터가 없으므로</a:t>
            </a:r>
            <a:r>
              <a:rPr kumimoji="1" lang="en-US" altLang="ko-KR"/>
              <a:t>, 2</a:t>
            </a:r>
            <a:r>
              <a:rPr kumimoji="1" lang="ko-KR" altLang="en-US"/>
              <a:t>번 요청도 </a:t>
            </a:r>
            <a:r>
              <a:rPr kumimoji="1" lang="en-US" altLang="ko-KR"/>
              <a:t>cache miss.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</p:spTree>
    <p:extLst>
      <p:ext uri="{BB962C8B-B14F-4D97-AF65-F5344CB8AC3E}">
        <p14:creationId xmlns:p14="http://schemas.microsoft.com/office/powerpoint/2010/main" val="2529968108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요청도 캐시 갱신을 위해 원본 데이터에 접근한다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</p:spTree>
    <p:extLst>
      <p:ext uri="{BB962C8B-B14F-4D97-AF65-F5344CB8AC3E}">
        <p14:creationId xmlns:p14="http://schemas.microsoft.com/office/powerpoint/2010/main" val="3299813530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요청은 원본 데이터를 획득한다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138A9-ED54-A94F-BC59-54EA20912B3B}"/>
              </a:ext>
            </a:extLst>
          </p:cNvPr>
          <p:cNvCxnSpPr>
            <a:cxnSpLocks/>
          </p:cNvCxnSpPr>
          <p:nvPr/>
        </p:nvCxnSpPr>
        <p:spPr>
          <a:xfrm flipV="1">
            <a:off x="6219645" y="1966337"/>
            <a:ext cx="241540" cy="196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9F977C-3409-3E4D-8D09-EF5483639C73}"/>
              </a:ext>
            </a:extLst>
          </p:cNvPr>
          <p:cNvSpPr txBox="1"/>
          <p:nvPr/>
        </p:nvSpPr>
        <p:spPr>
          <a:xfrm>
            <a:off x="5991344" y="137059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</p:spTree>
    <p:extLst>
      <p:ext uri="{BB962C8B-B14F-4D97-AF65-F5344CB8AC3E}">
        <p14:creationId xmlns:p14="http://schemas.microsoft.com/office/powerpoint/2010/main" val="3307549516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원본 데이터를 캐시에 적재한다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138A9-ED54-A94F-BC59-54EA20912B3B}"/>
              </a:ext>
            </a:extLst>
          </p:cNvPr>
          <p:cNvCxnSpPr>
            <a:cxnSpLocks/>
          </p:cNvCxnSpPr>
          <p:nvPr/>
        </p:nvCxnSpPr>
        <p:spPr>
          <a:xfrm flipV="1">
            <a:off x="6219645" y="1966337"/>
            <a:ext cx="241540" cy="196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9F977C-3409-3E4D-8D09-EF5483639C73}"/>
              </a:ext>
            </a:extLst>
          </p:cNvPr>
          <p:cNvSpPr txBox="1"/>
          <p:nvPr/>
        </p:nvSpPr>
        <p:spPr>
          <a:xfrm>
            <a:off x="5991344" y="137059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E8F575-1842-D443-9D82-90596606C257}"/>
              </a:ext>
            </a:extLst>
          </p:cNvPr>
          <p:cNvCxnSpPr/>
          <p:nvPr/>
        </p:nvCxnSpPr>
        <p:spPr>
          <a:xfrm>
            <a:off x="6887168" y="1956419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1FAB75-E5DF-5744-B6A6-D0B8357D7E4C}"/>
              </a:ext>
            </a:extLst>
          </p:cNvPr>
          <p:cNvSpPr txBox="1"/>
          <p:nvPr/>
        </p:nvSpPr>
        <p:spPr>
          <a:xfrm>
            <a:off x="6729399" y="295975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197232232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정상적으로 캐시에 데이터를 적재하고</a:t>
            </a:r>
            <a:r>
              <a:rPr kumimoji="1" lang="en-US" altLang="ko-KR"/>
              <a:t>, </a:t>
            </a:r>
            <a:r>
              <a:rPr kumimoji="1" lang="ko-KR" altLang="en-US"/>
              <a:t>데이터를 응답한다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138A9-ED54-A94F-BC59-54EA20912B3B}"/>
              </a:ext>
            </a:extLst>
          </p:cNvPr>
          <p:cNvCxnSpPr>
            <a:cxnSpLocks/>
          </p:cNvCxnSpPr>
          <p:nvPr/>
        </p:nvCxnSpPr>
        <p:spPr>
          <a:xfrm flipV="1">
            <a:off x="6219645" y="1966337"/>
            <a:ext cx="241540" cy="196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9F977C-3409-3E4D-8D09-EF5483639C73}"/>
              </a:ext>
            </a:extLst>
          </p:cNvPr>
          <p:cNvSpPr txBox="1"/>
          <p:nvPr/>
        </p:nvSpPr>
        <p:spPr>
          <a:xfrm>
            <a:off x="5991344" y="137059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E8F575-1842-D443-9D82-90596606C257}"/>
              </a:ext>
            </a:extLst>
          </p:cNvPr>
          <p:cNvCxnSpPr/>
          <p:nvPr/>
        </p:nvCxnSpPr>
        <p:spPr>
          <a:xfrm>
            <a:off x="6887168" y="1956419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1FAB75-E5DF-5744-B6A6-D0B8357D7E4C}"/>
              </a:ext>
            </a:extLst>
          </p:cNvPr>
          <p:cNvSpPr txBox="1"/>
          <p:nvPr/>
        </p:nvSpPr>
        <p:spPr>
          <a:xfrm>
            <a:off x="6729399" y="295975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9BC333C-5A56-994C-9B6D-1FF2A8E86F2C}"/>
              </a:ext>
            </a:extLst>
          </p:cNvPr>
          <p:cNvCxnSpPr>
            <a:cxnSpLocks/>
          </p:cNvCxnSpPr>
          <p:nvPr/>
        </p:nvCxnSpPr>
        <p:spPr>
          <a:xfrm flipV="1">
            <a:off x="7263442" y="1966336"/>
            <a:ext cx="280604" cy="9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9A994B-F14D-074D-9746-218A07C0EE62}"/>
              </a:ext>
            </a:extLst>
          </p:cNvPr>
          <p:cNvSpPr txBox="1"/>
          <p:nvPr/>
        </p:nvSpPr>
        <p:spPr>
          <a:xfrm>
            <a:off x="7043502" y="153539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</p:spTree>
    <p:extLst>
      <p:ext uri="{BB962C8B-B14F-4D97-AF65-F5344CB8AC3E}">
        <p14:creationId xmlns:p14="http://schemas.microsoft.com/office/powerpoint/2010/main" val="3725025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우리 강의에서 </a:t>
            </a:r>
            <a:r>
              <a:rPr kumimoji="1" lang="en-US" altLang="ko-KR"/>
              <a:t>Docker</a:t>
            </a:r>
            <a:r>
              <a:rPr kumimoji="1" lang="ko-KR" altLang="en-US"/>
              <a:t>는 이 정도만 알아도 충분하다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/>
              <a:t>images,</a:t>
            </a:r>
            <a:r>
              <a:rPr lang="ko-KR" altLang="en-US"/>
              <a:t> </a:t>
            </a:r>
            <a:r>
              <a:rPr lang="en-US" altLang="ko-KR"/>
              <a:t>pull, </a:t>
            </a:r>
            <a:r>
              <a:rPr lang="en-US" altLang="ko-KR" err="1"/>
              <a:t>ps</a:t>
            </a:r>
            <a:r>
              <a:rPr lang="en-US" altLang="ko-KR"/>
              <a:t>, run, start, stop, exec, </a:t>
            </a:r>
            <a:r>
              <a:rPr lang="en-US" altLang="ko-KR" err="1"/>
              <a:t>rmi</a:t>
            </a:r>
            <a:r>
              <a:rPr lang="en-US" altLang="ko-KR"/>
              <a:t>, rm</a:t>
            </a:r>
          </a:p>
          <a:p>
            <a:pPr lvl="1"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직접 사용하면서 알아보자</a:t>
            </a:r>
            <a:r>
              <a:rPr lang="en-US" altLang="ko-KR"/>
              <a:t>!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강의를 진행하면서 실습하게 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3188930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요청도 원본 데이터를 캐시에 적재한다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138A9-ED54-A94F-BC59-54EA20912B3B}"/>
              </a:ext>
            </a:extLst>
          </p:cNvPr>
          <p:cNvCxnSpPr>
            <a:cxnSpLocks/>
          </p:cNvCxnSpPr>
          <p:nvPr/>
        </p:nvCxnSpPr>
        <p:spPr>
          <a:xfrm flipV="1">
            <a:off x="6219645" y="1966337"/>
            <a:ext cx="241540" cy="196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9F977C-3409-3E4D-8D09-EF5483639C73}"/>
              </a:ext>
            </a:extLst>
          </p:cNvPr>
          <p:cNvSpPr txBox="1"/>
          <p:nvPr/>
        </p:nvSpPr>
        <p:spPr>
          <a:xfrm>
            <a:off x="5991344" y="137059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E8F575-1842-D443-9D82-90596606C257}"/>
              </a:ext>
            </a:extLst>
          </p:cNvPr>
          <p:cNvCxnSpPr/>
          <p:nvPr/>
        </p:nvCxnSpPr>
        <p:spPr>
          <a:xfrm>
            <a:off x="6887168" y="1956419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1FAB75-E5DF-5744-B6A6-D0B8357D7E4C}"/>
              </a:ext>
            </a:extLst>
          </p:cNvPr>
          <p:cNvSpPr txBox="1"/>
          <p:nvPr/>
        </p:nvSpPr>
        <p:spPr>
          <a:xfrm>
            <a:off x="6729399" y="295975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9BC333C-5A56-994C-9B6D-1FF2A8E86F2C}"/>
              </a:ext>
            </a:extLst>
          </p:cNvPr>
          <p:cNvCxnSpPr>
            <a:cxnSpLocks/>
          </p:cNvCxnSpPr>
          <p:nvPr/>
        </p:nvCxnSpPr>
        <p:spPr>
          <a:xfrm flipV="1">
            <a:off x="7263442" y="1966336"/>
            <a:ext cx="280604" cy="9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9A994B-F14D-074D-9746-218A07C0EE62}"/>
              </a:ext>
            </a:extLst>
          </p:cNvPr>
          <p:cNvSpPr txBox="1"/>
          <p:nvPr/>
        </p:nvSpPr>
        <p:spPr>
          <a:xfrm>
            <a:off x="7043502" y="153539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42685B-C858-B74A-AEB3-5B763722628A}"/>
              </a:ext>
            </a:extLst>
          </p:cNvPr>
          <p:cNvCxnSpPr/>
          <p:nvPr/>
        </p:nvCxnSpPr>
        <p:spPr>
          <a:xfrm>
            <a:off x="7889048" y="197027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A30B80-35A8-0347-A1AB-4800C9B0649D}"/>
              </a:ext>
            </a:extLst>
          </p:cNvPr>
          <p:cNvSpPr txBox="1"/>
          <p:nvPr/>
        </p:nvSpPr>
        <p:spPr>
          <a:xfrm>
            <a:off x="7766395" y="295254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22726080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요청도 정상적으로 캐시에 데이터를 적재하고</a:t>
            </a:r>
            <a:r>
              <a:rPr kumimoji="1" lang="en-US" altLang="ko-KR"/>
              <a:t>, </a:t>
            </a:r>
            <a:r>
              <a:rPr kumimoji="1" lang="ko-KR" altLang="en-US"/>
              <a:t>데이터를 응답한다</a:t>
            </a:r>
            <a:r>
              <a:rPr kumimoji="1" lang="en-US" altLang="ko-KR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138A9-ED54-A94F-BC59-54EA20912B3B}"/>
              </a:ext>
            </a:extLst>
          </p:cNvPr>
          <p:cNvCxnSpPr>
            <a:cxnSpLocks/>
          </p:cNvCxnSpPr>
          <p:nvPr/>
        </p:nvCxnSpPr>
        <p:spPr>
          <a:xfrm flipV="1">
            <a:off x="6219645" y="1966337"/>
            <a:ext cx="241540" cy="196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9F977C-3409-3E4D-8D09-EF5483639C73}"/>
              </a:ext>
            </a:extLst>
          </p:cNvPr>
          <p:cNvSpPr txBox="1"/>
          <p:nvPr/>
        </p:nvSpPr>
        <p:spPr>
          <a:xfrm>
            <a:off x="5991344" y="137059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E8F575-1842-D443-9D82-90596606C257}"/>
              </a:ext>
            </a:extLst>
          </p:cNvPr>
          <p:cNvCxnSpPr/>
          <p:nvPr/>
        </p:nvCxnSpPr>
        <p:spPr>
          <a:xfrm>
            <a:off x="6887168" y="1956419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1FAB75-E5DF-5744-B6A6-D0B8357D7E4C}"/>
              </a:ext>
            </a:extLst>
          </p:cNvPr>
          <p:cNvSpPr txBox="1"/>
          <p:nvPr/>
        </p:nvSpPr>
        <p:spPr>
          <a:xfrm>
            <a:off x="6729399" y="295975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9BC333C-5A56-994C-9B6D-1FF2A8E86F2C}"/>
              </a:ext>
            </a:extLst>
          </p:cNvPr>
          <p:cNvCxnSpPr>
            <a:cxnSpLocks/>
          </p:cNvCxnSpPr>
          <p:nvPr/>
        </p:nvCxnSpPr>
        <p:spPr>
          <a:xfrm flipV="1">
            <a:off x="7263442" y="1966336"/>
            <a:ext cx="280604" cy="9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9A994B-F14D-074D-9746-218A07C0EE62}"/>
              </a:ext>
            </a:extLst>
          </p:cNvPr>
          <p:cNvSpPr txBox="1"/>
          <p:nvPr/>
        </p:nvSpPr>
        <p:spPr>
          <a:xfrm>
            <a:off x="7043502" y="153539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42685B-C858-B74A-AEB3-5B763722628A}"/>
              </a:ext>
            </a:extLst>
          </p:cNvPr>
          <p:cNvCxnSpPr/>
          <p:nvPr/>
        </p:nvCxnSpPr>
        <p:spPr>
          <a:xfrm>
            <a:off x="7889048" y="197027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A30B80-35A8-0347-A1AB-4800C9B0649D}"/>
              </a:ext>
            </a:extLst>
          </p:cNvPr>
          <p:cNvSpPr txBox="1"/>
          <p:nvPr/>
        </p:nvSpPr>
        <p:spPr>
          <a:xfrm>
            <a:off x="7766395" y="295254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39DB1F-4456-8E47-8349-77BB37D85420}"/>
              </a:ext>
            </a:extLst>
          </p:cNvPr>
          <p:cNvCxnSpPr>
            <a:cxnSpLocks/>
          </p:cNvCxnSpPr>
          <p:nvPr/>
        </p:nvCxnSpPr>
        <p:spPr>
          <a:xfrm flipV="1">
            <a:off x="8402128" y="1966339"/>
            <a:ext cx="368573" cy="96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A18314B-C4B3-7A45-88DB-1861F67A0F47}"/>
              </a:ext>
            </a:extLst>
          </p:cNvPr>
          <p:cNvSpPr txBox="1"/>
          <p:nvPr/>
        </p:nvSpPr>
        <p:spPr>
          <a:xfrm>
            <a:off x="8270157" y="153539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</p:spTree>
    <p:extLst>
      <p:ext uri="{BB962C8B-B14F-4D97-AF65-F5344CB8AC3E}">
        <p14:creationId xmlns:p14="http://schemas.microsoft.com/office/powerpoint/2010/main" val="3353716505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799233" y="181985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위 과정에서 원본 데이터에 접근하고 캐시에 데이터를 적재하는 과정은 두 번 수행됐다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algn="ctr"/>
            <a:r>
              <a:rPr kumimoji="1" lang="ko-KR" altLang="en-US"/>
              <a:t>하지만 위 과정은 한 번으로도 충분했다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동시 요청이 많다면</a:t>
            </a:r>
            <a:r>
              <a:rPr kumimoji="1" lang="en-US" altLang="ko-KR"/>
              <a:t>, </a:t>
            </a:r>
            <a:r>
              <a:rPr kumimoji="1" lang="ko-KR" altLang="en-US"/>
              <a:t>원본 데이터에 접근하는 과정이 무의미하게 많아질 수 있는 것이다</a:t>
            </a:r>
            <a:r>
              <a:rPr kumimoji="1" lang="en-US" altLang="ko-KR"/>
              <a:t>. </a:t>
            </a:r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27D2-E4CC-EA48-9EA0-29FD8BE7F2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7610" y="29408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669C4C-01CC-5C48-BFB3-6F35839592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B770A4-4EF5-B347-B81F-1DD6D86E128E}"/>
              </a:ext>
            </a:extLst>
          </p:cNvPr>
          <p:cNvCxnSpPr/>
          <p:nvPr/>
        </p:nvCxnSpPr>
        <p:spPr>
          <a:xfrm>
            <a:off x="2613804" y="1958351"/>
            <a:ext cx="301924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1A079A-A06E-F840-967C-9694A9F7EB13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1BECA3-47A8-AE4A-AC68-50AD745D958F}"/>
              </a:ext>
            </a:extLst>
          </p:cNvPr>
          <p:cNvCxnSpPr>
            <a:cxnSpLocks/>
          </p:cNvCxnSpPr>
          <p:nvPr/>
        </p:nvCxnSpPr>
        <p:spPr>
          <a:xfrm flipV="1">
            <a:off x="3036498" y="1958351"/>
            <a:ext cx="198408" cy="9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720E4-5484-B245-8AA6-1EF05424CED7}"/>
              </a:ext>
            </a:extLst>
          </p:cNvPr>
          <p:cNvSpPr txBox="1"/>
          <p:nvPr/>
        </p:nvSpPr>
        <p:spPr>
          <a:xfrm>
            <a:off x="2764766" y="1535450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CAF4B0-929C-8D4C-B196-2F7707BE6C00}"/>
              </a:ext>
            </a:extLst>
          </p:cNvPr>
          <p:cNvCxnSpPr>
            <a:cxnSpLocks/>
          </p:cNvCxnSpPr>
          <p:nvPr/>
        </p:nvCxnSpPr>
        <p:spPr>
          <a:xfrm>
            <a:off x="3519577" y="1966337"/>
            <a:ext cx="45720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28FD-3CAB-6E43-8B33-87C91C7F7A7A}"/>
              </a:ext>
            </a:extLst>
          </p:cNvPr>
          <p:cNvSpPr txBox="1"/>
          <p:nvPr/>
        </p:nvSpPr>
        <p:spPr>
          <a:xfrm>
            <a:off x="3506936" y="3937456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B659CE-9986-044D-A822-02FB61FF3E16}"/>
              </a:ext>
            </a:extLst>
          </p:cNvPr>
          <p:cNvCxnSpPr/>
          <p:nvPr/>
        </p:nvCxnSpPr>
        <p:spPr>
          <a:xfrm flipV="1">
            <a:off x="4097547" y="1966337"/>
            <a:ext cx="349070" cy="194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2B8349-FDB6-7143-8174-72022878EF11}"/>
              </a:ext>
            </a:extLst>
          </p:cNvPr>
          <p:cNvSpPr txBox="1"/>
          <p:nvPr/>
        </p:nvSpPr>
        <p:spPr>
          <a:xfrm>
            <a:off x="4013831" y="136617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7324C3-9CE7-8D4C-97A8-581710A48AD4}"/>
              </a:ext>
            </a:extLst>
          </p:cNvPr>
          <p:cNvCxnSpPr/>
          <p:nvPr/>
        </p:nvCxnSpPr>
        <p:spPr>
          <a:xfrm>
            <a:off x="4813540" y="196633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F29A4-ECEF-F445-95AA-23607DFD59BA}"/>
              </a:ext>
            </a:extLst>
          </p:cNvPr>
          <p:cNvSpPr txBox="1"/>
          <p:nvPr/>
        </p:nvSpPr>
        <p:spPr>
          <a:xfrm>
            <a:off x="4694094" y="2948675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6CC9F7-D25C-0C40-9C06-F759840A4A8F}"/>
              </a:ext>
            </a:extLst>
          </p:cNvPr>
          <p:cNvCxnSpPr>
            <a:cxnSpLocks/>
          </p:cNvCxnSpPr>
          <p:nvPr/>
        </p:nvCxnSpPr>
        <p:spPr>
          <a:xfrm flipV="1">
            <a:off x="5236234" y="1966336"/>
            <a:ext cx="266094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55E3E1-32BD-C642-B022-56DF03E7EC6F}"/>
              </a:ext>
            </a:extLst>
          </p:cNvPr>
          <p:cNvSpPr txBox="1"/>
          <p:nvPr/>
        </p:nvSpPr>
        <p:spPr>
          <a:xfrm>
            <a:off x="5074282" y="1525532"/>
            <a:ext cx="880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miss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FE7EE0-8C4D-2348-BED0-D7BC7A043442}"/>
              </a:ext>
            </a:extLst>
          </p:cNvPr>
          <p:cNvCxnSpPr>
            <a:cxnSpLocks/>
          </p:cNvCxnSpPr>
          <p:nvPr/>
        </p:nvCxnSpPr>
        <p:spPr>
          <a:xfrm>
            <a:off x="5831457" y="1966336"/>
            <a:ext cx="264543" cy="194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69795A-B8C4-FE4F-8A95-A901993C35E9}"/>
              </a:ext>
            </a:extLst>
          </p:cNvPr>
          <p:cNvSpPr txBox="1"/>
          <p:nvPr/>
        </p:nvSpPr>
        <p:spPr>
          <a:xfrm>
            <a:off x="5626159" y="3927545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8138A9-ED54-A94F-BC59-54EA20912B3B}"/>
              </a:ext>
            </a:extLst>
          </p:cNvPr>
          <p:cNvCxnSpPr>
            <a:cxnSpLocks/>
          </p:cNvCxnSpPr>
          <p:nvPr/>
        </p:nvCxnSpPr>
        <p:spPr>
          <a:xfrm flipV="1">
            <a:off x="6219645" y="1966337"/>
            <a:ext cx="241540" cy="196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9F977C-3409-3E4D-8D09-EF5483639C73}"/>
              </a:ext>
            </a:extLst>
          </p:cNvPr>
          <p:cNvSpPr txBox="1"/>
          <p:nvPr/>
        </p:nvSpPr>
        <p:spPr>
          <a:xfrm>
            <a:off x="5991344" y="137059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E8F575-1842-D443-9D82-90596606C257}"/>
              </a:ext>
            </a:extLst>
          </p:cNvPr>
          <p:cNvCxnSpPr/>
          <p:nvPr/>
        </p:nvCxnSpPr>
        <p:spPr>
          <a:xfrm>
            <a:off x="6887168" y="1956419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1FAB75-E5DF-5744-B6A6-D0B8357D7E4C}"/>
              </a:ext>
            </a:extLst>
          </p:cNvPr>
          <p:cNvSpPr txBox="1"/>
          <p:nvPr/>
        </p:nvSpPr>
        <p:spPr>
          <a:xfrm>
            <a:off x="6729399" y="295975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9BC333C-5A56-994C-9B6D-1FF2A8E86F2C}"/>
              </a:ext>
            </a:extLst>
          </p:cNvPr>
          <p:cNvCxnSpPr>
            <a:cxnSpLocks/>
          </p:cNvCxnSpPr>
          <p:nvPr/>
        </p:nvCxnSpPr>
        <p:spPr>
          <a:xfrm flipV="1">
            <a:off x="7263442" y="1966336"/>
            <a:ext cx="280604" cy="9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9A994B-F14D-074D-9746-218A07C0EE62}"/>
              </a:ext>
            </a:extLst>
          </p:cNvPr>
          <p:cNvSpPr txBox="1"/>
          <p:nvPr/>
        </p:nvSpPr>
        <p:spPr>
          <a:xfrm>
            <a:off x="7043502" y="153539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42685B-C858-B74A-AEB3-5B763722628A}"/>
              </a:ext>
            </a:extLst>
          </p:cNvPr>
          <p:cNvCxnSpPr/>
          <p:nvPr/>
        </p:nvCxnSpPr>
        <p:spPr>
          <a:xfrm>
            <a:off x="7889048" y="1970276"/>
            <a:ext cx="284671" cy="97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A30B80-35A8-0347-A1AB-4800C9B0649D}"/>
              </a:ext>
            </a:extLst>
          </p:cNvPr>
          <p:cNvSpPr txBox="1"/>
          <p:nvPr/>
        </p:nvSpPr>
        <p:spPr>
          <a:xfrm>
            <a:off x="7766395" y="2952547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39DB1F-4456-8E47-8349-77BB37D85420}"/>
              </a:ext>
            </a:extLst>
          </p:cNvPr>
          <p:cNvCxnSpPr>
            <a:cxnSpLocks/>
          </p:cNvCxnSpPr>
          <p:nvPr/>
        </p:nvCxnSpPr>
        <p:spPr>
          <a:xfrm flipV="1">
            <a:off x="8402128" y="1966339"/>
            <a:ext cx="368573" cy="96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A18314B-C4B3-7A45-88DB-1861F67A0F47}"/>
              </a:ext>
            </a:extLst>
          </p:cNvPr>
          <p:cNvSpPr txBox="1"/>
          <p:nvPr/>
        </p:nvSpPr>
        <p:spPr>
          <a:xfrm>
            <a:off x="8270157" y="153539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C42ED6-CBDE-994B-A076-D1148B5306E9}"/>
              </a:ext>
            </a:extLst>
          </p:cNvPr>
          <p:cNvSpPr/>
          <p:nvPr/>
        </p:nvSpPr>
        <p:spPr>
          <a:xfrm flipH="1">
            <a:off x="3806860" y="3756889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7A4B38-FC28-4640-96DD-0ECADBBDD47D}"/>
              </a:ext>
            </a:extLst>
          </p:cNvPr>
          <p:cNvSpPr/>
          <p:nvPr/>
        </p:nvSpPr>
        <p:spPr>
          <a:xfrm flipH="1">
            <a:off x="5920332" y="3748262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4A9AF1-80FB-5044-A284-B40A1980E78F}"/>
              </a:ext>
            </a:extLst>
          </p:cNvPr>
          <p:cNvSpPr/>
          <p:nvPr/>
        </p:nvSpPr>
        <p:spPr>
          <a:xfrm flipH="1">
            <a:off x="8070278" y="2799440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1E739A-6C37-9A43-A7F8-FC71A61519D0}"/>
              </a:ext>
            </a:extLst>
          </p:cNvPr>
          <p:cNvSpPr/>
          <p:nvPr/>
        </p:nvSpPr>
        <p:spPr>
          <a:xfrm flipH="1">
            <a:off x="6975911" y="2780440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262395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/>
              <a:t>동시에 트래픽이 몰려온다면</a:t>
            </a:r>
            <a:r>
              <a:rPr kumimoji="1" lang="en-US" altLang="ko-KR"/>
              <a:t>,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캐시 만료 시에</a:t>
            </a:r>
            <a:r>
              <a:rPr kumimoji="1" lang="en-US" altLang="ko-KR"/>
              <a:t>, </a:t>
            </a:r>
            <a:r>
              <a:rPr kumimoji="1" lang="ko-KR" altLang="en-US"/>
              <a:t>원본 데이터에 접근하여 캐시 갱신이 필요하다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원본 데이터</a:t>
            </a:r>
            <a:r>
              <a:rPr kumimoji="1" lang="en-US" altLang="ko-KR"/>
              <a:t> </a:t>
            </a:r>
            <a:r>
              <a:rPr kumimoji="1" lang="ko-KR" altLang="en-US"/>
              <a:t>서버로 무수히 많은 요청이 전파될 수 밖에 없는 것이다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하지만 캐시 갱신은 </a:t>
            </a:r>
            <a:r>
              <a:rPr kumimoji="1" lang="en-US" altLang="ko-KR"/>
              <a:t>1</a:t>
            </a:r>
            <a:r>
              <a:rPr kumimoji="1" lang="ko-KR" altLang="en-US"/>
              <a:t>개의 요청에 대해서만 처리되어도 충분할 수 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어떻게 할 수 있을까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2190325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분산 시스템에서 캐시 갱신에 대해서 </a:t>
            </a:r>
            <a:r>
              <a:rPr kumimoji="1" lang="en-US" altLang="ko-KR">
                <a:ea typeface="맑은 고딕"/>
              </a:rPr>
              <a:t>Lock</a:t>
            </a:r>
            <a:r>
              <a:rPr kumimoji="1" lang="ko-KR" altLang="en-US">
                <a:ea typeface="맑은 고딕"/>
              </a:rPr>
              <a:t>을 획득한다면</a:t>
            </a:r>
            <a:r>
              <a:rPr kumimoji="1" lang="en-US" altLang="ko-KR">
                <a:ea typeface="맑은 고딕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kumimoji="1" lang="ko-KR" altLang="en-US" err="1">
                <a:ea typeface="맑은 고딕"/>
              </a:rPr>
              <a:t>분산락</a:t>
            </a:r>
            <a:r>
              <a:rPr kumimoji="1" lang="en-US" altLang="ko-KR">
                <a:ea typeface="맑은 고딕"/>
              </a:rPr>
              <a:t>(Distributed Lock)</a:t>
            </a:r>
            <a:r>
              <a:rPr kumimoji="1" lang="ko-KR" altLang="en-US">
                <a:ea typeface="맑은 고딕"/>
              </a:rPr>
              <a:t>을 활용하여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개의 요청만 처리할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다른 요청들은 캐시 갱신될 때까지 대기해야 하는가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캐시 갱신이 길어지면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다른 요청들은 무한히 </a:t>
            </a:r>
            <a:r>
              <a:rPr kumimoji="1" lang="ko-KR" altLang="en-US" err="1">
                <a:ea typeface="맑은 고딕"/>
              </a:rPr>
              <a:t>기다려야할</a:t>
            </a:r>
            <a:r>
              <a:rPr kumimoji="1" lang="ko-KR" altLang="en-US">
                <a:ea typeface="맑은 고딕"/>
              </a:rPr>
              <a:t> 수도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대기로 인한 리소스 점유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및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낭비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타임아웃 설정해볼 수 있으나 비효율적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굳이 캐시 갱신을 기다리지 않고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즉시 응답하면 되지 않을까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데이터를 실제 만료로 설정된 시간보다 더 늦게 만료 시킨다면</a:t>
            </a:r>
            <a:r>
              <a:rPr kumimoji="1" lang="en-US" altLang="ko-KR">
                <a:ea typeface="맑은 고딕"/>
              </a:rPr>
              <a:t>?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갱신을 위한 만료 시간(</a:t>
            </a: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TTL)과 실제 만료 시간(</a:t>
            </a:r>
            <a:r>
              <a:rPr kumimoji="1" lang="ko-KR" altLang="en-US" err="1">
                <a:ea typeface="맑은 고딕"/>
              </a:rPr>
              <a:t>Physical</a:t>
            </a:r>
            <a:r>
              <a:rPr kumimoji="1" lang="ko-KR" altLang="en-US">
                <a:ea typeface="맑은 고딕"/>
              </a:rPr>
              <a:t> TTL)을 다르게 가져가는 전략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TTL </a:t>
            </a:r>
            <a:r>
              <a:rPr kumimoji="1" lang="en-US" altLang="ko-KR">
                <a:ea typeface="맑은 고딕"/>
              </a:rPr>
              <a:t>&lt; </a:t>
            </a:r>
            <a:r>
              <a:rPr kumimoji="1" lang="ko-KR" altLang="en-US" err="1">
                <a:ea typeface="맑은 고딕"/>
              </a:rPr>
              <a:t>Physical</a:t>
            </a:r>
            <a:r>
              <a:rPr kumimoji="1" lang="ko-KR" altLang="en-US">
                <a:ea typeface="맑은 고딕"/>
              </a:rPr>
              <a:t> TTL</a:t>
            </a:r>
            <a:endParaRPr kumimoji="1"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err="1">
                <a:ea typeface="+mn-lt"/>
                <a:cs typeface="+mn-lt"/>
              </a:rPr>
              <a:t>Logical</a:t>
            </a:r>
            <a:r>
              <a:rPr kumimoji="1" lang="ko-KR">
                <a:ea typeface="+mn-lt"/>
                <a:cs typeface="+mn-lt"/>
              </a:rPr>
              <a:t> TTL</a:t>
            </a:r>
            <a:r>
              <a:rPr kumimoji="1" lang="ko-KR" altLang="en-US">
                <a:ea typeface="맑은 고딕"/>
              </a:rPr>
              <a:t> 때문에 갱신을 수행하더라도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err="1">
                <a:ea typeface="+mn-lt"/>
                <a:cs typeface="+mn-lt"/>
              </a:rPr>
              <a:t>Physical</a:t>
            </a:r>
            <a:r>
              <a:rPr kumimoji="1" lang="ko-KR">
                <a:ea typeface="+mn-lt"/>
                <a:cs typeface="+mn-lt"/>
              </a:rPr>
              <a:t> </a:t>
            </a:r>
            <a:r>
              <a:rPr kumimoji="1" lang="ko-KR" err="1">
                <a:ea typeface="+mn-lt"/>
                <a:cs typeface="+mn-lt"/>
              </a:rPr>
              <a:t>TTL</a:t>
            </a:r>
            <a:r>
              <a:rPr kumimoji="1" lang="ko-KR" altLang="en-US" err="1">
                <a:ea typeface="+mn-lt"/>
                <a:cs typeface="+mn-lt"/>
              </a:rPr>
              <a:t>로</a:t>
            </a:r>
            <a:r>
              <a:rPr kumimoji="1" lang="ko-KR" altLang="en-US">
                <a:ea typeface="맑은 고딕"/>
              </a:rPr>
              <a:t> 인해 데이터는 남아있으므로 즉시 응답할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예를 들어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2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사용자가 </a:t>
            </a: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TTL을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10</a:t>
            </a:r>
            <a:r>
              <a:rPr kumimoji="1" lang="ko-KR" altLang="en-US">
                <a:ea typeface="맑은 고딕"/>
              </a:rPr>
              <a:t>초로 설정했다면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 err="1">
                <a:ea typeface="맑은 고딕"/>
              </a:rPr>
              <a:t>Physical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TTL은</a:t>
            </a:r>
            <a:r>
              <a:rPr kumimoji="1" lang="en-US" altLang="ko-KR">
                <a:ea typeface="맑은 고딕"/>
              </a:rPr>
              <a:t> 15</a:t>
            </a:r>
            <a:r>
              <a:rPr kumimoji="1" lang="ko-KR" altLang="en-US">
                <a:ea typeface="맑은 고딕"/>
              </a:rPr>
              <a:t>초로 설정</a:t>
            </a:r>
            <a:endParaRPr kumimoji="1"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7301086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dirty="0">
                <a:ea typeface="맑은 고딕"/>
              </a:rPr>
              <a:t>Article Read Service</a:t>
            </a:r>
            <a:r>
              <a:rPr kumimoji="1" lang="ko-KR" altLang="en-US" dirty="0">
                <a:ea typeface="맑은 고딕"/>
              </a:rPr>
              <a:t>는 </a:t>
            </a:r>
            <a:r>
              <a:rPr kumimoji="1" lang="en-US" altLang="ko-KR" dirty="0">
                <a:ea typeface="맑은 고딕"/>
              </a:rPr>
              <a:t>Cache</a:t>
            </a:r>
            <a:r>
              <a:rPr kumimoji="1" lang="ko-KR" altLang="en-US" dirty="0" err="1">
                <a:ea typeface="맑은 고딕"/>
              </a:rPr>
              <a:t>를</a:t>
            </a:r>
            <a:r>
              <a:rPr kumimoji="1" lang="ko-KR" altLang="en-US" dirty="0">
                <a:ea typeface="맑은 고딕"/>
              </a:rPr>
              <a:t> 관리하고</a:t>
            </a:r>
            <a:r>
              <a:rPr kumimoji="1" lang="en-US" altLang="ko-KR" dirty="0">
                <a:ea typeface="맑은 고딕"/>
              </a:rPr>
              <a:t>, View Service</a:t>
            </a:r>
            <a:r>
              <a:rPr kumimoji="1" lang="ko-KR" altLang="en-US" dirty="0">
                <a:ea typeface="맑은 고딕"/>
              </a:rPr>
              <a:t>는 </a:t>
            </a:r>
            <a:r>
              <a:rPr kumimoji="1" lang="en-US" altLang="ko-KR" dirty="0">
                <a:ea typeface="맑은 고딕"/>
              </a:rPr>
              <a:t>Origin Data</a:t>
            </a:r>
            <a:r>
              <a:rPr kumimoji="1" lang="ko-KR" altLang="en-US" dirty="0" err="1">
                <a:ea typeface="맑은 고딕"/>
              </a:rPr>
              <a:t>를</a:t>
            </a:r>
            <a:r>
              <a:rPr kumimoji="1" lang="ko-KR" altLang="en-US" dirty="0">
                <a:ea typeface="맑은 고딕"/>
              </a:rPr>
              <a:t> 관리한다</a:t>
            </a:r>
            <a:r>
              <a:rPr kumimoji="1" lang="en-US" altLang="ko-KR" dirty="0">
                <a:ea typeface="맑은 고딕"/>
              </a:rPr>
              <a:t>.</a:t>
            </a:r>
          </a:p>
          <a:p>
            <a:pPr algn="ctr"/>
            <a:r>
              <a:rPr kumimoji="1" lang="ko-KR" altLang="en-US" dirty="0">
                <a:ea typeface="맑은 고딕"/>
              </a:rPr>
              <a:t>이번에는 동시 요청을 방지하기 위해 </a:t>
            </a:r>
            <a:r>
              <a:rPr kumimoji="1" lang="ko-KR" altLang="en-US" dirty="0" err="1">
                <a:ea typeface="맑은 고딕"/>
              </a:rPr>
              <a:t>분산락을</a:t>
            </a:r>
            <a:r>
              <a:rPr kumimoji="1" lang="ko-KR" altLang="en-US" dirty="0">
                <a:ea typeface="맑은 고딕"/>
              </a:rPr>
              <a:t> 제공하는 </a:t>
            </a:r>
            <a:r>
              <a:rPr kumimoji="1" lang="en-US" altLang="ko-KR" dirty="0">
                <a:ea typeface="맑은 고딕"/>
              </a:rPr>
              <a:t>Distributed Lock Provider</a:t>
            </a:r>
            <a:r>
              <a:rPr kumimoji="1" lang="ko-KR" altLang="en-US" dirty="0">
                <a:ea typeface="맑은 고딕"/>
              </a:rPr>
              <a:t>가 함께 동작한다</a:t>
            </a:r>
            <a:r>
              <a:rPr kumimoji="1"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 algn="ctr"/>
            <a:r>
              <a:rPr kumimoji="1" lang="en-US" altLang="ko-KR" dirty="0">
                <a:ea typeface="맑은 고딕"/>
              </a:rPr>
              <a:t>Client</a:t>
            </a:r>
            <a:r>
              <a:rPr kumimoji="1" lang="ko-KR" altLang="en-US" dirty="0" err="1">
                <a:ea typeface="맑은 고딕"/>
              </a:rPr>
              <a:t>에</a:t>
            </a:r>
            <a:r>
              <a:rPr kumimoji="1" lang="ko-KR" altLang="en-US" dirty="0">
                <a:ea typeface="맑은 고딕"/>
              </a:rPr>
              <a:t> 의해 동시 요청이 들어오는 상황을 살펴보자</a:t>
            </a:r>
            <a:r>
              <a:rPr kumimoji="1" lang="en-US" altLang="ko-KR" dirty="0">
                <a:ea typeface="맑은 고딕"/>
              </a:rPr>
              <a:t>.</a:t>
            </a:r>
            <a:endParaRPr kumimoji="1" lang="ko-KR" altLang="en-US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91124BA-0197-5C41-8EC6-CEEF1865A93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FBAFACF-4410-AA4B-9C28-A1103A97E569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E3B46D-FAD3-874C-9E05-0BD932F655C4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63050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캐시에서 데이터를 조회한다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93BB421-24BB-8A4B-A554-149EA0A4B5CF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AF81CE-81E2-CC40-B34B-A48918A81066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2E73A84-9B14-4343-9BC4-AAB4D012B711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65462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TTL은</a:t>
            </a:r>
            <a:r>
              <a:rPr kumimoji="1" lang="ko-KR" altLang="en-US">
                <a:ea typeface="맑은 고딕"/>
              </a:rPr>
              <a:t> 초과되어서 </a:t>
            </a: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cache </a:t>
            </a:r>
            <a:r>
              <a:rPr kumimoji="1" lang="en-US" altLang="ko-KR" err="1">
                <a:ea typeface="맑은 고딕"/>
              </a:rPr>
              <a:t>miss로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판단하</a:t>
            </a:r>
            <a:r>
              <a:rPr kumimoji="1" lang="ko-KR" altLang="en-US">
                <a:ea typeface="맑은 고딕"/>
              </a:rPr>
              <a:t>지만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ko-KR" altLang="en-US" err="1">
                <a:ea typeface="맑은 고딕"/>
              </a:rPr>
              <a:t>Physical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TTL은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아직 지나지 않아서 캐시에서 </a:t>
            </a:r>
            <a:r>
              <a:rPr kumimoji="1" lang="en-US" altLang="ko-KR">
                <a:ea typeface="맑은 고딕"/>
              </a:rPr>
              <a:t>hit </a:t>
            </a:r>
            <a:r>
              <a:rPr kumimoji="1" lang="ko-KR" altLang="en-US">
                <a:ea typeface="맑은 고딕"/>
              </a:rPr>
              <a:t>된 데이터는 남아있다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BEC55-6A52-974A-ABB5-5E3DF724CC64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F93AB75-023A-264C-A039-F2046ED355C3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79AC14-24CD-C242-BBAE-A5FC19D65F01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529F8F-6DB0-4048-8DDA-D246F80765EB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346934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번 요청은 </a:t>
            </a:r>
            <a:r>
              <a:rPr kumimoji="1" lang="en-US" altLang="ko-KR">
                <a:ea typeface="맑은 고딕"/>
              </a:rPr>
              <a:t>Distributed Lock Provider</a:t>
            </a:r>
            <a:r>
              <a:rPr kumimoji="1" lang="ko-KR" altLang="en-US" err="1">
                <a:ea typeface="맑은 고딕"/>
              </a:rPr>
              <a:t>에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락을</a:t>
            </a:r>
            <a:r>
              <a:rPr kumimoji="1" lang="ko-KR" altLang="en-US">
                <a:ea typeface="맑은 고딕"/>
              </a:rPr>
              <a:t> 요청한다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캐시에 데이터는 있었지만, </a:t>
            </a: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TTL에</a:t>
            </a:r>
            <a:r>
              <a:rPr kumimoji="1" lang="ko-KR" altLang="en-US">
                <a:ea typeface="맑은 고딕"/>
              </a:rPr>
              <a:t> 의해 아무튼 </a:t>
            </a: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cache miss</a:t>
            </a:r>
            <a:r>
              <a:rPr kumimoji="1" lang="ko-KR" altLang="en-US">
                <a:ea typeface="맑은 고딕"/>
              </a:rPr>
              <a:t>이므로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ko-KR" altLang="en-US">
                <a:ea typeface="맑은 고딕"/>
              </a:rPr>
              <a:t>원본 데이터에 접근하여 캐시를 갱신해야 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76F57C5-6D11-734F-B39A-397412554A0E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27FCF-9C33-2144-9D07-718E7784B143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657F024-0A72-6646-8ABF-00B7D0C20499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D3C18D-0970-4F68-6F8E-FB7925E6859F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95723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</a:t>
            </a:r>
            <a:r>
              <a:rPr kumimoji="1" lang="ko-KR" altLang="en-US" err="1"/>
              <a:t>락을</a:t>
            </a:r>
            <a:r>
              <a:rPr kumimoji="1" lang="ko-KR" altLang="en-US"/>
              <a:t> 획득한다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 err="1"/>
              <a:t>락을</a:t>
            </a:r>
            <a:r>
              <a:rPr kumimoji="1" lang="ko-KR" altLang="en-US"/>
              <a:t> 획득 했으므로 캐시를 갱신할 책임이 있는 것이다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BCDD21-1A3A-204B-A53A-4E5C70166BD5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920CD6-2061-7946-8731-9FD7F77E81B0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E8D86F-1F43-8949-BE07-01BFE15509E7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4410CE-5B5B-652C-D10F-A96E313B9968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03630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docker images</a:t>
            </a:r>
          </a:p>
          <a:p>
            <a:pPr lvl="1">
              <a:lnSpc>
                <a:spcPct val="120000"/>
              </a:lnSpc>
            </a:pPr>
            <a:r>
              <a:rPr kumimoji="1" lang="ko-KR" altLang="en-US">
                <a:ea typeface="맑은 고딕"/>
              </a:rPr>
              <a:t>이미지 목록 조회</a:t>
            </a:r>
            <a:endParaRPr kumimoji="1" lang="en-US" altLang="ko-KR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kumimoji="1" lang="en-US" altLang="ko-KR"/>
              <a:t>docker pull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Docker Hub(</a:t>
            </a:r>
            <a:r>
              <a:rPr kumimoji="1" lang="ko-KR" altLang="en-US"/>
              <a:t>또는 다른 레지스트리</a:t>
            </a:r>
            <a:r>
              <a:rPr kumimoji="1" lang="en-US" altLang="ko-KR"/>
              <a:t>)</a:t>
            </a:r>
            <a:r>
              <a:rPr kumimoji="1" lang="ko-KR" altLang="en-US"/>
              <a:t>로부터 이미지 다운로드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docker </a:t>
            </a:r>
            <a:r>
              <a:rPr lang="en-US" altLang="ko-KR" err="1"/>
              <a:t>ps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실행 중인 컨테이너 목록 조회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-a </a:t>
            </a:r>
            <a:r>
              <a:rPr lang="ko-KR" altLang="en-US"/>
              <a:t>옵션 </a:t>
            </a:r>
            <a:r>
              <a:rPr lang="en-US" altLang="ko-KR"/>
              <a:t>: </a:t>
            </a:r>
            <a:r>
              <a:rPr lang="ko-KR" altLang="en-US"/>
              <a:t>종료 된 컨테이너 포함 목록 조회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8230820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이어서 </a:t>
            </a:r>
            <a:r>
              <a:rPr kumimoji="1" lang="en-US" altLang="ko-KR"/>
              <a:t>2</a:t>
            </a:r>
            <a:r>
              <a:rPr kumimoji="1" lang="ko-KR" altLang="en-US"/>
              <a:t>번 요청이 들어와서 캐시를 조회한다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600E26-6D75-6249-BB1E-5D0E511E1EB5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D90445B-3C39-FB4A-8BC9-D09D78C9AA1E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E293E6A-910B-FD46-B9C8-BD8E07E25D04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7098F6-7D5F-D4BB-2773-498DD1F85673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35393165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TTL은</a:t>
            </a:r>
            <a:r>
              <a:rPr kumimoji="1" lang="ko-KR" altLang="en-US">
                <a:ea typeface="맑은 고딕"/>
              </a:rPr>
              <a:t> 초과되어서 </a:t>
            </a:r>
            <a:r>
              <a:rPr kumimoji="1" lang="en-US" altLang="ko-KR">
                <a:ea typeface="맑은 고딕"/>
              </a:rPr>
              <a:t>cache miss</a:t>
            </a:r>
            <a:r>
              <a:rPr kumimoji="1" lang="ko-KR" altLang="en-US">
                <a:ea typeface="맑은 고딕"/>
              </a:rPr>
              <a:t>지만</a:t>
            </a:r>
            <a:r>
              <a:rPr kumimoji="1" lang="en-US" altLang="ko-KR">
                <a:ea typeface="맑은 고딕"/>
              </a:rPr>
              <a:t>,</a:t>
            </a:r>
          </a:p>
          <a:p>
            <a:pPr algn="ctr"/>
            <a:r>
              <a:rPr kumimoji="1" lang="ko-KR" altLang="en-US" err="1">
                <a:ea typeface="맑은 고딕"/>
              </a:rPr>
              <a:t>Physical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TTL은</a:t>
            </a:r>
            <a:r>
              <a:rPr kumimoji="1" lang="ko-KR" altLang="en-US">
                <a:ea typeface="맑은 고딕"/>
              </a:rPr>
              <a:t> 여전히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지나지 않아서 캐시에 데이터는 남아있다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35DFFA-C1E6-624B-9B34-D008C74821AD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65AD3C5-09C8-184E-B5FA-6984C5C65B90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CD4A19-D881-0B40-8785-7D5DC5FB68E1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874ED0-8582-C343-A24B-B2F5534045BA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997F61-833E-3110-C1EF-B79D3A757E55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72783455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</a:t>
            </a:r>
            <a:r>
              <a:rPr kumimoji="1" lang="ko-KR" altLang="en-US"/>
              <a:t>번 요청도 </a:t>
            </a:r>
            <a:r>
              <a:rPr kumimoji="1" lang="en-US" altLang="ko-KR"/>
              <a:t>Distributed Lock Provider</a:t>
            </a:r>
            <a:r>
              <a:rPr kumimoji="1" lang="ko-KR" altLang="en-US"/>
              <a:t>에 </a:t>
            </a:r>
            <a:r>
              <a:rPr kumimoji="1" lang="ko-KR" altLang="en-US" err="1"/>
              <a:t>락을</a:t>
            </a:r>
            <a:r>
              <a:rPr kumimoji="1" lang="ko-KR" altLang="en-US"/>
              <a:t> 요청한다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32EB02-D722-0C43-A821-95A093F7970C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A8E2DFB-D21B-9F49-8C0A-6A1AADC9F2D0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CEE07D3-4AE8-A442-8022-5B438C154CB3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441B5E-CDF6-3445-8C14-82C9948ED0A7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79D6D7-1424-7440-30C6-76F4E01BB26B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C751F-A666-F985-936B-6E8127B4F2FD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0043401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하지만 </a:t>
            </a:r>
            <a:r>
              <a:rPr kumimoji="1" lang="en-US" altLang="ko-KR">
                <a:ea typeface="맑은 고딕"/>
              </a:rPr>
              <a:t>1</a:t>
            </a:r>
            <a:r>
              <a:rPr kumimoji="1" lang="ko-KR" altLang="en-US">
                <a:ea typeface="맑은 고딕"/>
              </a:rPr>
              <a:t>번 요청에서 이미 </a:t>
            </a:r>
            <a:r>
              <a:rPr kumimoji="1" lang="ko-KR" altLang="en-US" err="1">
                <a:ea typeface="맑은 고딕"/>
              </a:rPr>
              <a:t>락을</a:t>
            </a:r>
            <a:r>
              <a:rPr kumimoji="1" lang="ko-KR" altLang="en-US">
                <a:ea typeface="맑은 고딕"/>
              </a:rPr>
              <a:t> 획득 했으므로</a:t>
            </a:r>
            <a:r>
              <a:rPr kumimoji="1" lang="en-US" altLang="ko-KR">
                <a:ea typeface="맑은 고딕"/>
              </a:rPr>
              <a:t>, 2</a:t>
            </a:r>
            <a:r>
              <a:rPr kumimoji="1" lang="ko-KR" altLang="en-US">
                <a:ea typeface="맑은 고딕"/>
              </a:rPr>
              <a:t>번 요청은 </a:t>
            </a:r>
            <a:r>
              <a:rPr kumimoji="1" lang="ko-KR" altLang="en-US" err="1">
                <a:ea typeface="맑은 고딕"/>
              </a:rPr>
              <a:t>락</a:t>
            </a:r>
            <a:r>
              <a:rPr kumimoji="1" lang="ko-KR" altLang="en-US">
                <a:ea typeface="맑은 고딕"/>
              </a:rPr>
              <a:t> 획득에 실패한다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kumimoji="1" lang="ko-KR" altLang="en-US">
                <a:ea typeface="맑은 고딕"/>
              </a:rPr>
              <a:t>캐시에서 </a:t>
            </a: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TTL은</a:t>
            </a:r>
            <a:r>
              <a:rPr kumimoji="1" lang="ko-KR" altLang="en-US">
                <a:ea typeface="맑은 고딕"/>
              </a:rPr>
              <a:t> 초과했지만</a:t>
            </a:r>
            <a:r>
              <a:rPr kumimoji="1" lang="en-US" altLang="ko-KR">
                <a:ea typeface="맑은 고딕"/>
              </a:rPr>
              <a:t>, Physical </a:t>
            </a:r>
            <a:r>
              <a:rPr kumimoji="1" lang="en-US" altLang="ko-KR" err="1">
                <a:ea typeface="맑은 고딕"/>
              </a:rPr>
              <a:t>TTL은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en-US" altLang="ko-KR" err="1">
                <a:ea typeface="맑은 고딕"/>
              </a:rPr>
              <a:t>아직</a:t>
            </a:r>
            <a:r>
              <a:rPr kumimoji="1" lang="ko-KR" altLang="en-US">
                <a:ea typeface="맑은 고딕"/>
              </a:rPr>
              <a:t> 초과되지 않아서 조회된 데이터를 그대로 응답한다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5D3674-EBE5-D047-8F10-E2C6F7B556D9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A930881-6065-7046-9588-912101921A13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2EEA885-9F29-FB4C-8560-17AAAAB0A5B2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62B283-48CE-6040-A54C-E4D76BDE9E0F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E4B9E8-2512-51BD-6B19-C320F3C86960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311F3-CEAE-FBB4-C9B3-859BB2DB5641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55105794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</a:t>
            </a:r>
            <a:r>
              <a:rPr kumimoji="1" lang="ko-KR" altLang="en-US" err="1"/>
              <a:t>락을</a:t>
            </a:r>
            <a:r>
              <a:rPr kumimoji="1" lang="ko-KR" altLang="en-US"/>
              <a:t> 획득 했으므로</a:t>
            </a:r>
            <a:r>
              <a:rPr kumimoji="1" lang="en-US" altLang="ko-KR"/>
              <a:t>, </a:t>
            </a:r>
            <a:r>
              <a:rPr kumimoji="1" lang="ko-KR" altLang="en-US"/>
              <a:t>캐시를 갱신할 책임이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원본 데이터에 접근한다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2F94D-2F49-154D-8A59-92D9907D26B8}"/>
              </a:ext>
            </a:extLst>
          </p:cNvPr>
          <p:cNvCxnSpPr>
            <a:cxnSpLocks/>
          </p:cNvCxnSpPr>
          <p:nvPr/>
        </p:nvCxnSpPr>
        <p:spPr>
          <a:xfrm>
            <a:off x="7944937" y="1986504"/>
            <a:ext cx="488333" cy="192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EE9A0-C3AB-1344-9EB9-9EF4C4B3435A}"/>
              </a:ext>
            </a:extLst>
          </p:cNvPr>
          <p:cNvSpPr txBox="1"/>
          <p:nvPr/>
        </p:nvSpPr>
        <p:spPr>
          <a:xfrm>
            <a:off x="7944937" y="3956776"/>
            <a:ext cx="9396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2C5A0-FB33-0642-B718-DCA98A1ADDBA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4E9512E-82A0-5740-A96F-8FF4A66CB33D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FF003A-BE9D-FD49-B262-53287793CF0F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295DF3F-DC57-344F-BCFB-02154589D76B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4A5F2A-B043-2D6B-D77A-D6D9001CF745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37215-C587-C4A8-93BE-D959AE4E03D8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355174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원본 데이터를 정상적으로 획득한다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2F94D-2F49-154D-8A59-92D9907D26B8}"/>
              </a:ext>
            </a:extLst>
          </p:cNvPr>
          <p:cNvCxnSpPr>
            <a:cxnSpLocks/>
          </p:cNvCxnSpPr>
          <p:nvPr/>
        </p:nvCxnSpPr>
        <p:spPr>
          <a:xfrm>
            <a:off x="7944937" y="1986504"/>
            <a:ext cx="488333" cy="192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EE9A0-C3AB-1344-9EB9-9EF4C4B3435A}"/>
              </a:ext>
            </a:extLst>
          </p:cNvPr>
          <p:cNvSpPr txBox="1"/>
          <p:nvPr/>
        </p:nvSpPr>
        <p:spPr>
          <a:xfrm>
            <a:off x="7944937" y="3956776"/>
            <a:ext cx="9396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6A8C7-7574-0A41-A637-15BBB1CC4310}"/>
              </a:ext>
            </a:extLst>
          </p:cNvPr>
          <p:cNvSpPr txBox="1"/>
          <p:nvPr/>
        </p:nvSpPr>
        <p:spPr>
          <a:xfrm>
            <a:off x="8442327" y="133290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14A011-B0DC-3846-9C7A-363C30F0D71B}"/>
              </a:ext>
            </a:extLst>
          </p:cNvPr>
          <p:cNvCxnSpPr>
            <a:cxnSpLocks/>
          </p:cNvCxnSpPr>
          <p:nvPr/>
        </p:nvCxnSpPr>
        <p:spPr>
          <a:xfrm flipV="1">
            <a:off x="8598333" y="1981909"/>
            <a:ext cx="330436" cy="192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B774D7-3DC7-6049-A0F7-67D0B31B4C93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D633FD-C585-514E-9617-BD30865F3D6A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083B695-94D4-6D4F-A758-69EFF905557C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A7EDEE-14B2-8746-B702-C5511929F725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C12D53-AC48-2B22-A06F-22F5F874C7CF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EFA4E-672B-2971-0DFC-60DC7FA22477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08620673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캐시에 데이터를 적재한다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7D39A7-2F6F-2044-A077-5251342BC6AC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2F94D-2F49-154D-8A59-92D9907D26B8}"/>
              </a:ext>
            </a:extLst>
          </p:cNvPr>
          <p:cNvCxnSpPr>
            <a:cxnSpLocks/>
          </p:cNvCxnSpPr>
          <p:nvPr/>
        </p:nvCxnSpPr>
        <p:spPr>
          <a:xfrm>
            <a:off x="7944937" y="1986504"/>
            <a:ext cx="488333" cy="192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EE9A0-C3AB-1344-9EB9-9EF4C4B3435A}"/>
              </a:ext>
            </a:extLst>
          </p:cNvPr>
          <p:cNvSpPr txBox="1"/>
          <p:nvPr/>
        </p:nvSpPr>
        <p:spPr>
          <a:xfrm>
            <a:off x="7944937" y="3956776"/>
            <a:ext cx="9396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6A8C7-7574-0A41-A637-15BBB1CC4310}"/>
              </a:ext>
            </a:extLst>
          </p:cNvPr>
          <p:cNvSpPr txBox="1"/>
          <p:nvPr/>
        </p:nvSpPr>
        <p:spPr>
          <a:xfrm>
            <a:off x="8442327" y="133290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14A011-B0DC-3846-9C7A-363C30F0D71B}"/>
              </a:ext>
            </a:extLst>
          </p:cNvPr>
          <p:cNvCxnSpPr>
            <a:cxnSpLocks/>
          </p:cNvCxnSpPr>
          <p:nvPr/>
        </p:nvCxnSpPr>
        <p:spPr>
          <a:xfrm flipV="1">
            <a:off x="8598333" y="1981909"/>
            <a:ext cx="330436" cy="192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C1B079D-1648-7447-9A15-2912E3E18AE0}"/>
              </a:ext>
            </a:extLst>
          </p:cNvPr>
          <p:cNvCxnSpPr>
            <a:cxnSpLocks/>
          </p:cNvCxnSpPr>
          <p:nvPr/>
        </p:nvCxnSpPr>
        <p:spPr>
          <a:xfrm>
            <a:off x="9256146" y="1986504"/>
            <a:ext cx="285839" cy="95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16E82D-9D79-D548-AA7C-F31BCBB8C153}"/>
              </a:ext>
            </a:extLst>
          </p:cNvPr>
          <p:cNvSpPr txBox="1"/>
          <p:nvPr/>
        </p:nvSpPr>
        <p:spPr>
          <a:xfrm>
            <a:off x="9108581" y="3002456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C843314-6987-9F4B-A98B-3415006F9B36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FF2A324-468B-4A4A-91F8-177A151A0E3C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7B84F27-E45F-1943-AA83-BE3D0554017C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7E28B2-D804-37A3-C84F-75821E226FBF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8F26F-14EC-6B32-39C9-64219307DB4E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7869127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</a:t>
            </a:r>
            <a:r>
              <a:rPr kumimoji="1" lang="ko-KR" altLang="en-US"/>
              <a:t>번 요청은 데이터를 응답한다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2F94D-2F49-154D-8A59-92D9907D26B8}"/>
              </a:ext>
            </a:extLst>
          </p:cNvPr>
          <p:cNvCxnSpPr>
            <a:cxnSpLocks/>
          </p:cNvCxnSpPr>
          <p:nvPr/>
        </p:nvCxnSpPr>
        <p:spPr>
          <a:xfrm>
            <a:off x="7944937" y="1986504"/>
            <a:ext cx="488333" cy="192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EE9A0-C3AB-1344-9EB9-9EF4C4B3435A}"/>
              </a:ext>
            </a:extLst>
          </p:cNvPr>
          <p:cNvSpPr txBox="1"/>
          <p:nvPr/>
        </p:nvSpPr>
        <p:spPr>
          <a:xfrm>
            <a:off x="7944937" y="3956776"/>
            <a:ext cx="9396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6A8C7-7574-0A41-A637-15BBB1CC4310}"/>
              </a:ext>
            </a:extLst>
          </p:cNvPr>
          <p:cNvSpPr txBox="1"/>
          <p:nvPr/>
        </p:nvSpPr>
        <p:spPr>
          <a:xfrm>
            <a:off x="8442327" y="133290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14A011-B0DC-3846-9C7A-363C30F0D71B}"/>
              </a:ext>
            </a:extLst>
          </p:cNvPr>
          <p:cNvCxnSpPr>
            <a:cxnSpLocks/>
          </p:cNvCxnSpPr>
          <p:nvPr/>
        </p:nvCxnSpPr>
        <p:spPr>
          <a:xfrm flipV="1">
            <a:off x="8598333" y="1981909"/>
            <a:ext cx="330436" cy="192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C1B079D-1648-7447-9A15-2912E3E18AE0}"/>
              </a:ext>
            </a:extLst>
          </p:cNvPr>
          <p:cNvCxnSpPr>
            <a:cxnSpLocks/>
          </p:cNvCxnSpPr>
          <p:nvPr/>
        </p:nvCxnSpPr>
        <p:spPr>
          <a:xfrm>
            <a:off x="9256146" y="1986504"/>
            <a:ext cx="285839" cy="95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16E82D-9D79-D548-AA7C-F31BCBB8C153}"/>
              </a:ext>
            </a:extLst>
          </p:cNvPr>
          <p:cNvSpPr txBox="1"/>
          <p:nvPr/>
        </p:nvSpPr>
        <p:spPr>
          <a:xfrm>
            <a:off x="9108581" y="3002456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06C0825-B142-2440-93C4-C40B94A4B4EB}"/>
              </a:ext>
            </a:extLst>
          </p:cNvPr>
          <p:cNvCxnSpPr>
            <a:cxnSpLocks/>
          </p:cNvCxnSpPr>
          <p:nvPr/>
        </p:nvCxnSpPr>
        <p:spPr>
          <a:xfrm flipV="1">
            <a:off x="9662107" y="1970757"/>
            <a:ext cx="118716" cy="95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656BBB0-374B-7744-B6D5-A3F16308F912}"/>
              </a:ext>
            </a:extLst>
          </p:cNvPr>
          <p:cNvSpPr txBox="1"/>
          <p:nvPr/>
        </p:nvSpPr>
        <p:spPr>
          <a:xfrm>
            <a:off x="9310982" y="1513313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  <a:endParaRPr kumimoji="1" lang="en-US" altLang="ko-KR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7BDEF2-E4A7-D648-B86C-913C251FE676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FEC3297-387E-0C4F-BC07-4E5134E3D944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BCCCC6-3DFC-344B-9AB4-E81FCACCBDAD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C921951-B7A3-C540-974E-2B57A2B689B7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B31CE8-A1CE-E440-A799-54DD6D1A39F9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2FF1-B581-D0E2-939F-92C49FAA7C91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1617717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5407" y="57445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이번에는 원본 데이터 접근이 </a:t>
            </a:r>
            <a:r>
              <a:rPr kumimoji="1" lang="en-US" altLang="ko-KR"/>
              <a:t>1</a:t>
            </a:r>
            <a:r>
              <a:rPr kumimoji="1" lang="ko-KR" altLang="en-US"/>
              <a:t>번만 수행되었다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 캐시 갱신에 대해 분산 </a:t>
            </a:r>
            <a:r>
              <a:rPr kumimoji="1" lang="ko-KR" altLang="en-US" err="1"/>
              <a:t>락을</a:t>
            </a:r>
            <a:r>
              <a:rPr kumimoji="1" lang="ko-KR" altLang="en-US"/>
              <a:t> 획득함으로써</a:t>
            </a:r>
            <a:r>
              <a:rPr kumimoji="1" lang="en-US" altLang="ko-KR"/>
              <a:t>, </a:t>
            </a:r>
            <a:r>
              <a:rPr kumimoji="1" lang="ko-KR" altLang="en-US"/>
              <a:t>중복 수행을 방지한 것이다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2F94D-2F49-154D-8A59-92D9907D26B8}"/>
              </a:ext>
            </a:extLst>
          </p:cNvPr>
          <p:cNvCxnSpPr>
            <a:cxnSpLocks/>
          </p:cNvCxnSpPr>
          <p:nvPr/>
        </p:nvCxnSpPr>
        <p:spPr>
          <a:xfrm>
            <a:off x="7944937" y="1986504"/>
            <a:ext cx="488333" cy="192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EE9A0-C3AB-1344-9EB9-9EF4C4B3435A}"/>
              </a:ext>
            </a:extLst>
          </p:cNvPr>
          <p:cNvSpPr txBox="1"/>
          <p:nvPr/>
        </p:nvSpPr>
        <p:spPr>
          <a:xfrm>
            <a:off x="7944937" y="3956776"/>
            <a:ext cx="9396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6A8C7-7574-0A41-A637-15BBB1CC4310}"/>
              </a:ext>
            </a:extLst>
          </p:cNvPr>
          <p:cNvSpPr txBox="1"/>
          <p:nvPr/>
        </p:nvSpPr>
        <p:spPr>
          <a:xfrm>
            <a:off x="8442327" y="133290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14A011-B0DC-3846-9C7A-363C30F0D71B}"/>
              </a:ext>
            </a:extLst>
          </p:cNvPr>
          <p:cNvCxnSpPr>
            <a:cxnSpLocks/>
          </p:cNvCxnSpPr>
          <p:nvPr/>
        </p:nvCxnSpPr>
        <p:spPr>
          <a:xfrm flipV="1">
            <a:off x="8598333" y="1981909"/>
            <a:ext cx="330436" cy="192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C1B079D-1648-7447-9A15-2912E3E18AE0}"/>
              </a:ext>
            </a:extLst>
          </p:cNvPr>
          <p:cNvCxnSpPr>
            <a:cxnSpLocks/>
          </p:cNvCxnSpPr>
          <p:nvPr/>
        </p:nvCxnSpPr>
        <p:spPr>
          <a:xfrm>
            <a:off x="9256146" y="1986504"/>
            <a:ext cx="285839" cy="95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16E82D-9D79-D548-AA7C-F31BCBB8C153}"/>
              </a:ext>
            </a:extLst>
          </p:cNvPr>
          <p:cNvSpPr txBox="1"/>
          <p:nvPr/>
        </p:nvSpPr>
        <p:spPr>
          <a:xfrm>
            <a:off x="9108581" y="3002456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06C0825-B142-2440-93C4-C40B94A4B4EB}"/>
              </a:ext>
            </a:extLst>
          </p:cNvPr>
          <p:cNvCxnSpPr>
            <a:cxnSpLocks/>
          </p:cNvCxnSpPr>
          <p:nvPr/>
        </p:nvCxnSpPr>
        <p:spPr>
          <a:xfrm flipV="1">
            <a:off x="9662107" y="1970757"/>
            <a:ext cx="118716" cy="95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656BBB0-374B-7744-B6D5-A3F16308F912}"/>
              </a:ext>
            </a:extLst>
          </p:cNvPr>
          <p:cNvSpPr txBox="1"/>
          <p:nvPr/>
        </p:nvSpPr>
        <p:spPr>
          <a:xfrm>
            <a:off x="9310982" y="1513313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  <a:endParaRPr kumimoji="1" lang="en-US" altLang="ko-KR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7BDEF2-E4A7-D648-B86C-913C251FE676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1CD76F-46B3-DE4D-A363-E6F442C08299}"/>
              </a:ext>
            </a:extLst>
          </p:cNvPr>
          <p:cNvSpPr/>
          <p:nvPr/>
        </p:nvSpPr>
        <p:spPr>
          <a:xfrm flipH="1">
            <a:off x="8307479" y="3749229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3CB528-4CD4-8649-A91F-1EA15B4BEAFD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3423BE-A07E-9243-8140-00F9121FE3FF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B043D3C-F62B-F649-BB6C-2BCA51DF2209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2C07DD-2A81-484E-743F-09D164D2601C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6D0B2-7C9E-0573-95AB-CFB211272342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59904319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3142F-B734-144D-A3CB-F92008416677}"/>
              </a:ext>
            </a:extLst>
          </p:cNvPr>
          <p:cNvSpPr/>
          <p:nvPr/>
        </p:nvSpPr>
        <p:spPr>
          <a:xfrm>
            <a:off x="1134916" y="2733432"/>
            <a:ext cx="1242694" cy="41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Cache</a:t>
            </a:r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FD9CB-04AB-5F44-9323-D79BDE019830}"/>
              </a:ext>
            </a:extLst>
          </p:cNvPr>
          <p:cNvSpPr/>
          <p:nvPr/>
        </p:nvSpPr>
        <p:spPr>
          <a:xfrm>
            <a:off x="1154139" y="3638627"/>
            <a:ext cx="1242694" cy="544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Origin Data</a:t>
            </a:r>
            <a:endParaRPr kumimoji="1"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DF7224-0AF6-7343-BCA3-290D667118F4}"/>
              </a:ext>
            </a:extLst>
          </p:cNvPr>
          <p:cNvCxnSpPr>
            <a:cxnSpLocks/>
          </p:cNvCxnSpPr>
          <p:nvPr/>
        </p:nvCxnSpPr>
        <p:spPr>
          <a:xfrm flipV="1">
            <a:off x="2355019" y="1958351"/>
            <a:ext cx="840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6DF7B3-86F3-5B4F-AA00-823F243E3BCA}"/>
              </a:ext>
            </a:extLst>
          </p:cNvPr>
          <p:cNvSpPr txBox="1"/>
          <p:nvPr/>
        </p:nvSpPr>
        <p:spPr>
          <a:xfrm>
            <a:off x="10880505" y="186508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/>
              <a:t>Timeline</a:t>
            </a:r>
            <a:endParaRPr kumimoji="1" lang="ko-KR" altLang="en-US" sz="1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35DADE-B005-2248-8BA0-946B6F8BA1FD}"/>
              </a:ext>
            </a:extLst>
          </p:cNvPr>
          <p:cNvSpPr/>
          <p:nvPr/>
        </p:nvSpPr>
        <p:spPr>
          <a:xfrm>
            <a:off x="1106253" y="1763297"/>
            <a:ext cx="1248766" cy="41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922B1-DA51-064E-AEB4-23FB8069C78D}"/>
              </a:ext>
            </a:extLst>
          </p:cNvPr>
          <p:cNvSpPr txBox="1"/>
          <p:nvPr/>
        </p:nvSpPr>
        <p:spPr>
          <a:xfrm>
            <a:off x="0" y="565767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Distributed Lock Provider</a:t>
            </a:r>
            <a:r>
              <a:rPr kumimoji="1" lang="ko-KR" altLang="en-US"/>
              <a:t>로 </a:t>
            </a:r>
            <a:r>
              <a:rPr kumimoji="1" lang="ko-KR" altLang="en-US" err="1"/>
              <a:t>락을</a:t>
            </a:r>
            <a:r>
              <a:rPr kumimoji="1" lang="ko-KR" altLang="en-US"/>
              <a:t> 요청하는 과정이 추가되었지만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원본 데이터를 다시 캐시에 적재하는 과정보다 훨씬 빠르게 수행될 수 있다</a:t>
            </a:r>
            <a:r>
              <a:rPr kumimoji="1" lang="en-US" altLang="ko-KR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315BA-9A2F-E143-8DF2-F6CD863E8538}"/>
              </a:ext>
            </a:extLst>
          </p:cNvPr>
          <p:cNvSpPr/>
          <p:nvPr/>
        </p:nvSpPr>
        <p:spPr>
          <a:xfrm>
            <a:off x="1154139" y="4270327"/>
            <a:ext cx="125263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/>
              <a:t>Distributed Lock Provider</a:t>
            </a:r>
            <a:endParaRPr kumimoji="1" lang="ko-KR" altLang="en-US" sz="16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AC8C3E1-FE2A-8945-AE9C-AF56112BCC02}"/>
              </a:ext>
            </a:extLst>
          </p:cNvPr>
          <p:cNvCxnSpPr/>
          <p:nvPr/>
        </p:nvCxnSpPr>
        <p:spPr>
          <a:xfrm>
            <a:off x="2656943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49DB7-58B5-8B40-9251-9F2CD9B6ABBC}"/>
              </a:ext>
            </a:extLst>
          </p:cNvPr>
          <p:cNvSpPr txBox="1"/>
          <p:nvPr/>
        </p:nvSpPr>
        <p:spPr>
          <a:xfrm>
            <a:off x="2505677" y="2965053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08F80-9862-7D44-B3DF-1B160AECED15}"/>
              </a:ext>
            </a:extLst>
          </p:cNvPr>
          <p:cNvCxnSpPr>
            <a:cxnSpLocks/>
          </p:cNvCxnSpPr>
          <p:nvPr/>
        </p:nvCxnSpPr>
        <p:spPr>
          <a:xfrm flipV="1">
            <a:off x="2950241" y="1970756"/>
            <a:ext cx="258793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F7D6F1-1C7A-C94A-A8E2-BD08DB320BCC}"/>
              </a:ext>
            </a:extLst>
          </p:cNvPr>
          <p:cNvCxnSpPr/>
          <p:nvPr/>
        </p:nvCxnSpPr>
        <p:spPr>
          <a:xfrm>
            <a:off x="3476453" y="1970756"/>
            <a:ext cx="621102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94D20-4798-B042-BF57-1E2568EBDC46}"/>
              </a:ext>
            </a:extLst>
          </p:cNvPr>
          <p:cNvSpPr txBox="1"/>
          <p:nvPr/>
        </p:nvSpPr>
        <p:spPr>
          <a:xfrm>
            <a:off x="3690862" y="4919336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43887A-EA67-714A-9C93-9983F416B9C6}"/>
              </a:ext>
            </a:extLst>
          </p:cNvPr>
          <p:cNvCxnSpPr>
            <a:cxnSpLocks/>
          </p:cNvCxnSpPr>
          <p:nvPr/>
        </p:nvCxnSpPr>
        <p:spPr>
          <a:xfrm flipV="1">
            <a:off x="4166566" y="1970756"/>
            <a:ext cx="517585" cy="289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AE5-8A72-6B44-95A1-8E9089249E16}"/>
              </a:ext>
            </a:extLst>
          </p:cNvPr>
          <p:cNvSpPr txBox="1"/>
          <p:nvPr/>
        </p:nvSpPr>
        <p:spPr>
          <a:xfrm>
            <a:off x="4250308" y="1572700"/>
            <a:ext cx="776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획득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E10FC-F277-2244-BD52-9C8F31EE7D2B}"/>
              </a:ext>
            </a:extLst>
          </p:cNvPr>
          <p:cNvCxnSpPr/>
          <p:nvPr/>
        </p:nvCxnSpPr>
        <p:spPr>
          <a:xfrm>
            <a:off x="5318192" y="1970756"/>
            <a:ext cx="293298" cy="9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46DE43-FC73-104A-8F25-9058D3DD787E}"/>
              </a:ext>
            </a:extLst>
          </p:cNvPr>
          <p:cNvSpPr txBox="1"/>
          <p:nvPr/>
        </p:nvSpPr>
        <p:spPr>
          <a:xfrm>
            <a:off x="5124411" y="3052010"/>
            <a:ext cx="808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get</a:t>
            </a:r>
            <a:endParaRPr kumimoji="1" lang="ko-KR" altLang="en-US" sz="11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A4ECD-CD71-B74C-94D7-8F724BE19A36}"/>
              </a:ext>
            </a:extLst>
          </p:cNvPr>
          <p:cNvCxnSpPr>
            <a:cxnSpLocks/>
          </p:cNvCxnSpPr>
          <p:nvPr/>
        </p:nvCxnSpPr>
        <p:spPr>
          <a:xfrm flipV="1">
            <a:off x="5690566" y="1970756"/>
            <a:ext cx="287547" cy="95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2353A-D1EB-5447-90A7-380E64FB67E2}"/>
              </a:ext>
            </a:extLst>
          </p:cNvPr>
          <p:cNvCxnSpPr>
            <a:cxnSpLocks/>
          </p:cNvCxnSpPr>
          <p:nvPr/>
        </p:nvCxnSpPr>
        <p:spPr>
          <a:xfrm>
            <a:off x="6380376" y="1990101"/>
            <a:ext cx="661511" cy="288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F7E7B6-B595-174D-8DF8-B7244816368E}"/>
              </a:ext>
            </a:extLst>
          </p:cNvPr>
          <p:cNvCxnSpPr>
            <a:cxnSpLocks/>
          </p:cNvCxnSpPr>
          <p:nvPr/>
        </p:nvCxnSpPr>
        <p:spPr>
          <a:xfrm flipV="1">
            <a:off x="7116800" y="1986504"/>
            <a:ext cx="372818" cy="288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03E56D-EEFF-B142-8123-7083D9C20D0D}"/>
              </a:ext>
            </a:extLst>
          </p:cNvPr>
          <p:cNvSpPr txBox="1"/>
          <p:nvPr/>
        </p:nvSpPr>
        <p:spPr>
          <a:xfrm>
            <a:off x="6970397" y="1365313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 </a:t>
            </a:r>
            <a:r>
              <a:rPr kumimoji="1" lang="ko-KR" altLang="en-US" sz="1100"/>
              <a:t>실패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2F94D-2F49-154D-8A59-92D9907D26B8}"/>
              </a:ext>
            </a:extLst>
          </p:cNvPr>
          <p:cNvCxnSpPr>
            <a:cxnSpLocks/>
          </p:cNvCxnSpPr>
          <p:nvPr/>
        </p:nvCxnSpPr>
        <p:spPr>
          <a:xfrm>
            <a:off x="7944937" y="1986504"/>
            <a:ext cx="488333" cy="192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EE9A0-C3AB-1344-9EB9-9EF4C4B3435A}"/>
              </a:ext>
            </a:extLst>
          </p:cNvPr>
          <p:cNvSpPr txBox="1"/>
          <p:nvPr/>
        </p:nvSpPr>
        <p:spPr>
          <a:xfrm>
            <a:off x="7944937" y="3956776"/>
            <a:ext cx="9396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접근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6A8C7-7574-0A41-A637-15BBB1CC4310}"/>
              </a:ext>
            </a:extLst>
          </p:cNvPr>
          <p:cNvSpPr txBox="1"/>
          <p:nvPr/>
        </p:nvSpPr>
        <p:spPr>
          <a:xfrm>
            <a:off x="8442327" y="1332902"/>
            <a:ext cx="9396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원본 데이터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획득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14A011-B0DC-3846-9C7A-363C30F0D71B}"/>
              </a:ext>
            </a:extLst>
          </p:cNvPr>
          <p:cNvCxnSpPr>
            <a:cxnSpLocks/>
          </p:cNvCxnSpPr>
          <p:nvPr/>
        </p:nvCxnSpPr>
        <p:spPr>
          <a:xfrm flipV="1">
            <a:off x="8598333" y="1981909"/>
            <a:ext cx="330436" cy="192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C1B079D-1648-7447-9A15-2912E3E18AE0}"/>
              </a:ext>
            </a:extLst>
          </p:cNvPr>
          <p:cNvCxnSpPr>
            <a:cxnSpLocks/>
          </p:cNvCxnSpPr>
          <p:nvPr/>
        </p:nvCxnSpPr>
        <p:spPr>
          <a:xfrm>
            <a:off x="9256146" y="1986504"/>
            <a:ext cx="285839" cy="95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16E82D-9D79-D548-AA7C-F31BCBB8C153}"/>
              </a:ext>
            </a:extLst>
          </p:cNvPr>
          <p:cNvSpPr txBox="1"/>
          <p:nvPr/>
        </p:nvSpPr>
        <p:spPr>
          <a:xfrm>
            <a:off x="9108581" y="3002456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cache put</a:t>
            </a:r>
            <a:endParaRPr kumimoji="1" lang="ko-KR" altLang="en-US" sz="110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06C0825-B142-2440-93C4-C40B94A4B4EB}"/>
              </a:ext>
            </a:extLst>
          </p:cNvPr>
          <p:cNvCxnSpPr>
            <a:cxnSpLocks/>
          </p:cNvCxnSpPr>
          <p:nvPr/>
        </p:nvCxnSpPr>
        <p:spPr>
          <a:xfrm flipV="1">
            <a:off x="9662107" y="1970757"/>
            <a:ext cx="118716" cy="95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656BBB0-374B-7744-B6D5-A3F16308F912}"/>
              </a:ext>
            </a:extLst>
          </p:cNvPr>
          <p:cNvSpPr txBox="1"/>
          <p:nvPr/>
        </p:nvSpPr>
        <p:spPr>
          <a:xfrm>
            <a:off x="9310982" y="1513313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1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ko-KR" altLang="en-US" sz="1100"/>
              <a:t>데이터 응답</a:t>
            </a:r>
            <a:endParaRPr kumimoji="1" lang="en-US" altLang="ko-KR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7BDEF2-E4A7-D648-B86C-913C251FE676}"/>
              </a:ext>
            </a:extLst>
          </p:cNvPr>
          <p:cNvSpPr txBox="1"/>
          <p:nvPr/>
        </p:nvSpPr>
        <p:spPr>
          <a:xfrm>
            <a:off x="6674639" y="489421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/>
              <a:t>2</a:t>
            </a:r>
            <a:r>
              <a:rPr kumimoji="1" lang="ko-KR" altLang="en-US" sz="1100"/>
              <a:t>번 요청</a:t>
            </a:r>
            <a:endParaRPr kumimoji="1" lang="en-US" altLang="ko-KR" sz="1100"/>
          </a:p>
          <a:p>
            <a:pPr algn="ctr"/>
            <a:r>
              <a:rPr kumimoji="1" lang="en-US" altLang="ko-KR" sz="1100"/>
              <a:t>lock</a:t>
            </a:r>
            <a:endParaRPr kumimoji="1" lang="ko-KR" altLang="en-US" sz="11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76960B-DCF5-E644-8F03-8B1F32ABFCD7}"/>
              </a:ext>
            </a:extLst>
          </p:cNvPr>
          <p:cNvSpPr/>
          <p:nvPr/>
        </p:nvSpPr>
        <p:spPr>
          <a:xfrm flipH="1">
            <a:off x="3890754" y="4758519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FB9C695-3B66-A642-B3A8-5327C185AC08}"/>
              </a:ext>
            </a:extLst>
          </p:cNvPr>
          <p:cNvSpPr/>
          <p:nvPr/>
        </p:nvSpPr>
        <p:spPr>
          <a:xfrm flipH="1">
            <a:off x="6866868" y="4758519"/>
            <a:ext cx="416646" cy="204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74C3BB5-86BE-A24F-9B3D-AB79A8F5F850}"/>
              </a:ext>
            </a:extLst>
          </p:cNvPr>
          <p:cNvCxnSpPr>
            <a:cxnSpLocks/>
          </p:cNvCxnSpPr>
          <p:nvPr/>
        </p:nvCxnSpPr>
        <p:spPr>
          <a:xfrm flipV="1">
            <a:off x="2377610" y="2938887"/>
            <a:ext cx="8402128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084CCD5-F6A2-2640-AAD5-92AAD9169162}"/>
              </a:ext>
            </a:extLst>
          </p:cNvPr>
          <p:cNvCxnSpPr>
            <a:cxnSpLocks/>
          </p:cNvCxnSpPr>
          <p:nvPr/>
        </p:nvCxnSpPr>
        <p:spPr>
          <a:xfrm>
            <a:off x="2396833" y="3911025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3F4C03-0935-6C46-B53A-9A87AAE568D9}"/>
              </a:ext>
            </a:extLst>
          </p:cNvPr>
          <p:cNvCxnSpPr>
            <a:cxnSpLocks/>
          </p:cNvCxnSpPr>
          <p:nvPr/>
        </p:nvCxnSpPr>
        <p:spPr>
          <a:xfrm flipV="1">
            <a:off x="2396833" y="4869991"/>
            <a:ext cx="840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792A31-625C-FFF0-404E-0EAFC9695E3D}"/>
              </a:ext>
            </a:extLst>
          </p:cNvPr>
          <p:cNvSpPr txBox="1"/>
          <p:nvPr/>
        </p:nvSpPr>
        <p:spPr>
          <a:xfrm>
            <a:off x="2459624" y="1370591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1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A7A8D-4B08-F0F2-714D-FD21C6735347}"/>
              </a:ext>
            </a:extLst>
          </p:cNvPr>
          <p:cNvSpPr txBox="1"/>
          <p:nvPr/>
        </p:nvSpPr>
        <p:spPr>
          <a:xfrm>
            <a:off x="5279263" y="1354755"/>
            <a:ext cx="13789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100">
                <a:ea typeface="맑은 고딕"/>
              </a:rPr>
              <a:t>2</a:t>
            </a:r>
            <a:r>
              <a:rPr kumimoji="1" lang="ko-KR" altLang="en-US" sz="1100">
                <a:ea typeface="맑은 고딕"/>
              </a:rPr>
              <a:t>번 요청</a:t>
            </a:r>
            <a:endParaRPr kumimoji="1" lang="en-US" altLang="ko-KR" sz="1100">
              <a:ea typeface="맑은 고딕"/>
            </a:endParaRPr>
          </a:p>
          <a:p>
            <a:pPr algn="ctr"/>
            <a:r>
              <a:rPr kumimoji="1" lang="en-US" altLang="ko-KR" sz="1100">
                <a:ea typeface="맑은 고딕"/>
              </a:rPr>
              <a:t>Logical cache miss</a:t>
            </a:r>
            <a:endParaRPr lang="en-US" altLang="ko-KR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31495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docker run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주어진 이미지를 기반으로 컨테이너 실행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필요한 경우 이미지 자동 </a:t>
            </a:r>
            <a:r>
              <a:rPr lang="en-US" altLang="ko-KR"/>
              <a:t>pull</a:t>
            </a:r>
          </a:p>
          <a:p>
            <a:pPr>
              <a:lnSpc>
                <a:spcPct val="120000"/>
              </a:lnSpc>
            </a:pPr>
            <a:r>
              <a:rPr lang="en-US" altLang="ko-KR"/>
              <a:t>docker start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종료 된 컨테이너 시작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docker stop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실행 중인 컨테이너 종료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docker exec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실행 중인 컨테이너 내부에서 명령어 실행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9470420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en-US" altLang="ko-KR">
                <a:ea typeface="맑은 고딕"/>
              </a:rPr>
              <a:t>Distributed Lock Provider?</a:t>
            </a:r>
          </a:p>
          <a:p>
            <a:pPr lvl="1">
              <a:lnSpc>
                <a:spcPct val="160000"/>
              </a:lnSpc>
            </a:pPr>
            <a:r>
              <a:rPr kumimoji="1" lang="ko-KR" altLang="en-US">
                <a:ea typeface="맑은 고딕"/>
              </a:rPr>
              <a:t>이전과 동일하게 </a:t>
            </a:r>
            <a:r>
              <a:rPr kumimoji="1" lang="en-US" altLang="ko-KR">
                <a:ea typeface="맑은 고딕"/>
              </a:rPr>
              <a:t>Redis</a:t>
            </a:r>
            <a:r>
              <a:rPr kumimoji="1" lang="ko-KR" altLang="en-US">
                <a:ea typeface="맑은 고딕"/>
              </a:rPr>
              <a:t>의 </a:t>
            </a:r>
            <a:r>
              <a:rPr kumimoji="1" lang="en-US" altLang="ko-KR" err="1">
                <a:ea typeface="맑은 고딕"/>
              </a:rPr>
              <a:t>setIfAbsent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연산으로 빠르게 처리할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60000"/>
              </a:lnSpc>
            </a:pPr>
            <a:r>
              <a:rPr kumimoji="1" lang="ko-KR" altLang="en-US">
                <a:ea typeface="맑은 고딕"/>
              </a:rPr>
              <a:t>물론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이러한 캐시 최적화 전략은 모든 경우에서 사용할 수는 없다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60000"/>
              </a:lnSpc>
            </a:pPr>
            <a:r>
              <a:rPr kumimoji="1" lang="ko-KR" altLang="en-US" err="1">
                <a:ea typeface="맑은 고딕"/>
              </a:rPr>
              <a:t>Logical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TTL과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Physical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ko-KR" altLang="en-US" err="1">
                <a:ea typeface="맑은 고딕"/>
              </a:rPr>
              <a:t>TTL이</a:t>
            </a:r>
            <a:r>
              <a:rPr kumimoji="1" lang="ko-KR" altLang="en-US">
                <a:ea typeface="맑은 고딕"/>
              </a:rPr>
              <a:t> 다르므로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갱신이 처리 되기 전까지 과거 데이터가 일시적으로 노출될 수 있기 때문이다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>
              <a:lnSpc>
                <a:spcPct val="160000"/>
              </a:lnSpc>
            </a:pPr>
            <a:r>
              <a:rPr kumimoji="1" lang="ko-KR" altLang="en-US">
                <a:ea typeface="맑은 고딕"/>
              </a:rPr>
              <a:t>하지만 조회수와 같이 캐시 만료 시간이 아주 짧으면서 실시간 데이터 일관성이 반드시 중요하지 않은 작업</a:t>
            </a:r>
            <a:r>
              <a:rPr kumimoji="1" lang="en-US" altLang="ko-KR">
                <a:ea typeface="맑은 고딕"/>
              </a:rPr>
              <a:t>,</a:t>
            </a:r>
            <a:r>
              <a:rPr kumimoji="1" lang="ko-KR" altLang="en-US">
                <a:ea typeface="맑은 고딕"/>
              </a:rPr>
              <a:t> 또는 원본 데이터를 처리하는 게 아주 무거운 작업이면</a:t>
            </a:r>
            <a:r>
              <a:rPr kumimoji="1" lang="en-US" altLang="ko-KR">
                <a:ea typeface="맑은 고딕"/>
              </a:rPr>
              <a:t>,</a:t>
            </a:r>
            <a:endParaRPr lang="en-US" altLang="ko-KR">
              <a:ea typeface="맑은 고딕"/>
            </a:endParaRPr>
          </a:p>
          <a:p>
            <a:pPr lvl="1">
              <a:lnSpc>
                <a:spcPct val="160000"/>
              </a:lnSpc>
            </a:pPr>
            <a:r>
              <a:rPr kumimoji="1" lang="ko-KR" altLang="en-US">
                <a:ea typeface="맑은 고딕"/>
              </a:rPr>
              <a:t>무의미할 수 있는 중복된 요청 트래픽을 줄임으로써 많은 이점을 가져올 수 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60000"/>
              </a:lnSpc>
            </a:pPr>
            <a:r>
              <a:rPr kumimoji="1" lang="ko-KR" altLang="en-US">
                <a:ea typeface="맑은 고딕"/>
              </a:rPr>
              <a:t>원본 데이터 서버에 부하를 줄이면서도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캐시를 적극 활용하며 조회 성능을 최적화하는데 유리해질 수 있는 것</a:t>
            </a:r>
            <a:endParaRPr lang="en-US" altLang="ko-KR">
              <a:ea typeface="맑은 고딕"/>
            </a:endParaRPr>
          </a:p>
          <a:p>
            <a:pPr lvl="1">
              <a:lnSpc>
                <a:spcPct val="160000"/>
              </a:lnSpc>
            </a:pPr>
            <a:r>
              <a:rPr kumimoji="1" lang="ko-KR" altLang="en-US">
                <a:ea typeface="맑은 고딕"/>
              </a:rPr>
              <a:t>이렇게 여러 개의 동일하거나 유사한 요청을 하나의 요청으로 병합하여 처리하는 기법을 </a:t>
            </a:r>
            <a:r>
              <a:rPr kumimoji="1" lang="en-US" altLang="ko-KR">
                <a:ea typeface="맑은 고딕"/>
              </a:rPr>
              <a:t>Request</a:t>
            </a:r>
            <a:r>
              <a:rPr kumimoji="1" lang="ko-KR" altLang="en-US">
                <a:ea typeface="맑은 고딕"/>
              </a:rPr>
              <a:t> </a:t>
            </a:r>
            <a:r>
              <a:rPr kumimoji="1" lang="en-US" altLang="ko-KR">
                <a:ea typeface="맑은 고딕"/>
              </a:rPr>
              <a:t>Collapsing</a:t>
            </a:r>
            <a:endParaRPr lang="en-US" altLang="ko-KR">
              <a:ea typeface="맑은 고딕"/>
            </a:endParaRPr>
          </a:p>
          <a:p>
            <a:pPr lvl="1">
              <a:lnSpc>
                <a:spcPct val="16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830049262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캐시 최적화 전략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err="1"/>
              <a:t>스프링부트</a:t>
            </a:r>
            <a:r>
              <a:rPr kumimoji="1" lang="ko-KR" altLang="en-US"/>
              <a:t> 애플리케이션에서 구현해보자</a:t>
            </a:r>
            <a:r>
              <a:rPr kumimoji="1"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1076730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C206-F718-3445-8B4D-FF0CD2D6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8880-E200-354E-B5FD-2A99CD4F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개념과 구현은 다를 수 있다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동일한 개념이라도 상황이나 정책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또는 생각하는 방식에 따라서 구현이 달라질 수 있는 것</a:t>
            </a:r>
            <a:endParaRPr kumimoji="1" lang="en-US" altLang="ko-KR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더욱 최적화할 수 있는 부분은 훨씬 많다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모든 내용을 담아낼 수는 없었다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일부러 범위를 줄인 부분도 있고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놓친 부분도 있을 것이고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강사가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모르는 부분도 있을 것</a:t>
            </a:r>
            <a:endParaRPr kumimoji="1" lang="en-US" altLang="ko-KR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각 도구의 추가 학습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>
                <a:ea typeface="맑은 고딕"/>
              </a:rPr>
              <a:t>MySQL, Redis, Kafka</a:t>
            </a:r>
            <a:r>
              <a:rPr kumimoji="1" lang="ko-KR" altLang="en-US">
                <a:ea typeface="맑은 고딕"/>
              </a:rPr>
              <a:t>는 활용 범위가 넓고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ko-KR" altLang="en-US">
                <a:ea typeface="맑은 고딕"/>
              </a:rPr>
              <a:t>실제로도 많이 사용되는 도구</a:t>
            </a:r>
            <a:endParaRPr kumimoji="1" lang="en-US" altLang="ko-KR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인프라 학습</a:t>
            </a:r>
            <a:endParaRPr kumimoji="1"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코드 레벨에서의 최적화도 중요하지만</a:t>
            </a:r>
            <a:r>
              <a:rPr kumimoji="1" lang="en-US" altLang="ko-KR">
                <a:ea typeface="맑은 고딕"/>
              </a:rPr>
              <a:t>, </a:t>
            </a:r>
            <a:r>
              <a:rPr kumimoji="1" lang="en-US" altLang="ko-KR" err="1">
                <a:ea typeface="맑은 고딕"/>
              </a:rPr>
              <a:t>서버</a:t>
            </a:r>
            <a:r>
              <a:rPr kumimoji="1" lang="en-US" altLang="ko-KR">
                <a:ea typeface="맑은 고딕"/>
              </a:rPr>
              <a:t> </a:t>
            </a:r>
            <a:r>
              <a:rPr kumimoji="1" lang="ko-KR" altLang="en-US">
                <a:ea typeface="맑은 고딕"/>
              </a:rPr>
              <a:t>인프라에 대한 이해도 중요하다</a:t>
            </a:r>
            <a:r>
              <a:rPr kumimoji="1" lang="en-US" alt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이러한 부분도 학습해 두면 좋을 것</a:t>
            </a:r>
            <a:endParaRPr kumimoji="1"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34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4C7AF-56EC-A94F-9A24-48F046B0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배울 수 있는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699EE-5379-5D48-BAB3-FD3A8BDE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/>
              <a:t>대규모 시스템</a:t>
            </a:r>
            <a:r>
              <a:rPr kumimoji="1" lang="ko-KR" altLang="en-US"/>
              <a:t>에 적용할 수 있는 방법론 및 개발 전략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서버 애플리케이션을 개발하며 적절한 도구를 활용하는 것이 주 목적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 b="1"/>
              <a:t>Relational Database</a:t>
            </a:r>
            <a:r>
              <a:rPr kumimoji="1" lang="ko-KR" altLang="en-US"/>
              <a:t>의 이해 및 활용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MySQL </a:t>
            </a:r>
            <a:r>
              <a:rPr kumimoji="1" lang="ko-KR" altLang="en-US"/>
              <a:t>테이블 및 인덱스 설계</a:t>
            </a:r>
            <a:r>
              <a:rPr kumimoji="1" lang="en-US" altLang="ko-KR"/>
              <a:t>, </a:t>
            </a:r>
            <a:r>
              <a:rPr kumimoji="1" lang="ko-KR" altLang="en-US"/>
              <a:t>쿼리 최적화</a:t>
            </a:r>
            <a:r>
              <a:rPr kumimoji="1" lang="en-US" altLang="ko-KR"/>
              <a:t>,</a:t>
            </a:r>
            <a:r>
              <a:rPr kumimoji="1" lang="ko-KR" altLang="en-US"/>
              <a:t> 데이터베이스 이론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 b="1"/>
              <a:t>In-memory Database</a:t>
            </a:r>
            <a:r>
              <a:rPr kumimoji="1" lang="ko-KR" altLang="en-US"/>
              <a:t>의 이해 및 활용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Redis</a:t>
            </a:r>
            <a:r>
              <a:rPr kumimoji="1" lang="ko-KR" altLang="en-US"/>
              <a:t>에서 지원하는 다양한 연산과 자료구조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 b="1"/>
              <a:t>Message Broker</a:t>
            </a:r>
            <a:r>
              <a:rPr kumimoji="1" lang="ko-KR" altLang="en-US"/>
              <a:t>의 이해 및 활용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Kafka</a:t>
            </a:r>
            <a:r>
              <a:rPr kumimoji="1" lang="ko-KR" altLang="en-US"/>
              <a:t>의 동작 원리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분산 이벤트 스트리밍 및 비동기 처리 애플리케이션 구축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b="1"/>
              <a:t>어떻게</a:t>
            </a:r>
            <a:r>
              <a:rPr kumimoji="1" lang="ko-KR" altLang="en-US"/>
              <a:t> 고민하면서 </a:t>
            </a:r>
            <a:r>
              <a:rPr kumimoji="1" lang="ko-KR" altLang="en-US" b="1"/>
              <a:t>어떤</a:t>
            </a:r>
            <a:r>
              <a:rPr kumimoji="1" lang="ko-KR" altLang="en-US"/>
              <a:t> 코드를 만드는가</a:t>
            </a:r>
            <a:r>
              <a:rPr kumimoji="1"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04414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/>
              <a:t>docker rm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컨테이너 삭제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en-US" altLang="ko-KR"/>
              <a:t>-f </a:t>
            </a:r>
            <a:r>
              <a:rPr lang="ko-KR" altLang="en-US"/>
              <a:t>옵션 </a:t>
            </a:r>
            <a:r>
              <a:rPr lang="en-US" altLang="ko-KR"/>
              <a:t>: </a:t>
            </a:r>
            <a:r>
              <a:rPr lang="ko-KR" altLang="en-US"/>
              <a:t>컨테이너 강제 삭제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docker </a:t>
            </a:r>
            <a:r>
              <a:rPr lang="en-US" altLang="ko-KR" err="1"/>
              <a:t>rmi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이미지 삭제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347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B22F-80EE-B147-B91F-C9F02A5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369FC-3B50-D14B-9632-54C2837A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Docker </a:t>
            </a:r>
            <a:r>
              <a:rPr kumimoji="1" lang="ko-KR" altLang="en-US"/>
              <a:t>설치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>
                <a:hlinkClick r:id="rId2"/>
              </a:rPr>
              <a:t>https://www.docker.com/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/>
              <a:t>Docker Hub</a:t>
            </a:r>
          </a:p>
          <a:p>
            <a:pPr lvl="1">
              <a:lnSpc>
                <a:spcPct val="120000"/>
              </a:lnSpc>
            </a:pPr>
            <a:r>
              <a:rPr lang="en" altLang="ko-KR"/>
              <a:t>Docker </a:t>
            </a:r>
            <a:r>
              <a:rPr lang="ko-KR" altLang="en-US"/>
              <a:t>이미지의 중앙 저장소</a:t>
            </a:r>
            <a:r>
              <a:rPr lang="en-US" altLang="ko-KR"/>
              <a:t>(</a:t>
            </a:r>
            <a:r>
              <a:rPr lang="ko-KR" altLang="en-US"/>
              <a:t>레지스트리</a:t>
            </a:r>
            <a:r>
              <a:rPr lang="en-US" altLang="ko-KR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이미지 다운로드 또는 업로드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우리는 </a:t>
            </a:r>
            <a:r>
              <a:rPr kumimoji="1" lang="en-US" altLang="ko-KR"/>
              <a:t>Docker Hub</a:t>
            </a:r>
            <a:r>
              <a:rPr kumimoji="1" lang="ko-KR" altLang="en-US"/>
              <a:t>의 이미지를 활용한다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MySQL, Redis, Kafka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24395-0409-3240-AF03-268BA676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5580063"/>
            <a:ext cx="5054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37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Spring Boot</a:t>
            </a:r>
            <a:r>
              <a:rPr kumimoji="1"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Spring Boot 3.3.2, Java 21, Gradle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특정 버전에 구애 받진 않는다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멀티 모듈 구조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프로젝트를 여러 개의 독립적인 모듈로 분리하여 개발하는 구조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6</a:t>
            </a:r>
            <a:r>
              <a:rPr kumimoji="1" lang="ko-KR" altLang="en-US"/>
              <a:t>개의 </a:t>
            </a:r>
            <a:r>
              <a:rPr kumimoji="1" lang="ko-KR" altLang="en-US" err="1"/>
              <a:t>마이크로서비스는</a:t>
            </a:r>
            <a:r>
              <a:rPr kumimoji="1" lang="ko-KR" altLang="en-US"/>
              <a:t> 각 모듈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프로젝트 하나에서 </a:t>
            </a:r>
            <a:r>
              <a:rPr kumimoji="1" lang="en-US" altLang="ko-KR"/>
              <a:t>6</a:t>
            </a:r>
            <a:r>
              <a:rPr kumimoji="1" lang="ko-KR" altLang="en-US"/>
              <a:t>개의 애플리케이션을 만든다고 보면 된다</a:t>
            </a:r>
            <a:r>
              <a:rPr kumimoji="1"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매끄러운 진행을 위해 </a:t>
            </a:r>
            <a:r>
              <a:rPr kumimoji="1" lang="en-US" altLang="ko-KR"/>
              <a:t>6</a:t>
            </a:r>
            <a:r>
              <a:rPr kumimoji="1" lang="ko-KR" altLang="en-US"/>
              <a:t>개의 </a:t>
            </a:r>
            <a:r>
              <a:rPr kumimoji="1" lang="ko-KR" altLang="en-US" err="1"/>
              <a:t>마이크로서비스를</a:t>
            </a:r>
            <a:r>
              <a:rPr kumimoji="1" lang="ko-KR" altLang="en-US"/>
              <a:t> 먼저 구성해 둔다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6945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42E7E-91C3-BC4C-A6D8-34E734F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Spring Boot</a:t>
            </a:r>
            <a:r>
              <a:rPr kumimoji="1"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17FA-DC53-8F4D-B6C6-4C750305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err="1"/>
              <a:t>kuke</a:t>
            </a:r>
            <a:r>
              <a:rPr kumimoji="1" lang="en-US" altLang="ko-KR"/>
              <a:t>-board</a:t>
            </a:r>
          </a:p>
          <a:p>
            <a:pPr lvl="1">
              <a:lnSpc>
                <a:spcPct val="120000"/>
              </a:lnSpc>
            </a:pPr>
            <a:r>
              <a:rPr kumimoji="1" lang="en-US" altLang="ko-KR"/>
              <a:t>service : </a:t>
            </a:r>
            <a:r>
              <a:rPr kumimoji="1" lang="ko-KR" altLang="en-US"/>
              <a:t>하위 모듈로 각 </a:t>
            </a:r>
            <a:r>
              <a:rPr kumimoji="1" lang="ko-KR" altLang="en-US" err="1"/>
              <a:t>마이크로서비스를</a:t>
            </a:r>
            <a:r>
              <a:rPr kumimoji="1" lang="ko-KR" altLang="en-US"/>
              <a:t> 가진다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article : </a:t>
            </a:r>
            <a:r>
              <a:rPr kumimoji="1" lang="ko-KR" altLang="en-US"/>
              <a:t>게시글 서비스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comment : </a:t>
            </a:r>
            <a:r>
              <a:rPr kumimoji="1" lang="ko-KR" altLang="en-US"/>
              <a:t>댓글 서비스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like : </a:t>
            </a:r>
            <a:r>
              <a:rPr kumimoji="1" lang="ko-KR" altLang="en-US"/>
              <a:t>좋아요 서비스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view : </a:t>
            </a:r>
            <a:r>
              <a:rPr kumimoji="1" lang="ko-KR" altLang="en-US"/>
              <a:t>조회수 서비스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hot-article : </a:t>
            </a:r>
            <a:r>
              <a:rPr kumimoji="1" lang="ko-KR" altLang="en-US" err="1"/>
              <a:t>인기글</a:t>
            </a:r>
            <a:r>
              <a:rPr kumimoji="1" lang="ko-KR" altLang="en-US"/>
              <a:t> 서비스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en-US" altLang="ko-KR"/>
              <a:t>article-read : </a:t>
            </a:r>
            <a:r>
              <a:rPr kumimoji="1" lang="ko-KR" altLang="en-US"/>
              <a:t>게시글 조회 서비스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en-US" altLang="ko-KR"/>
              <a:t>common : </a:t>
            </a:r>
            <a:r>
              <a:rPr kumimoji="1" lang="ko-KR" altLang="en-US"/>
              <a:t>하위 모듈로 개발 편의를 위한 공통 코드를 관리한다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18205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99DD3-731F-1F4C-997A-2E3B6E65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18DFF-2025-E44B-8555-ABA513E73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Relational</a:t>
            </a:r>
            <a:r>
              <a:rPr kumimoji="1" lang="ko-KR" altLang="en-US"/>
              <a:t> </a:t>
            </a:r>
            <a:r>
              <a:rPr kumimoji="1" lang="en-US" altLang="ko-KR"/>
              <a:t>Database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관계형 데이터베이스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이게 무엇인지까지 살펴 보진 않을 것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en-US" altLang="ko-KR" b="1"/>
              <a:t>Distributed</a:t>
            </a:r>
            <a:r>
              <a:rPr kumimoji="1" lang="en-US" altLang="ko-KR"/>
              <a:t> Relational Database</a:t>
            </a:r>
          </a:p>
          <a:p>
            <a:pPr lvl="1">
              <a:lnSpc>
                <a:spcPct val="120000"/>
              </a:lnSpc>
            </a:pPr>
            <a:r>
              <a:rPr kumimoji="1" lang="ko-KR" altLang="en-US" b="1"/>
              <a:t>분산 </a:t>
            </a:r>
            <a:r>
              <a:rPr kumimoji="1" lang="ko-KR" altLang="en-US"/>
              <a:t>관계형 데이터베이스</a:t>
            </a:r>
            <a:endParaRPr kumimoji="1" lang="en-US" altLang="ko-KR"/>
          </a:p>
          <a:p>
            <a:pPr lvl="2">
              <a:lnSpc>
                <a:spcPct val="120000"/>
              </a:lnSpc>
            </a:pPr>
            <a:r>
              <a:rPr kumimoji="1" lang="ko-KR" altLang="en-US"/>
              <a:t>관계형에 크게 의미를 두진 말자</a:t>
            </a:r>
            <a:r>
              <a:rPr kumimoji="1" lang="en-US" altLang="ko-KR"/>
              <a:t>.</a:t>
            </a:r>
          </a:p>
          <a:p>
            <a:pPr lvl="2">
              <a:lnSpc>
                <a:spcPct val="120000"/>
              </a:lnSpc>
            </a:pPr>
            <a:r>
              <a:rPr kumimoji="1" lang="en-US" altLang="ko-KR"/>
              <a:t>Distributed Database</a:t>
            </a:r>
            <a:r>
              <a:rPr kumimoji="1" lang="ko-KR" altLang="en-US"/>
              <a:t>가 중점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왜 </a:t>
            </a:r>
            <a:r>
              <a:rPr kumimoji="1" lang="ko-KR" altLang="en-US" b="1"/>
              <a:t>분산</a:t>
            </a:r>
            <a:r>
              <a:rPr kumimoji="1" lang="ko-KR" altLang="en-US"/>
              <a:t>이 필요하고</a:t>
            </a:r>
            <a:r>
              <a:rPr kumimoji="1" lang="en-US" altLang="ko-KR"/>
              <a:t>, </a:t>
            </a:r>
            <a:r>
              <a:rPr kumimoji="1" lang="ko-KR" altLang="en-US"/>
              <a:t>어떻게 구성될 수 있는지 가볍게 학습해보자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0356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53233E-B750-DF49-8FCF-38992C924BEC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>
                <a:ea typeface="맑은 고딕"/>
              </a:rPr>
              <a:t>Client</a:t>
            </a:r>
            <a:r>
              <a:rPr kumimoji="1" lang="ko-KR" altLang="en-US">
                <a:ea typeface="맑은 고딕"/>
              </a:rPr>
              <a:t>는 초기에 단일한 데이터베이스를 사용한다</a:t>
            </a:r>
            <a:r>
              <a:rPr kumimoji="1" lang="en-US" altLang="ko-KR">
                <a:ea typeface="맑은 고딕"/>
              </a:rPr>
              <a:t>.</a:t>
            </a:r>
          </a:p>
          <a:p>
            <a:pPr algn="ctr"/>
            <a:r>
              <a:rPr lang="en-US" altLang="ko-KR">
                <a:ea typeface="맑은 고딕"/>
              </a:rPr>
              <a:t>Client : </a:t>
            </a:r>
            <a:r>
              <a:rPr lang="en-US" altLang="ko-KR" err="1">
                <a:ea typeface="맑은 고딕"/>
              </a:rPr>
              <a:t>데이터베이스를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이용하는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서버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애플리케이션</a:t>
            </a:r>
            <a:endParaRPr lang="en-US" altLang="ko-KR">
              <a:ea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86F1151-AAC0-6440-8BA0-4644D3D5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C5F595-4827-1F49-9ADD-E96F8B37E146}"/>
              </a:ext>
            </a:extLst>
          </p:cNvPr>
          <p:cNvSpPr/>
          <p:nvPr/>
        </p:nvSpPr>
        <p:spPr>
          <a:xfrm>
            <a:off x="5397105" y="3528233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96CDCA-02DE-8349-B3B8-700106B1E7DB}"/>
              </a:ext>
            </a:extLst>
          </p:cNvPr>
          <p:cNvSpPr/>
          <p:nvPr/>
        </p:nvSpPr>
        <p:spPr>
          <a:xfrm>
            <a:off x="5506211" y="2626000"/>
            <a:ext cx="1179576" cy="562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AB20980-554D-1D46-9DC1-8D7C5B1A0C5D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6095999" y="3188087"/>
            <a:ext cx="1" cy="34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15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9E817E-62F4-1A45-AC66-12238D63D8A5}"/>
              </a:ext>
            </a:extLst>
          </p:cNvPr>
          <p:cNvSpPr/>
          <p:nvPr/>
        </p:nvSpPr>
        <p:spPr>
          <a:xfrm>
            <a:off x="5397105" y="4326349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61FDC2-3AE5-3948-A936-24424B25C534}"/>
              </a:ext>
            </a:extLst>
          </p:cNvPr>
          <p:cNvSpPr/>
          <p:nvPr/>
        </p:nvSpPr>
        <p:spPr>
          <a:xfrm>
            <a:off x="4906392" y="2473115"/>
            <a:ext cx="2379216" cy="1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B6797F-35A0-3A43-9A62-E332AB268198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6096000" y="3790056"/>
            <a:ext cx="0" cy="53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629086-F3A7-DB4D-B0F5-6C9B8D4F54EB}"/>
              </a:ext>
            </a:extLst>
          </p:cNvPr>
          <p:cNvSpPr/>
          <p:nvPr/>
        </p:nvSpPr>
        <p:spPr>
          <a:xfrm>
            <a:off x="5705380" y="2207423"/>
            <a:ext cx="781235" cy="435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7580E6F-7E80-D34D-8625-B15521F62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05550"/>
              </p:ext>
            </p:extLst>
          </p:nvPr>
        </p:nvGraphicFramePr>
        <p:xfrm>
          <a:off x="5509578" y="2961219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간단한 구조의 </a:t>
            </a:r>
            <a:r>
              <a:rPr kumimoji="1" lang="en-US" altLang="ko-KR"/>
              <a:t>Article Table</a:t>
            </a:r>
            <a:r>
              <a:rPr kumimoji="1" lang="ko-KR" altLang="en-US"/>
              <a:t>을 만들어보자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는 단일한 </a:t>
            </a:r>
            <a:r>
              <a:rPr kumimoji="1" lang="en-US" altLang="ko-KR"/>
              <a:t>DB</a:t>
            </a:r>
            <a:r>
              <a:rPr kumimoji="1" lang="ko-KR" altLang="en-US"/>
              <a:t>에서 데이터를 생성</a:t>
            </a:r>
            <a:r>
              <a:rPr kumimoji="1" lang="en-US" altLang="ko-KR"/>
              <a:t>/</a:t>
            </a:r>
            <a:r>
              <a:rPr kumimoji="1" lang="ko-KR" altLang="en-US"/>
              <a:t>조회</a:t>
            </a:r>
            <a:r>
              <a:rPr kumimoji="1" lang="en-US" altLang="ko-KR"/>
              <a:t>/</a:t>
            </a:r>
            <a:r>
              <a:rPr kumimoji="1" lang="ko-KR" altLang="en-US"/>
              <a:t>수정</a:t>
            </a:r>
            <a:r>
              <a:rPr kumimoji="1" lang="en-US" altLang="ko-KR"/>
              <a:t>/</a:t>
            </a:r>
            <a:r>
              <a:rPr kumimoji="1" lang="ko-KR" altLang="en-US"/>
              <a:t>삭제한다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B6CD90F-162C-5C45-BC75-E0CCB7069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26665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7688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서비스가 활성화되면서 단일한 </a:t>
            </a:r>
            <a:r>
              <a:rPr kumimoji="1" lang="en-US" altLang="ko-KR"/>
              <a:t>DB</a:t>
            </a:r>
            <a:r>
              <a:rPr kumimoji="1" lang="ko-KR" altLang="en-US"/>
              <a:t>로 처리하기엔 큰 부담이 생기게 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저장해야 할 데이터와</a:t>
            </a:r>
            <a:r>
              <a:rPr kumimoji="1" lang="en-US" altLang="ko-KR"/>
              <a:t> </a:t>
            </a:r>
            <a:r>
              <a:rPr kumimoji="1" lang="ko-KR" altLang="en-US"/>
              <a:t>트래픽이 많아졌다면 어떻게 </a:t>
            </a:r>
            <a:r>
              <a:rPr kumimoji="1" lang="ko-KR" altLang="en-US" err="1"/>
              <a:t>해야할까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21D14-C9CE-D24B-8D55-1E4B8936F7B8}"/>
              </a:ext>
            </a:extLst>
          </p:cNvPr>
          <p:cNvSpPr/>
          <p:nvPr/>
        </p:nvSpPr>
        <p:spPr>
          <a:xfrm>
            <a:off x="5397105" y="4326349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EBBF07-512A-6046-B793-404E535405D4}"/>
              </a:ext>
            </a:extLst>
          </p:cNvPr>
          <p:cNvSpPr/>
          <p:nvPr/>
        </p:nvSpPr>
        <p:spPr>
          <a:xfrm>
            <a:off x="4906392" y="2473115"/>
            <a:ext cx="2379216" cy="1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EB7450-A072-CF4F-95EB-550C92CFFA6E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096000" y="3790056"/>
            <a:ext cx="0" cy="53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9B1EB6-249F-194C-B514-38BE8F82826E}"/>
              </a:ext>
            </a:extLst>
          </p:cNvPr>
          <p:cNvSpPr/>
          <p:nvPr/>
        </p:nvSpPr>
        <p:spPr>
          <a:xfrm>
            <a:off x="5705380" y="2207423"/>
            <a:ext cx="781235" cy="435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3A655C-A3B6-FC4A-B729-D435CCA8B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17163"/>
              </p:ext>
            </p:extLst>
          </p:nvPr>
        </p:nvGraphicFramePr>
        <p:xfrm>
          <a:off x="5509578" y="2961219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8FCDB6A-8EB7-6F4B-A0D6-730B14859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41968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470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5E7CC2-BCBC-2D48-991A-4B1D4BE10014}"/>
              </a:ext>
            </a:extLst>
          </p:cNvPr>
          <p:cNvSpPr/>
          <p:nvPr/>
        </p:nvSpPr>
        <p:spPr>
          <a:xfrm>
            <a:off x="4731798" y="2279088"/>
            <a:ext cx="2725445" cy="169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가장 간단한 방법으로 </a:t>
            </a:r>
            <a:r>
              <a:rPr kumimoji="1" lang="en-US" altLang="ko-KR"/>
              <a:t>Scale-Up</a:t>
            </a:r>
            <a:r>
              <a:rPr kumimoji="1" lang="ko-KR" altLang="en-US"/>
              <a:t>을 고려해볼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DB </a:t>
            </a:r>
            <a:r>
              <a:rPr kumimoji="1" lang="ko-KR" altLang="en-US"/>
              <a:t>장비의 성능을 업그레이드한다</a:t>
            </a:r>
            <a:r>
              <a:rPr kumimoji="1" lang="en-US" altLang="ko-KR"/>
              <a:t>.</a:t>
            </a:r>
          </a:p>
        </p:txBody>
      </p:sp>
      <p:sp>
        <p:nvSpPr>
          <p:cNvPr id="11" name="위쪽 화살표[U] 10">
            <a:extLst>
              <a:ext uri="{FF2B5EF4-FFF2-40B4-BE49-F238E27FC236}">
                <a16:creationId xmlns:a16="http://schemas.microsoft.com/office/drawing/2014/main" id="{FEDF1F31-5300-0949-848E-105F50F66CBA}"/>
              </a:ext>
            </a:extLst>
          </p:cNvPr>
          <p:cNvSpPr/>
          <p:nvPr/>
        </p:nvSpPr>
        <p:spPr>
          <a:xfrm>
            <a:off x="7981025" y="2698812"/>
            <a:ext cx="665825" cy="92327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AD43F-2B71-684B-BDB5-E64E9A720559}"/>
              </a:ext>
            </a:extLst>
          </p:cNvPr>
          <p:cNvSpPr txBox="1"/>
          <p:nvPr/>
        </p:nvSpPr>
        <p:spPr>
          <a:xfrm>
            <a:off x="8646850" y="307533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Scale-Up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D38DDD-B94B-B247-8837-935738B20AF1}"/>
              </a:ext>
            </a:extLst>
          </p:cNvPr>
          <p:cNvSpPr/>
          <p:nvPr/>
        </p:nvSpPr>
        <p:spPr>
          <a:xfrm>
            <a:off x="5397105" y="4326349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47A6B5-185F-7349-9DF4-259862774729}"/>
              </a:ext>
            </a:extLst>
          </p:cNvPr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6094521" y="3978388"/>
            <a:ext cx="1479" cy="34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EFF428-8129-6545-A128-285DA37425DA}"/>
              </a:ext>
            </a:extLst>
          </p:cNvPr>
          <p:cNvSpPr/>
          <p:nvPr/>
        </p:nvSpPr>
        <p:spPr>
          <a:xfrm>
            <a:off x="5703902" y="2069719"/>
            <a:ext cx="781235" cy="435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2EEC842-913B-B541-AC55-D58A92AA0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40409"/>
              </p:ext>
            </p:extLst>
          </p:nvPr>
        </p:nvGraphicFramePr>
        <p:xfrm>
          <a:off x="5509578" y="2961219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35E0D-CC92-6F45-99E5-A1CEAF9F1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42083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820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얼마 후</a:t>
            </a:r>
            <a:r>
              <a:rPr kumimoji="1" lang="en-US" altLang="ko-KR"/>
              <a:t>, </a:t>
            </a:r>
            <a:r>
              <a:rPr kumimoji="1" lang="ko-KR" altLang="en-US"/>
              <a:t>서비스가 더욱 활성화되면서 단일한 </a:t>
            </a:r>
            <a:r>
              <a:rPr kumimoji="1" lang="en-US" altLang="ko-KR"/>
              <a:t>DB</a:t>
            </a:r>
            <a:r>
              <a:rPr kumimoji="1" lang="ko-KR" altLang="en-US"/>
              <a:t>로 처리하기엔 큰 부담이 생기게 되었다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저장해야 할 데이터와</a:t>
            </a:r>
            <a:r>
              <a:rPr kumimoji="1" lang="en-US" altLang="ko-KR"/>
              <a:t> </a:t>
            </a:r>
            <a:r>
              <a:rPr kumimoji="1" lang="ko-KR" altLang="en-US"/>
              <a:t>트래픽이 계속 많아진다면 어떻게 </a:t>
            </a:r>
            <a:r>
              <a:rPr kumimoji="1" lang="ko-KR" altLang="en-US" err="1"/>
              <a:t>해야할까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9D40A-33B0-3C4E-9E51-2DA5B591AD34}"/>
              </a:ext>
            </a:extLst>
          </p:cNvPr>
          <p:cNvSpPr/>
          <p:nvPr/>
        </p:nvSpPr>
        <p:spPr>
          <a:xfrm>
            <a:off x="4731798" y="2279088"/>
            <a:ext cx="2725445" cy="169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95D080-9D17-574E-B1BA-7542C9711AB4}"/>
              </a:ext>
            </a:extLst>
          </p:cNvPr>
          <p:cNvSpPr/>
          <p:nvPr/>
        </p:nvSpPr>
        <p:spPr>
          <a:xfrm>
            <a:off x="5397105" y="4326349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5D077DA-4C2F-B044-8A22-DB40369992BD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H="1" flipV="1">
            <a:off x="6094521" y="3978388"/>
            <a:ext cx="1479" cy="34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CA248-B471-2B4F-AAB2-617056BD6B69}"/>
              </a:ext>
            </a:extLst>
          </p:cNvPr>
          <p:cNvSpPr/>
          <p:nvPr/>
        </p:nvSpPr>
        <p:spPr>
          <a:xfrm>
            <a:off x="5703902" y="2069719"/>
            <a:ext cx="781235" cy="435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ACEA8E-30B9-8343-B86F-BFB0FD8AA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2194"/>
              </p:ext>
            </p:extLst>
          </p:nvPr>
        </p:nvGraphicFramePr>
        <p:xfrm>
          <a:off x="5509578" y="2961219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1F4A8A-D4F0-1143-BA8B-A1D4B5533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57338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24" name="위쪽 화살표[U] 23">
            <a:extLst>
              <a:ext uri="{FF2B5EF4-FFF2-40B4-BE49-F238E27FC236}">
                <a16:creationId xmlns:a16="http://schemas.microsoft.com/office/drawing/2014/main" id="{CAB8E9FD-91D6-0B41-8B7E-E2198C4FDBB4}"/>
              </a:ext>
            </a:extLst>
          </p:cNvPr>
          <p:cNvSpPr/>
          <p:nvPr/>
        </p:nvSpPr>
        <p:spPr>
          <a:xfrm>
            <a:off x="7981025" y="2698812"/>
            <a:ext cx="665825" cy="92327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4AE9CF-3FB6-9441-A393-996C58EED2AD}"/>
              </a:ext>
            </a:extLst>
          </p:cNvPr>
          <p:cNvSpPr txBox="1"/>
          <p:nvPr/>
        </p:nvSpPr>
        <p:spPr>
          <a:xfrm>
            <a:off x="8646850" y="307533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Scale-Up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637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4EC50-6117-2C40-997D-C70A5EC97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배울 수 없는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149ED-7377-D041-ABA8-5C4A09A90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/>
              <a:t>인프라</a:t>
            </a:r>
            <a:r>
              <a:rPr kumimoji="1" lang="ko-KR" altLang="en-US"/>
              <a:t> 구성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애플리케이션을 </a:t>
            </a:r>
            <a:r>
              <a:rPr kumimoji="1" lang="ko-KR" altLang="en-US" b="1"/>
              <a:t>운영 </a:t>
            </a:r>
            <a:r>
              <a:rPr kumimoji="1" lang="ko-KR" altLang="en-US"/>
              <a:t>및 </a:t>
            </a:r>
            <a:r>
              <a:rPr kumimoji="1" lang="ko-KR" altLang="en-US" b="1"/>
              <a:t>배포</a:t>
            </a:r>
            <a:r>
              <a:rPr kumimoji="1" lang="ko-KR" altLang="en-US"/>
              <a:t>하는 방법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 b="1"/>
              <a:t>클라이언트</a:t>
            </a:r>
            <a:r>
              <a:rPr kumimoji="1" lang="ko-KR" altLang="en-US"/>
              <a:t> </a:t>
            </a:r>
            <a:r>
              <a:rPr kumimoji="1" lang="ko-KR" altLang="en-US" b="1"/>
              <a:t>화면</a:t>
            </a:r>
            <a:r>
              <a:rPr kumimoji="1" lang="ko-KR" altLang="en-US"/>
              <a:t> 개발하는 방법</a:t>
            </a:r>
            <a:r>
              <a:rPr kumimoji="1" lang="en-US" altLang="ko-KR"/>
              <a:t>(</a:t>
            </a:r>
            <a:r>
              <a:rPr kumimoji="1" lang="ko-KR" altLang="en-US"/>
              <a:t>웹 프론트 페이지 등</a:t>
            </a:r>
            <a:r>
              <a:rPr kumimoji="1" lang="en-US" altLang="ko-KR"/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MySQL, Redis, Kafka</a:t>
            </a:r>
            <a:r>
              <a:rPr kumimoji="1" lang="ko-KR" altLang="en-US"/>
              <a:t> </a:t>
            </a:r>
            <a:r>
              <a:rPr kumimoji="1" lang="ko-KR" altLang="en-US" err="1"/>
              <a:t>실서비스</a:t>
            </a:r>
            <a:r>
              <a:rPr kumimoji="1" lang="ko-KR" altLang="en-US"/>
              <a:t> 수준에서 </a:t>
            </a:r>
            <a:r>
              <a:rPr kumimoji="1" lang="ko-KR" altLang="en-US" b="1"/>
              <a:t>운영</a:t>
            </a:r>
            <a:r>
              <a:rPr kumimoji="1" lang="ko-KR" altLang="en-US"/>
              <a:t> 및 </a:t>
            </a:r>
            <a:r>
              <a:rPr kumimoji="1" lang="ko-KR" altLang="en-US" b="1"/>
              <a:t>배포</a:t>
            </a:r>
            <a:r>
              <a:rPr kumimoji="1" lang="ko-KR" altLang="en-US"/>
              <a:t>하는 방법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이론으로 구조를 파악하고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Docker</a:t>
            </a:r>
            <a:r>
              <a:rPr kumimoji="1" lang="ko-KR" altLang="en-US" err="1"/>
              <a:t>를</a:t>
            </a:r>
            <a:r>
              <a:rPr kumimoji="1" lang="ko-KR" altLang="en-US"/>
              <a:t> 활용하여 간단하게 개발 환경 구축</a:t>
            </a:r>
            <a:endParaRPr kumimoji="1" lang="en-US" altLang="ko-KR"/>
          </a:p>
          <a:p>
            <a:pPr>
              <a:lnSpc>
                <a:spcPct val="120000"/>
              </a:lnSpc>
            </a:pPr>
            <a:r>
              <a:rPr kumimoji="1" lang="ko-KR" altLang="en-US"/>
              <a:t>각 도구들의 </a:t>
            </a:r>
            <a:r>
              <a:rPr kumimoji="1" lang="ko-KR" altLang="en-US" b="1"/>
              <a:t>모든 범위</a:t>
            </a:r>
            <a:r>
              <a:rPr kumimoji="1" lang="ko-KR" altLang="en-US"/>
              <a:t>를 </a:t>
            </a:r>
            <a:r>
              <a:rPr kumimoji="1" lang="ko-KR" altLang="en-US" b="1"/>
              <a:t>엄청 깊게</a:t>
            </a:r>
            <a:r>
              <a:rPr kumimoji="1" lang="ko-KR" altLang="en-US"/>
              <a:t> </a:t>
            </a:r>
            <a:r>
              <a:rPr kumimoji="1" lang="ko-KR" altLang="en-US" err="1"/>
              <a:t>살펴보진</a:t>
            </a:r>
            <a:r>
              <a:rPr kumimoji="1" lang="ko-KR" altLang="en-US"/>
              <a:t> </a:t>
            </a:r>
            <a:r>
              <a:rPr kumimoji="1" lang="ko-KR" altLang="en-US" b="1"/>
              <a:t>않</a:t>
            </a:r>
            <a:r>
              <a:rPr kumimoji="1" lang="ko-KR" altLang="en-US"/>
              <a:t>습니다</a:t>
            </a:r>
            <a:r>
              <a:rPr kumimoji="1"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개별적으로도 방대한 주제</a:t>
            </a:r>
            <a:endParaRPr kumimoji="1" lang="en-US" altLang="ko-KR"/>
          </a:p>
          <a:p>
            <a:pPr lvl="1">
              <a:lnSpc>
                <a:spcPct val="120000"/>
              </a:lnSpc>
            </a:pPr>
            <a:r>
              <a:rPr kumimoji="1" lang="ko-KR" altLang="en-US"/>
              <a:t>개발자가 잘 활용할 수 있는 수준에서 살펴볼 것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5760523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이번에도 다시 한 번</a:t>
            </a:r>
            <a:r>
              <a:rPr kumimoji="1" lang="en-US" altLang="ko-KR"/>
              <a:t> Scale-Up</a:t>
            </a:r>
            <a:r>
              <a:rPr kumimoji="1" lang="ko-KR" altLang="en-US"/>
              <a:t>을 고려해볼 수 있겠지만</a:t>
            </a:r>
            <a:r>
              <a:rPr kumimoji="1" lang="en-US" altLang="ko-KR"/>
              <a:t>,</a:t>
            </a:r>
          </a:p>
          <a:p>
            <a:pPr algn="ctr"/>
            <a:r>
              <a:rPr kumimoji="1" lang="ko-KR" altLang="en-US"/>
              <a:t>장비를 무한정 </a:t>
            </a:r>
            <a:r>
              <a:rPr kumimoji="1" lang="en-US" altLang="ko-KR"/>
              <a:t>Scale-Up</a:t>
            </a:r>
            <a:r>
              <a:rPr kumimoji="1" lang="ko-KR" altLang="en-US"/>
              <a:t>하는 것은 한계가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EC461C-C1BC-924F-92AA-0BBB03F960EA}"/>
              </a:ext>
            </a:extLst>
          </p:cNvPr>
          <p:cNvSpPr/>
          <p:nvPr/>
        </p:nvSpPr>
        <p:spPr>
          <a:xfrm>
            <a:off x="4518734" y="2104009"/>
            <a:ext cx="3160450" cy="19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2F1A1E-95AE-4746-863F-E1098B95122D}"/>
              </a:ext>
            </a:extLst>
          </p:cNvPr>
          <p:cNvSpPr/>
          <p:nvPr/>
        </p:nvSpPr>
        <p:spPr>
          <a:xfrm>
            <a:off x="5397105" y="4326349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5BF8F3F-47BA-D34A-AEA9-71B2D87FD803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6096000" y="4030463"/>
            <a:ext cx="2959" cy="29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C060A-C968-214D-A3E8-1E49349ECC2F}"/>
              </a:ext>
            </a:extLst>
          </p:cNvPr>
          <p:cNvSpPr/>
          <p:nvPr/>
        </p:nvSpPr>
        <p:spPr>
          <a:xfrm>
            <a:off x="5705380" y="1886506"/>
            <a:ext cx="781235" cy="435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041588B-CC56-0E4C-A7A1-682090F8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5703"/>
              </p:ext>
            </p:extLst>
          </p:nvPr>
        </p:nvGraphicFramePr>
        <p:xfrm>
          <a:off x="5509578" y="2961219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E508972-3603-B64A-8666-4F5789FC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470151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25" name="위쪽 화살표[U] 24">
            <a:extLst>
              <a:ext uri="{FF2B5EF4-FFF2-40B4-BE49-F238E27FC236}">
                <a16:creationId xmlns:a16="http://schemas.microsoft.com/office/drawing/2014/main" id="{DB4F76B8-732A-AA4F-B4C9-E53BFB014208}"/>
              </a:ext>
            </a:extLst>
          </p:cNvPr>
          <p:cNvSpPr/>
          <p:nvPr/>
        </p:nvSpPr>
        <p:spPr>
          <a:xfrm>
            <a:off x="7981025" y="2459115"/>
            <a:ext cx="665825" cy="132556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0C9AE-8AB3-EA42-A939-24659F3EC68F}"/>
              </a:ext>
            </a:extLst>
          </p:cNvPr>
          <p:cNvSpPr txBox="1"/>
          <p:nvPr/>
        </p:nvSpPr>
        <p:spPr>
          <a:xfrm>
            <a:off x="8646850" y="2967335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Scale-Up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3388388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Scale-Up</a:t>
            </a:r>
            <a:r>
              <a:rPr kumimoji="1" lang="ko-KR" altLang="en-US"/>
              <a:t>의 한계로 인해 </a:t>
            </a:r>
            <a:r>
              <a:rPr kumimoji="1" lang="en-US" altLang="ko-KR"/>
              <a:t>Scale-Out</a:t>
            </a:r>
            <a:r>
              <a:rPr kumimoji="1" lang="ko-KR" altLang="en-US"/>
              <a:t>을 고려해볼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장비를</a:t>
            </a:r>
            <a:r>
              <a:rPr kumimoji="1" lang="en-US" altLang="ko-KR"/>
              <a:t> </a:t>
            </a:r>
            <a:r>
              <a:rPr kumimoji="1" lang="ko-KR" altLang="en-US"/>
              <a:t>여러 대 사용하여 수평 확장하는 것이다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 DB</a:t>
            </a:r>
            <a:r>
              <a:rPr kumimoji="1" lang="ko-KR" altLang="en-US" err="1"/>
              <a:t>를</a:t>
            </a:r>
            <a:r>
              <a:rPr kumimoji="1" lang="ko-KR" altLang="en-US"/>
              <a:t> 하나 더 늘려보자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58A09E-9A4B-FA4C-97EC-C65618ADEE1F}"/>
              </a:ext>
            </a:extLst>
          </p:cNvPr>
          <p:cNvSpPr/>
          <p:nvPr/>
        </p:nvSpPr>
        <p:spPr>
          <a:xfrm>
            <a:off x="4518734" y="2104009"/>
            <a:ext cx="3160450" cy="19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421A2-F741-4B40-AD8B-B3DBCA7AB938}"/>
              </a:ext>
            </a:extLst>
          </p:cNvPr>
          <p:cNvSpPr/>
          <p:nvPr/>
        </p:nvSpPr>
        <p:spPr>
          <a:xfrm>
            <a:off x="5397105" y="4326349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BC45FB-6728-924C-96A8-9348CBCA4B6C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6096000" y="4030463"/>
            <a:ext cx="2959" cy="29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F61147-F930-4B49-B298-61B0BF2912B1}"/>
              </a:ext>
            </a:extLst>
          </p:cNvPr>
          <p:cNvSpPr/>
          <p:nvPr/>
        </p:nvSpPr>
        <p:spPr>
          <a:xfrm>
            <a:off x="5705380" y="1886506"/>
            <a:ext cx="781235" cy="435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DB</a:t>
            </a:r>
            <a:endParaRPr kumimoji="1"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54C074-91BB-CB47-A51C-9723DA992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79454"/>
              </p:ext>
            </p:extLst>
          </p:nvPr>
        </p:nvGraphicFramePr>
        <p:xfrm>
          <a:off x="5509578" y="2961219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C753B5-6F1C-7645-B084-67A4C1363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77846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12" name="위쪽 화살표[U] 11">
            <a:extLst>
              <a:ext uri="{FF2B5EF4-FFF2-40B4-BE49-F238E27FC236}">
                <a16:creationId xmlns:a16="http://schemas.microsoft.com/office/drawing/2014/main" id="{41A78282-0E5A-884F-8641-A022E8ABE756}"/>
              </a:ext>
            </a:extLst>
          </p:cNvPr>
          <p:cNvSpPr/>
          <p:nvPr/>
        </p:nvSpPr>
        <p:spPr>
          <a:xfrm>
            <a:off x="7981025" y="2459115"/>
            <a:ext cx="665825" cy="132556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CD7D9-FBB6-2E44-B664-90F88753D82C}"/>
              </a:ext>
            </a:extLst>
          </p:cNvPr>
          <p:cNvSpPr txBox="1"/>
          <p:nvPr/>
        </p:nvSpPr>
        <p:spPr>
          <a:xfrm>
            <a:off x="8646850" y="2967335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Scale-Up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3851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9E817E-62F4-1A45-AC66-12238D63D8A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이제 </a:t>
            </a:r>
            <a:r>
              <a:rPr kumimoji="1" lang="en-US" altLang="ko-KR"/>
              <a:t>2</a:t>
            </a:r>
            <a:r>
              <a:rPr kumimoji="1" lang="ko-KR" altLang="en-US"/>
              <a:t>대의 </a:t>
            </a:r>
            <a:r>
              <a:rPr kumimoji="1" lang="en-US" altLang="ko-KR"/>
              <a:t>DB</a:t>
            </a:r>
            <a:r>
              <a:rPr kumimoji="1" lang="ko-KR" altLang="en-US"/>
              <a:t>가 운용되고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en-US" altLang="ko-KR"/>
              <a:t>Client</a:t>
            </a:r>
            <a:r>
              <a:rPr kumimoji="1" lang="ko-KR" altLang="en-US"/>
              <a:t>의 요청은 각 </a:t>
            </a:r>
            <a:r>
              <a:rPr kumimoji="1" lang="en-US" altLang="ko-KR"/>
              <a:t>DB</a:t>
            </a:r>
            <a:r>
              <a:rPr kumimoji="1" lang="ko-KR" altLang="en-US"/>
              <a:t>로 분산될 수 있다</a:t>
            </a:r>
            <a:r>
              <a:rPr kumimoji="1" lang="en-US" altLang="ko-KR"/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4594717" y="3764133"/>
            <a:ext cx="1501283" cy="64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4" idx="0"/>
            <a:endCxn id="44" idx="2"/>
          </p:cNvCxnSpPr>
          <p:nvPr/>
        </p:nvCxnSpPr>
        <p:spPr>
          <a:xfrm flipV="1">
            <a:off x="6096000" y="3764133"/>
            <a:ext cx="1406590" cy="64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101653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A16DC4-3B99-F646-AC29-665E2B53649F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3359F9-F914-2347-A822-9CBD0E24774F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CC72177-BD3C-D64D-A9A4-FB569D045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354024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CB36CDC-450D-EE41-8029-8AF3274F6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37784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8788EE-4887-1B41-B832-A9BAD9F93719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DB</a:t>
            </a:r>
            <a:endParaRPr kumimoji="1" lang="ko-KR" altLang="en-US" sz="14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5AE4CE-2CB2-2D43-B7F1-914A15AEF0E8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DB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3760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데이터베이스에</a:t>
            </a:r>
            <a:r>
              <a:rPr kumimoji="1" lang="en-US" altLang="ko-KR"/>
              <a:t> </a:t>
            </a:r>
            <a:r>
              <a:rPr kumimoji="1" lang="ko-KR" altLang="en-US"/>
              <a:t>대한 하나의 분산 시스템이 구성된 것이다</a:t>
            </a:r>
            <a:r>
              <a:rPr kumimoji="1"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63094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87865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28699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DB</a:t>
            </a:r>
            <a:endParaRPr kumimoji="1"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DB</a:t>
            </a:r>
            <a:endParaRPr kumimoji="1"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2400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그렇다면</a:t>
            </a:r>
            <a:r>
              <a:rPr kumimoji="1" lang="en-US" altLang="ko-KR"/>
              <a:t>, </a:t>
            </a:r>
            <a:r>
              <a:rPr kumimoji="1" lang="ko-KR" altLang="en-US"/>
              <a:t>데이터는 각 </a:t>
            </a:r>
            <a:r>
              <a:rPr kumimoji="1" lang="en-US" altLang="ko-KR"/>
              <a:t>DB</a:t>
            </a:r>
            <a:r>
              <a:rPr kumimoji="1" lang="ko-KR" altLang="en-US" err="1"/>
              <a:t>에</a:t>
            </a:r>
            <a:r>
              <a:rPr kumimoji="1" lang="ko-KR" altLang="en-US"/>
              <a:t> 어떻게 분산될 수 있을까</a:t>
            </a:r>
            <a:r>
              <a:rPr kumimoji="1" lang="en-US" altLang="ko-KR"/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40557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226079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29775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DB</a:t>
            </a:r>
            <a:endParaRPr kumimoji="1"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DB</a:t>
            </a:r>
            <a:endParaRPr kumimoji="1"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267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우리는 </a:t>
            </a:r>
            <a:r>
              <a:rPr kumimoji="1" lang="ko-KR" altLang="en-US" err="1"/>
              <a:t>샤딩을</a:t>
            </a:r>
            <a:r>
              <a:rPr kumimoji="1" lang="ko-KR" altLang="en-US"/>
              <a:t> 이용하여 데이터를 여러 </a:t>
            </a:r>
            <a:r>
              <a:rPr kumimoji="1" lang="en-US" altLang="ko-KR"/>
              <a:t>DB</a:t>
            </a:r>
            <a:r>
              <a:rPr kumimoji="1" lang="ko-KR" altLang="en-US" err="1"/>
              <a:t>에</a:t>
            </a:r>
            <a:r>
              <a:rPr kumimoji="1" lang="ko-KR" altLang="en-US"/>
              <a:t> 분산할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그리고 </a:t>
            </a:r>
            <a:r>
              <a:rPr kumimoji="1" lang="ko-KR" altLang="en-US" err="1"/>
              <a:t>샤딩된</a:t>
            </a:r>
            <a:r>
              <a:rPr kumimoji="1" lang="ko-KR" altLang="en-US"/>
              <a:t> 각각의 데이터 단위를 </a:t>
            </a:r>
            <a:r>
              <a:rPr kumimoji="1" lang="ko-KR" altLang="en-US" err="1"/>
              <a:t>샤드라고</a:t>
            </a:r>
            <a:r>
              <a:rPr kumimoji="1" lang="ko-KR" altLang="en-US"/>
              <a:t> 부른다</a:t>
            </a:r>
            <a:r>
              <a:rPr kumimoji="1" lang="en-US" altLang="ko-KR"/>
              <a:t>.</a:t>
            </a:r>
          </a:p>
          <a:p>
            <a:pPr algn="ctr"/>
            <a:endParaRPr kumimoji="1" lang="en-US" altLang="ko-KR"/>
          </a:p>
          <a:p>
            <a:pPr algn="ctr"/>
            <a:r>
              <a:rPr kumimoji="1" lang="ko-KR" altLang="en-US" b="1" err="1"/>
              <a:t>샤딩</a:t>
            </a:r>
            <a:r>
              <a:rPr kumimoji="1" lang="en-US" altLang="ko-KR" b="1"/>
              <a:t>(Sharding)</a:t>
            </a:r>
            <a:r>
              <a:rPr kumimoji="1" lang="ko-KR" altLang="en-US" b="1"/>
              <a:t> </a:t>
            </a:r>
            <a:r>
              <a:rPr kumimoji="1" lang="en-US" altLang="ko-KR" b="1"/>
              <a:t>: </a:t>
            </a:r>
            <a:r>
              <a:rPr kumimoji="1" lang="ko-KR" altLang="en-US" b="1"/>
              <a:t>데이터를 여러 데이터베이스에 분산하여 저장하는 기술</a:t>
            </a:r>
            <a:endParaRPr kumimoji="1" lang="en-US" altLang="ko-KR" b="1"/>
          </a:p>
          <a:p>
            <a:pPr algn="ctr"/>
            <a:r>
              <a:rPr kumimoji="1" lang="ko-KR" altLang="en-US" b="1" err="1"/>
              <a:t>샤드</a:t>
            </a:r>
            <a:r>
              <a:rPr kumimoji="1" lang="en-US" altLang="ko-KR" b="1"/>
              <a:t>(Shard)</a:t>
            </a:r>
            <a:r>
              <a:rPr kumimoji="1" lang="ko-KR" altLang="en-US" b="1"/>
              <a:t> </a:t>
            </a:r>
            <a:r>
              <a:rPr kumimoji="1" lang="en-US" altLang="ko-KR" b="1"/>
              <a:t>: </a:t>
            </a:r>
            <a:r>
              <a:rPr kumimoji="1" lang="ko-KR" altLang="en-US" b="1" err="1"/>
              <a:t>샤딩된</a:t>
            </a:r>
            <a:r>
              <a:rPr kumimoji="1" lang="ko-KR" altLang="en-US" b="1"/>
              <a:t> 각각의 데이터 단위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72701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42421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039241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3320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샤딩에는</a:t>
            </a:r>
            <a:r>
              <a:rPr kumimoji="1" lang="ko-KR" altLang="en-US"/>
              <a:t> 다양한 방법이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먼저</a:t>
            </a:r>
            <a:r>
              <a:rPr kumimoji="1" lang="en-US" altLang="ko-KR"/>
              <a:t>, </a:t>
            </a:r>
            <a:r>
              <a:rPr kumimoji="1" lang="ko-KR" altLang="en-US"/>
              <a:t>수직 </a:t>
            </a:r>
            <a:r>
              <a:rPr kumimoji="1" lang="ko-KR" altLang="en-US" err="1"/>
              <a:t>샤딩</a:t>
            </a:r>
            <a:r>
              <a:rPr kumimoji="1" lang="en-US" altLang="ko-KR"/>
              <a:t>(Vertical Sharding)</a:t>
            </a:r>
            <a:r>
              <a:rPr kumimoji="1" lang="ko-KR" altLang="en-US"/>
              <a:t>과 수평 </a:t>
            </a:r>
            <a:r>
              <a:rPr kumimoji="1" lang="ko-KR" altLang="en-US" err="1"/>
              <a:t>샤딩</a:t>
            </a:r>
            <a:r>
              <a:rPr kumimoji="1" lang="en-US" altLang="ko-KR"/>
              <a:t>(Horizontal Sharding)</a:t>
            </a:r>
            <a:r>
              <a:rPr kumimoji="1" lang="ko-KR" altLang="en-US"/>
              <a:t>을 알아보자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95BD2-FA0B-BD41-B1AE-5842092E4189}"/>
              </a:ext>
            </a:extLst>
          </p:cNvPr>
          <p:cNvSpPr/>
          <p:nvPr/>
        </p:nvSpPr>
        <p:spPr>
          <a:xfrm>
            <a:off x="6312982" y="2847964"/>
            <a:ext cx="2379216" cy="91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flipV="1">
            <a:off x="6096000" y="3764133"/>
            <a:ext cx="1406590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2654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DF1C1C-274C-C345-BDA5-42BAF62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661479"/>
              </p:ext>
            </p:extLst>
          </p:nvPr>
        </p:nvGraphicFramePr>
        <p:xfrm>
          <a:off x="4008295" y="3119946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D8C4A0-B84E-7943-B60D-6347E9B4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18061"/>
              </p:ext>
            </p:extLst>
          </p:nvPr>
        </p:nvGraphicFramePr>
        <p:xfrm>
          <a:off x="6916168" y="3103584"/>
          <a:ext cx="1172840" cy="343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E5664-6E82-804B-BCCE-35729457F1BB}"/>
              </a:ext>
            </a:extLst>
          </p:cNvPr>
          <p:cNvSpPr/>
          <p:nvPr/>
        </p:nvSpPr>
        <p:spPr>
          <a:xfrm>
            <a:off x="7181453" y="2686509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2379216"/>
            <a:ext cx="6729273" cy="1850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792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수직 </a:t>
            </a:r>
            <a:r>
              <a:rPr kumimoji="1" lang="ko-KR" altLang="en-US" err="1"/>
              <a:t>샤딩</a:t>
            </a:r>
            <a:r>
              <a:rPr kumimoji="1" lang="en-US" altLang="ko-KR"/>
              <a:t>(Vertical Sharding) : </a:t>
            </a:r>
            <a:r>
              <a:rPr kumimoji="1" lang="ko-KR" altLang="en-US"/>
              <a:t>데이터를 수직으로 분할하는 방식</a:t>
            </a:r>
            <a:r>
              <a:rPr kumimoji="1" lang="en-US" altLang="ko-KR"/>
              <a:t>(</a:t>
            </a:r>
            <a:r>
              <a:rPr kumimoji="1" lang="ko-KR" altLang="en-US"/>
              <a:t>컬럼 단위</a:t>
            </a:r>
            <a:r>
              <a:rPr kumimoji="1" lang="en-US" altLang="ko-KR"/>
              <a:t>)</a:t>
            </a:r>
          </a:p>
          <a:p>
            <a:pPr algn="ctr"/>
            <a:r>
              <a:rPr kumimoji="1" lang="en-US" altLang="ko-KR" err="1"/>
              <a:t>article_id</a:t>
            </a:r>
            <a:r>
              <a:rPr kumimoji="1" lang="en-US" altLang="ko-KR"/>
              <a:t> </a:t>
            </a:r>
            <a:r>
              <a:rPr kumimoji="1" lang="ko-KR" altLang="en-US"/>
              <a:t>식별자를 이용하여 좌측 </a:t>
            </a:r>
            <a:r>
              <a:rPr kumimoji="1" lang="ko-KR" altLang="en-US" err="1"/>
              <a:t>샤드</a:t>
            </a:r>
            <a:r>
              <a:rPr kumimoji="1" lang="en-US" altLang="ko-KR"/>
              <a:t> title/content, </a:t>
            </a:r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en-US" altLang="ko-KR"/>
              <a:t> </a:t>
            </a:r>
            <a:r>
              <a:rPr lang="en-US" altLang="ko-KR" err="1"/>
              <a:t>board</a:t>
            </a:r>
            <a:r>
              <a:rPr kumimoji="1" lang="en-US" altLang="ko-KR" err="1"/>
              <a:t>_id</a:t>
            </a:r>
            <a:r>
              <a:rPr kumimoji="1" lang="en-US" altLang="ko-KR"/>
              <a:t>/</a:t>
            </a:r>
            <a:r>
              <a:rPr kumimoji="1" lang="en-US" altLang="ko-KR" err="1"/>
              <a:t>created_at</a:t>
            </a:r>
            <a:r>
              <a:rPr kumimoji="1" lang="ko-KR" altLang="en-US"/>
              <a:t> 분산 저장</a:t>
            </a:r>
            <a:endParaRPr kumimoji="1"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28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6067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ACADCEF-A6CE-C142-BE6F-AD403EBF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39797"/>
              </p:ext>
            </p:extLst>
          </p:nvPr>
        </p:nvGraphicFramePr>
        <p:xfrm>
          <a:off x="4008295" y="2227076"/>
          <a:ext cx="1172840" cy="13726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F2D634-7B07-3C47-A681-CE78D67252E4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4B32BD-F1A5-834A-821C-7317CD2A46AD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1D5CA02-C6AE-7148-AEAB-45F1D0E54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111394"/>
              </p:ext>
            </p:extLst>
          </p:nvPr>
        </p:nvGraphicFramePr>
        <p:xfrm>
          <a:off x="7061253" y="2221648"/>
          <a:ext cx="1172840" cy="13726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3511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각 </a:t>
            </a:r>
            <a:r>
              <a:rPr kumimoji="1" lang="ko-KR" altLang="en-US" err="1"/>
              <a:t>샤드가</a:t>
            </a:r>
            <a:r>
              <a:rPr kumimoji="1" lang="ko-KR" altLang="en-US"/>
              <a:t> 적은 수의 컬럼을 저장하므로</a:t>
            </a:r>
            <a:r>
              <a:rPr kumimoji="1" lang="en-US" altLang="ko-KR"/>
              <a:t>, </a:t>
            </a:r>
            <a:r>
              <a:rPr kumimoji="1" lang="ko-KR" altLang="en-US"/>
              <a:t>성능 및 공간 이점이 생긴다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하지만</a:t>
            </a:r>
            <a:r>
              <a:rPr kumimoji="1" lang="en-US" altLang="ko-KR"/>
              <a:t>, </a:t>
            </a:r>
            <a:r>
              <a:rPr kumimoji="1" lang="ko-KR" altLang="en-US"/>
              <a:t>데이터의 분리로 인해 조인 또는 트랜잭션 관리가 복잡해질 수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수직으로 분할되므로 수평적 확장에 제한이 있다</a:t>
            </a:r>
            <a:r>
              <a:rPr kumimoji="1" lang="en-US" altLang="ko-KR"/>
              <a:t>.</a:t>
            </a:r>
          </a:p>
          <a:p>
            <a:pPr algn="ctr"/>
            <a:r>
              <a:rPr kumimoji="1" lang="ko-KR" altLang="en-US"/>
              <a:t>위 예시에서는 컬럼 단위로 분할되었기 때문에</a:t>
            </a:r>
            <a:r>
              <a:rPr kumimoji="1" lang="en-US" altLang="ko-KR"/>
              <a:t>, </a:t>
            </a:r>
            <a:r>
              <a:rPr kumimoji="1" lang="ko-KR" altLang="en-US"/>
              <a:t>컬럼 수 만큼만 확장 가능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28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00660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ACADCEF-A6CE-C142-BE6F-AD403EBF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6421"/>
              </p:ext>
            </p:extLst>
          </p:nvPr>
        </p:nvGraphicFramePr>
        <p:xfrm>
          <a:off x="4008295" y="2227076"/>
          <a:ext cx="1172840" cy="13726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F2D634-7B07-3C47-A681-CE78D67252E4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4B32BD-F1A5-834A-821C-7317CD2A46AD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1D5CA02-C6AE-7148-AEAB-45F1D0E54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142383"/>
              </p:ext>
            </p:extLst>
          </p:nvPr>
        </p:nvGraphicFramePr>
        <p:xfrm>
          <a:off x="7061253" y="2221648"/>
          <a:ext cx="1172840" cy="13726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9220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8236D9-61C6-4241-9766-918B13A2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Distributed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Relational</a:t>
            </a:r>
            <a:r>
              <a:rPr kumimoji="1" lang="ko-KR" altLang="en-US" sz="3600"/>
              <a:t> </a:t>
            </a:r>
            <a:r>
              <a:rPr kumimoji="1" lang="en-US" altLang="ko-KR" sz="3600"/>
              <a:t>Database</a:t>
            </a:r>
            <a:endParaRPr kumimoji="1" lang="ko-KR" altLang="en-US" sz="3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177E-D877-454A-ACDD-96336997081F}"/>
              </a:ext>
            </a:extLst>
          </p:cNvPr>
          <p:cNvSpPr txBox="1"/>
          <p:nvPr/>
        </p:nvSpPr>
        <p:spPr>
          <a:xfrm>
            <a:off x="0" y="53657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수평 </a:t>
            </a:r>
            <a:r>
              <a:rPr kumimoji="1" lang="ko-KR" altLang="en-US" err="1"/>
              <a:t>샤딩</a:t>
            </a:r>
            <a:r>
              <a:rPr kumimoji="1" lang="en-US" altLang="ko-KR"/>
              <a:t>(Horizontal Sharding) : </a:t>
            </a:r>
            <a:r>
              <a:rPr kumimoji="1" lang="ko-KR" altLang="en-US"/>
              <a:t>데이터를 수평으로 분할하는 방식</a:t>
            </a:r>
            <a:r>
              <a:rPr kumimoji="1" lang="en-US" altLang="ko-KR"/>
              <a:t>(</a:t>
            </a:r>
            <a:r>
              <a:rPr kumimoji="1" lang="ko-KR" altLang="en-US"/>
              <a:t>행 단위</a:t>
            </a:r>
            <a:r>
              <a:rPr kumimoji="1" lang="en-US" altLang="ko-KR"/>
              <a:t>)</a:t>
            </a:r>
          </a:p>
          <a:p>
            <a:pPr algn="ctr"/>
            <a:r>
              <a:rPr kumimoji="1" lang="ko-KR" altLang="en-US"/>
              <a:t>좌측 </a:t>
            </a:r>
            <a:r>
              <a:rPr kumimoji="1" lang="ko-KR" altLang="en-US" err="1"/>
              <a:t>샤드</a:t>
            </a:r>
            <a:r>
              <a:rPr kumimoji="1" lang="ko-KR" altLang="en-US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=1~5000, </a:t>
            </a:r>
            <a:r>
              <a:rPr kumimoji="1" lang="ko-KR" altLang="en-US"/>
              <a:t>우측 </a:t>
            </a:r>
            <a:r>
              <a:rPr kumimoji="1" lang="ko-KR" altLang="en-US" err="1"/>
              <a:t>샤드</a:t>
            </a:r>
            <a:r>
              <a:rPr kumimoji="1" lang="en-US" altLang="ko-KR"/>
              <a:t> </a:t>
            </a:r>
            <a:r>
              <a:rPr kumimoji="1" lang="en-US" altLang="ko-KR" err="1"/>
              <a:t>article_id</a:t>
            </a:r>
            <a:r>
              <a:rPr kumimoji="1" lang="en-US" altLang="ko-KR"/>
              <a:t>=5001~10000</a:t>
            </a:r>
            <a:r>
              <a:rPr kumimoji="1" lang="ko-KR" altLang="en-US" err="1"/>
              <a:t>으로</a:t>
            </a:r>
            <a:r>
              <a:rPr kumimoji="1" lang="ko-KR" altLang="en-US"/>
              <a:t> 분산 저장</a:t>
            </a:r>
            <a:endParaRPr kumimoji="1"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8378C-D5F3-D249-8CB1-9914DC7AA46E}"/>
              </a:ext>
            </a:extLst>
          </p:cNvPr>
          <p:cNvSpPr/>
          <p:nvPr/>
        </p:nvSpPr>
        <p:spPr>
          <a:xfrm>
            <a:off x="3405109" y="1900510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69F004-E466-F54F-8ABC-84659C64EFDC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H="1" flipV="1">
            <a:off x="4594717" y="3764133"/>
            <a:ext cx="1501283" cy="46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7AEDDB-827A-AF42-818B-4882316055AB}"/>
              </a:ext>
            </a:extLst>
          </p:cNvPr>
          <p:cNvCxnSpPr>
            <a:cxnSpLocks/>
            <a:stCxn id="14" idx="2"/>
            <a:endCxn id="28" idx="2"/>
          </p:cNvCxnSpPr>
          <p:nvPr/>
        </p:nvCxnSpPr>
        <p:spPr>
          <a:xfrm flipV="1">
            <a:off x="6096000" y="3758705"/>
            <a:ext cx="1551675" cy="47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5D0EA0-6123-EC45-99F3-5B63E36A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28042"/>
              </p:ext>
            </p:extLst>
          </p:nvPr>
        </p:nvGraphicFramePr>
        <p:xfrm>
          <a:off x="10767380" y="155303"/>
          <a:ext cx="1172840" cy="20590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72840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article_id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3512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title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06618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27613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board_id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22034"/>
                  </a:ext>
                </a:extLst>
              </a:tr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/>
                        <a:t>created_at</a:t>
                      </a: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6509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D3808D-4590-A14F-BBDE-F5B844005C08}"/>
              </a:ext>
            </a:extLst>
          </p:cNvPr>
          <p:cNvSpPr/>
          <p:nvPr/>
        </p:nvSpPr>
        <p:spPr>
          <a:xfrm>
            <a:off x="4273580" y="1744368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B25EC-9949-B044-8FEB-7D0E92D09FF0}"/>
              </a:ext>
            </a:extLst>
          </p:cNvPr>
          <p:cNvSpPr/>
          <p:nvPr/>
        </p:nvSpPr>
        <p:spPr>
          <a:xfrm>
            <a:off x="2731363" y="1544715"/>
            <a:ext cx="6729273" cy="2684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CC9F68-6D72-2548-A72C-1DBFA88D94C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4229572"/>
            <a:ext cx="0" cy="17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EE6E12-0DF3-DD48-B382-22A60CD3E7C5}"/>
              </a:ext>
            </a:extLst>
          </p:cNvPr>
          <p:cNvSpPr/>
          <p:nvPr/>
        </p:nvSpPr>
        <p:spPr>
          <a:xfrm>
            <a:off x="5397105" y="4407127"/>
            <a:ext cx="1397789" cy="55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F2D634-7B07-3C47-A681-CE78D67252E4}"/>
              </a:ext>
            </a:extLst>
          </p:cNvPr>
          <p:cNvSpPr/>
          <p:nvPr/>
        </p:nvSpPr>
        <p:spPr>
          <a:xfrm>
            <a:off x="6458067" y="1895082"/>
            <a:ext cx="2379216" cy="186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4B32BD-F1A5-834A-821C-7317CD2A46AD}"/>
              </a:ext>
            </a:extLst>
          </p:cNvPr>
          <p:cNvSpPr/>
          <p:nvPr/>
        </p:nvSpPr>
        <p:spPr>
          <a:xfrm>
            <a:off x="7326538" y="1738940"/>
            <a:ext cx="642270" cy="322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/>
              <a:t>Shard</a:t>
            </a:r>
            <a:endParaRPr kumimoji="1" lang="ko-KR" altLang="en-US" sz="13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F4F61B-D2C7-AF4F-82B3-72C2A348E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671606"/>
              </p:ext>
            </p:extLst>
          </p:nvPr>
        </p:nvGraphicFramePr>
        <p:xfrm>
          <a:off x="6525087" y="2628063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=5001~10000)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5CBA219-895F-3B48-9A2E-233E576F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7603"/>
              </p:ext>
            </p:extLst>
          </p:nvPr>
        </p:nvGraphicFramePr>
        <p:xfrm>
          <a:off x="3471689" y="2627927"/>
          <a:ext cx="2246051" cy="518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6051">
                  <a:extLst>
                    <a:ext uri="{9D8B030D-6E8A-4147-A177-3AD203B41FA5}">
                      <a16:colId xmlns:a16="http://schemas.microsoft.com/office/drawing/2014/main" val="3482464805"/>
                    </a:ext>
                  </a:extLst>
                </a:gridCol>
              </a:tblGrid>
              <a:tr h="34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article</a:t>
                      </a:r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en-US" altLang="ko-KR" sz="1400" err="1"/>
                        <a:t>article_id</a:t>
                      </a:r>
                      <a:r>
                        <a:rPr lang="en-US" altLang="ko-KR" sz="1400"/>
                        <a:t>=1~5000)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76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47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</TotalTime>
  <Words>49458</Words>
  <Application>Microsoft Macintosh PowerPoint</Application>
  <PresentationFormat>와이드스크린</PresentationFormat>
  <Paragraphs>12219</Paragraphs>
  <Slides>792</Slides>
  <Notes>512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792</vt:i4>
      </vt:variant>
    </vt:vector>
  </HeadingPairs>
  <TitlesOfParts>
    <vt:vector size="798" baseType="lpstr">
      <vt:lpstr>Malgun Gothic</vt:lpstr>
      <vt:lpstr>Malgun Gothic</vt:lpstr>
      <vt:lpstr>Arial</vt:lpstr>
      <vt:lpstr>Courier New</vt:lpstr>
      <vt:lpstr>Wingdings</vt:lpstr>
      <vt:lpstr>Office 테마</vt:lpstr>
      <vt:lpstr>스프링부트로 직접 만들면서 배우는 대규모 시스템</vt:lpstr>
      <vt:lpstr>강의 소개</vt:lpstr>
      <vt:lpstr>대규모 시스템의 정의?</vt:lpstr>
      <vt:lpstr>이런 분들에게 추천합니다</vt:lpstr>
      <vt:lpstr>프로젝트 요구사항</vt:lpstr>
      <vt:lpstr>프로젝트 요구사항</vt:lpstr>
      <vt:lpstr>프로젝트 요구사항</vt:lpstr>
      <vt:lpstr>배울 수 있는 것</vt:lpstr>
      <vt:lpstr>배울 수 없는 것</vt:lpstr>
      <vt:lpstr>시스템 가정</vt:lpstr>
      <vt:lpstr>키워드</vt:lpstr>
      <vt:lpstr>수강하기 전에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대규모 시스템 서버 인프라 기초</vt:lpstr>
      <vt:lpstr>시스템 아키텍처란?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Microservice Architecture</vt:lpstr>
      <vt:lpstr>시스템 아키텍처란?</vt:lpstr>
      <vt:lpstr>시스템 아키텍처란?</vt:lpstr>
      <vt:lpstr>시스템 아키텍처 선정</vt:lpstr>
      <vt:lpstr>시스템 아키텍처 선정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Spring Boot 프로젝트 생성</vt:lpstr>
      <vt:lpstr>Spring Boot 프로젝트 생성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Distributed Relational Database</vt:lpstr>
      <vt:lpstr>Docker를 이용한 MySQL 환경 세팅</vt:lpstr>
      <vt:lpstr>Docker를 이용한 MySQL 환경 세팅</vt:lpstr>
      <vt:lpstr>Docker를 이용한 MySQL 환경 세팅</vt:lpstr>
      <vt:lpstr>Docker를 이용한 MySQL 환경 세팅</vt:lpstr>
      <vt:lpstr>Docker를 이용한 MySQL 환경 세팅</vt:lpstr>
      <vt:lpstr>게시글 요구사항</vt:lpstr>
      <vt:lpstr>게시글 테이블 설계</vt:lpstr>
      <vt:lpstr>게시글 테이블 설계</vt:lpstr>
      <vt:lpstr>게시글 테이블 설계</vt:lpstr>
      <vt:lpstr>게시글 테이블 설계</vt:lpstr>
      <vt:lpstr>게시글 테이블 설계</vt:lpstr>
      <vt:lpstr>게시글 테이블 설계</vt:lpstr>
      <vt:lpstr>게시글 테이블 설계</vt:lpstr>
      <vt:lpstr>게시글 테이블 설계</vt:lpstr>
      <vt:lpstr>게시글 테이블 설계</vt:lpstr>
      <vt:lpstr>Primary Key 선택</vt:lpstr>
      <vt:lpstr>Primary Key 선택</vt:lpstr>
      <vt:lpstr>게시글 CRUD API 및 테스트 데이터 삽입</vt:lpstr>
      <vt:lpstr>게시글 목록 조회</vt:lpstr>
      <vt:lpstr>게시글 목록 조회</vt:lpstr>
      <vt:lpstr>게시글 목록 조회</vt:lpstr>
      <vt:lpstr>게시글 목록 조회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인덱스에 대한 이해</vt:lpstr>
      <vt:lpstr>인덱스에 대한 이해</vt:lpstr>
      <vt:lpstr>인덱스에 대한 이해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인덱스에 대한 이해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게시글 목록 조회 – 페이지 번호</vt:lpstr>
      <vt:lpstr>PowerPoint 프레젠테이션</vt:lpstr>
      <vt:lpstr>게시글 목록 조회 – 페이지 번호</vt:lpstr>
      <vt:lpstr>게시글 목록 조회 – 페이지 번호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게시글 목록 조회 – 무한 스크롤</vt:lpstr>
      <vt:lpstr>Primary Key 생성 전략</vt:lpstr>
      <vt:lpstr>Primary Key 생성 전략 - DB auto_increment</vt:lpstr>
      <vt:lpstr>Primary Key 생성 전략 - DB auto_increment</vt:lpstr>
      <vt:lpstr>Primary Key 생성 전략 - DB auto_increment</vt:lpstr>
      <vt:lpstr>Primary Key 생성 전략 - 유니크 문자열 또는 숫자</vt:lpstr>
      <vt:lpstr>Primary Key 생성 전략 – 유니크 정렬 문자열</vt:lpstr>
      <vt:lpstr>Primary Key 생성 전략 – 유니크 정렬 숫자</vt:lpstr>
      <vt:lpstr>Primary Key 생성 전략</vt:lpstr>
      <vt:lpstr>댓글 요구사항</vt:lpstr>
      <vt:lpstr>댓글 요구사항</vt:lpstr>
      <vt:lpstr>댓글 요구사항</vt:lpstr>
      <vt:lpstr>댓글 요구사항</vt:lpstr>
      <vt:lpstr>댓글 요구사항</vt:lpstr>
      <vt:lpstr>댓글 요구사항</vt:lpstr>
      <vt:lpstr>댓글 요구사항</vt:lpstr>
      <vt:lpstr>댓글 요구사항</vt:lpstr>
      <vt:lpstr>댓글 요구사항</vt:lpstr>
      <vt:lpstr>댓글 요구사항</vt:lpstr>
      <vt:lpstr>댓글 요구사항</vt:lpstr>
      <vt:lpstr>댓글 테이블 설계 – 최대 2 depth</vt:lpstr>
      <vt:lpstr>댓글 테이블 설계 – 최대 2 depth</vt:lpstr>
      <vt:lpstr>댓글 테이블 설계 – 최대 2 depth</vt:lpstr>
      <vt:lpstr>댓글 테이블 설계 – 최대 2 depth</vt:lpstr>
      <vt:lpstr>댓글 테이블 생성 – 최대 2 depth</vt:lpstr>
      <vt:lpstr>댓글 테이블 생성 – 최대 2 depth</vt:lpstr>
      <vt:lpstr>댓글 CRD API 및 테스트 데이터 삽입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</vt:lpstr>
      <vt:lpstr>댓글 목록 조회 – 최대 2 depth – 페이지 번호</vt:lpstr>
      <vt:lpstr>댓글 목록 조회 – 최대 2 depth – 무한 스크롤</vt:lpstr>
      <vt:lpstr>댓글 목록 조회 – 최대 2 depth – 무한 스크롤</vt:lpstr>
      <vt:lpstr>댓글 목록 조회 – 최대 2 depth</vt:lpstr>
      <vt:lpstr>댓글 목록 조회 – 최대 2 depth</vt:lpstr>
      <vt:lpstr>댓글 목록 조회 – 최대 2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데이터베이스 collation</vt:lpstr>
      <vt:lpstr>데이터베이스 collation</vt:lpstr>
      <vt:lpstr>댓글 테이블 설계 – 무한 depth</vt:lpstr>
      <vt:lpstr>댓글 테이블 설계 – 무한 depth</vt:lpstr>
      <vt:lpstr>댓글 테이블 설계 – 무한 depth</vt:lpstr>
      <vt:lpstr>댓글 테이블 설계 – 무한 depth</vt:lpstr>
      <vt:lpstr>댓글 테이블 설계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PowerPoint 프레젠테이션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</vt:lpstr>
      <vt:lpstr>댓글 목록 조회 – 무한 depth - 페이지 번호</vt:lpstr>
      <vt:lpstr>댓글 목록 조회 – 무한 depth - 무한 스크롤</vt:lpstr>
      <vt:lpstr>댓글 목록 조회 – 무한 depth</vt:lpstr>
      <vt:lpstr>좋아요 요구사항</vt:lpstr>
      <vt:lpstr>좋아요 설계</vt:lpstr>
      <vt:lpstr>좋아요 설계</vt:lpstr>
      <vt:lpstr>좋아요 테이블 설계</vt:lpstr>
      <vt:lpstr>좋아요 테이블 설계</vt:lpstr>
      <vt:lpstr>좋아요 테이블 설계</vt:lpstr>
      <vt:lpstr>좋아요 테이블 설계</vt:lpstr>
      <vt:lpstr>좋아요 구현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Record Lock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</vt:lpstr>
      <vt:lpstr>비관적 락(Pessimistic Lock)</vt:lpstr>
      <vt:lpstr>비관적 락(Pessimistic Lock) – 방법 1</vt:lpstr>
      <vt:lpstr>비관적 락(Pessimistic Lock) – 방법 2</vt:lpstr>
      <vt:lpstr>비관적 락(Pessimistic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낙관적 락(Optimistic Lock)</vt:lpstr>
      <vt:lpstr>비동기 순차 처리</vt:lpstr>
      <vt:lpstr>좋아요 수 설계</vt:lpstr>
      <vt:lpstr>좋아요 수 설계</vt:lpstr>
      <vt:lpstr>좋아요 수 설계</vt:lpstr>
      <vt:lpstr>좋아요 수 설계</vt:lpstr>
      <vt:lpstr>좋아요 수 설계</vt:lpstr>
      <vt:lpstr>좋아요 수 설계 – 비관적 락 – 방법 1</vt:lpstr>
      <vt:lpstr>좋아요 수 설계 – 비관적 락 – 방법 2</vt:lpstr>
      <vt:lpstr>좋아요 수 설계 – 낙관적 락</vt:lpstr>
      <vt:lpstr>좋아요 수 테이블 설계</vt:lpstr>
      <vt:lpstr>좋아요 수 테이블 설계</vt:lpstr>
      <vt:lpstr>좋아요 수 테이블 설계</vt:lpstr>
      <vt:lpstr>좋아요 구현</vt:lpstr>
      <vt:lpstr>게시글 수, 댓글 수 설계</vt:lpstr>
      <vt:lpstr>게시글 수, 댓글 수 테이블 설계</vt:lpstr>
      <vt:lpstr>게시글 수, 댓글 수 테이블 설계</vt:lpstr>
      <vt:lpstr>게시글 수, 댓글 수 테이블 설계</vt:lpstr>
      <vt:lpstr>게시글 수, 댓글 수 테이블 설계</vt:lpstr>
      <vt:lpstr>게시글 수, 댓글 수 구현</vt:lpstr>
      <vt:lpstr>조회수 요구사항</vt:lpstr>
      <vt:lpstr>조회수 설계</vt:lpstr>
      <vt:lpstr>조회수 설계</vt:lpstr>
      <vt:lpstr>조회수 설계</vt:lpstr>
      <vt:lpstr>조회수 설계</vt:lpstr>
      <vt:lpstr>조회수 설계</vt:lpstr>
      <vt:lpstr>조회수 설계</vt:lpstr>
      <vt:lpstr>조회수 설계</vt:lpstr>
      <vt:lpstr>조회수 설계</vt:lpstr>
      <vt:lpstr>조회수 설계</vt:lpstr>
      <vt:lpstr>Redis</vt:lpstr>
      <vt:lpstr>Redis</vt:lpstr>
      <vt:lpstr>Redis</vt:lpstr>
      <vt:lpstr>Distributed In-memory Database - Redis Cluster</vt:lpstr>
      <vt:lpstr>Distributed In-memory Database - Redis Cluster</vt:lpstr>
      <vt:lpstr>Distributed In-memory Database - Redis Cluster</vt:lpstr>
      <vt:lpstr>Distributed In-memory Database - Redis Cluster</vt:lpstr>
      <vt:lpstr>Distributed In-memory Database - Redis Cluster</vt:lpstr>
      <vt:lpstr>조회수 설계</vt:lpstr>
      <vt:lpstr>조회수 설계</vt:lpstr>
      <vt:lpstr>조회수 설계</vt:lpstr>
      <vt:lpstr>조회수 설계</vt:lpstr>
      <vt:lpstr>조회수 설계</vt:lpstr>
      <vt:lpstr>Docker를 이용한 Redis 환경 세팅</vt:lpstr>
      <vt:lpstr>Docker를 이용한 Redis 환경 세팅</vt:lpstr>
      <vt:lpstr>조회수 테이블 설계</vt:lpstr>
      <vt:lpstr>조회수 테이블 설계</vt:lpstr>
      <vt:lpstr>조회수 테이블 설계</vt:lpstr>
      <vt:lpstr>조회수 구현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설계</vt:lpstr>
      <vt:lpstr>조회수 어뷰징 방지 정책 구현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Kafka Cluster</vt:lpstr>
      <vt:lpstr>Docker를 이용한 Kafka 환경 세팅</vt:lpstr>
      <vt:lpstr>Docker를 이용한 Kafka 환경 세팅</vt:lpstr>
      <vt:lpstr>Docker를 이용한 Kafka 환경 세팅</vt:lpstr>
      <vt:lpstr>Docker를 이용한 Kafka 환경 세팅</vt:lpstr>
      <vt:lpstr>인기글 요구사항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 - API</vt:lpstr>
      <vt:lpstr>인기글 설계 – Message Broker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설계</vt:lpstr>
      <vt:lpstr>인기글 구현</vt:lpstr>
      <vt:lpstr>인기글 설계 - Producer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Two Phase Commit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 Log Tailing</vt:lpstr>
      <vt:lpstr>Transaction Log Tailing</vt:lpstr>
      <vt:lpstr>Transaction Log Tailing</vt:lpstr>
      <vt:lpstr>Transaction Log Tailing</vt:lpstr>
      <vt:lpstr>Transaction Log Tailing</vt:lpstr>
      <vt:lpstr>Transaction Log Tailing</vt:lpstr>
      <vt:lpstr>Transaction Log Tailing</vt:lpstr>
      <vt:lpstr>Transaction Log Tailing</vt:lpstr>
      <vt:lpstr>Transaction Log Tailing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Messaging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설계</vt:lpstr>
      <vt:lpstr>Transactional Outbox 구현</vt:lpstr>
      <vt:lpstr>게시글 조회 최적화 요구사항</vt:lpstr>
      <vt:lpstr>게시판 서비스의 특성을 살펴보자.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게시글 조회는 어떻게 처리될까?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CQRS</vt:lpstr>
      <vt:lpstr>게시글 단건 조회 최적화 전략</vt:lpstr>
      <vt:lpstr>게시글 단건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</vt:lpstr>
      <vt:lpstr>게시글 목록 조회 최적화 전략 구현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</vt:lpstr>
      <vt:lpstr>캐시 최적화 전략 구현</vt:lpstr>
      <vt:lpstr>마치며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송희재</cp:lastModifiedBy>
  <cp:revision>84</cp:revision>
  <dcterms:created xsi:type="dcterms:W3CDTF">2024-07-14T06:40:07Z</dcterms:created>
  <dcterms:modified xsi:type="dcterms:W3CDTF">2025-01-29T03:32:34Z</dcterms:modified>
</cp:coreProperties>
</file>